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0" r:id="rId2"/>
    <p:sldId id="261" r:id="rId3"/>
    <p:sldId id="301" r:id="rId4"/>
    <p:sldId id="263" r:id="rId5"/>
    <p:sldId id="297" r:id="rId6"/>
    <p:sldId id="277" r:id="rId7"/>
    <p:sldId id="298" r:id="rId8"/>
    <p:sldId id="278" r:id="rId9"/>
    <p:sldId id="303" r:id="rId10"/>
    <p:sldId id="279" r:id="rId11"/>
    <p:sldId id="275" r:id="rId12"/>
    <p:sldId id="302" r:id="rId13"/>
    <p:sldId id="285" r:id="rId14"/>
    <p:sldId id="280" r:id="rId15"/>
    <p:sldId id="281" r:id="rId16"/>
    <p:sldId id="282" r:id="rId17"/>
    <p:sldId id="283" r:id="rId18"/>
    <p:sldId id="299" r:id="rId19"/>
    <p:sldId id="284" r:id="rId20"/>
    <p:sldId id="286" r:id="rId21"/>
    <p:sldId id="287" r:id="rId22"/>
    <p:sldId id="300" r:id="rId23"/>
    <p:sldId id="290" r:id="rId24"/>
    <p:sldId id="291" r:id="rId25"/>
    <p:sldId id="294" r:id="rId26"/>
    <p:sldId id="293" r:id="rId27"/>
    <p:sldId id="304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05" autoAdjust="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6F7FB-A5F3-B946-9F3C-6E697E25EFAB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3410A-9BA2-144C-9A16-B99816B9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B6AFE-BEAB-6A4A-BC17-7C1CFF6FD4AE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188D-BDD2-844F-BACE-5E324FFE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D188D-BDD2-844F-BACE-5E324FFE2C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0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ing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8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Abov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57201" y="1149351"/>
            <a:ext cx="8229600" cy="32009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4810351"/>
            <a:ext cx="8229600" cy="1639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0470"/>
            <a:ext cx="2133600" cy="271005"/>
          </a:xfrm>
        </p:spPr>
        <p:txBody>
          <a:bodyPr/>
          <a:lstStyle/>
          <a:p>
            <a:fld id="{B4C48904-F54F-4646-B458-E3B2A3EDF828}" type="datetime1">
              <a:rPr lang="en-US" smtClean="0"/>
              <a:t>5/30/2017</a:t>
            </a:fld>
            <a:r>
              <a:rPr lang="en-US" dirty="0" smtClean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0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Belo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57200" y="3229502"/>
            <a:ext cx="8229600" cy="32009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149351"/>
            <a:ext cx="8229600" cy="1639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0470"/>
            <a:ext cx="2133600" cy="271005"/>
          </a:xfrm>
        </p:spPr>
        <p:txBody>
          <a:bodyPr/>
          <a:lstStyle/>
          <a:p>
            <a:fld id="{B4C48904-F54F-4646-B458-E3B2A3EDF828}" type="datetime1">
              <a:rPr lang="en-US" smtClean="0"/>
              <a:t>5/30/2017</a:t>
            </a:fld>
            <a:r>
              <a:rPr lang="en-US" dirty="0" smtClean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7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024" y="2680199"/>
            <a:ext cx="7330201" cy="124009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023" y="4370321"/>
            <a:ext cx="7330201" cy="1950143"/>
          </a:xfr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6466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0024" y="2680199"/>
            <a:ext cx="7330201" cy="124009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0023" y="4370321"/>
            <a:ext cx="7330201" cy="1950143"/>
          </a:xfr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81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49350"/>
            <a:ext cx="8229600" cy="5300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48904-F54F-4646-B458-E3B2A3EDF828}" type="datetime1">
              <a:rPr lang="en-US" smtClean="0"/>
              <a:t>5/30/2017</a:t>
            </a:fld>
            <a:r>
              <a:rPr lang="en-US" dirty="0" smtClean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or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800131" y="1149350"/>
            <a:ext cx="3886669" cy="5300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0470"/>
            <a:ext cx="2133600" cy="271005"/>
          </a:xfrm>
        </p:spPr>
        <p:txBody>
          <a:bodyPr/>
          <a:lstStyle/>
          <a:p>
            <a:fld id="{B4C48904-F54F-4646-B458-E3B2A3EDF828}" type="datetime1">
              <a:rPr lang="en-US" smtClean="0"/>
              <a:t>5/30/2017</a:t>
            </a:fld>
            <a:r>
              <a:rPr lang="en-US" dirty="0" smtClean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" y="1149350"/>
            <a:ext cx="3882919" cy="5300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5489575" y="1149350"/>
            <a:ext cx="3197225" cy="5300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49350"/>
            <a:ext cx="4342931" cy="5300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0470"/>
            <a:ext cx="2133600" cy="271005"/>
          </a:xfrm>
        </p:spPr>
        <p:txBody>
          <a:bodyPr/>
          <a:lstStyle/>
          <a:p>
            <a:fld id="{B4C48904-F54F-4646-B458-E3B2A3EDF828}" type="datetime1">
              <a:rPr lang="en-US" smtClean="0"/>
              <a:t>5/30/2017</a:t>
            </a:fld>
            <a:r>
              <a:rPr lang="en-US" dirty="0" smtClean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7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57200" y="1149350"/>
            <a:ext cx="3197225" cy="5300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43869" y="1149350"/>
            <a:ext cx="4342931" cy="5300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0470"/>
            <a:ext cx="2133600" cy="271005"/>
          </a:xfrm>
        </p:spPr>
        <p:txBody>
          <a:bodyPr/>
          <a:lstStyle/>
          <a:p>
            <a:fld id="{B4C48904-F54F-4646-B458-E3B2A3EDF828}" type="datetime1">
              <a:rPr lang="en-US" smtClean="0"/>
              <a:t>5/30/2017</a:t>
            </a:fld>
            <a:r>
              <a:rPr lang="en-US" dirty="0" smtClean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Graphic 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sz="quarter" idx="15"/>
          </p:nvPr>
        </p:nvSpPr>
        <p:spPr>
          <a:xfrm>
            <a:off x="7093948" y="1149350"/>
            <a:ext cx="1592852" cy="5300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0470"/>
            <a:ext cx="2133600" cy="271005"/>
          </a:xfrm>
        </p:spPr>
        <p:txBody>
          <a:bodyPr/>
          <a:lstStyle/>
          <a:p>
            <a:fld id="{B4C48904-F54F-4646-B458-E3B2A3EDF828}" type="datetime1">
              <a:rPr lang="en-US" smtClean="0"/>
              <a:t>5/30/2017</a:t>
            </a:fld>
            <a:r>
              <a:rPr lang="en-US" dirty="0" smtClean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1149350"/>
            <a:ext cx="5942236" cy="5300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8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Graphic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0470"/>
            <a:ext cx="2133600" cy="271005"/>
          </a:xfrm>
        </p:spPr>
        <p:txBody>
          <a:bodyPr/>
          <a:lstStyle/>
          <a:p>
            <a:fld id="{B4C48904-F54F-4646-B458-E3B2A3EDF828}" type="datetime1">
              <a:rPr lang="en-US" smtClean="0"/>
              <a:t>5/30/2017</a:t>
            </a:fld>
            <a:r>
              <a:rPr lang="en-US" dirty="0" smtClean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744564" y="1149350"/>
            <a:ext cx="5942236" cy="5300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457200" y="1149807"/>
            <a:ext cx="1592852" cy="5300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6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0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0470"/>
            <a:ext cx="2133600" cy="27100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57574AB6-441C-1140-86FD-A362897B4B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450470"/>
            <a:ext cx="2133600" cy="27100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9975EFA6-7B21-DB4C-9C97-B383D2072128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450470"/>
            <a:ext cx="2895600" cy="27100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3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2" r:id="rId3"/>
    <p:sldLayoutId id="2147483650" r:id="rId4"/>
    <p:sldLayoutId id="2147483653" r:id="rId5"/>
    <p:sldLayoutId id="2147483651" r:id="rId6"/>
    <p:sldLayoutId id="2147483659" r:id="rId7"/>
    <p:sldLayoutId id="2147483660" r:id="rId8"/>
    <p:sldLayoutId id="2147483661" r:id="rId9"/>
    <p:sldLayoutId id="2147483655" r:id="rId10"/>
    <p:sldLayoutId id="2147483656" r:id="rId11"/>
    <p:sldLayoutId id="214748365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2800"/>
        </a:spcBef>
        <a:buFont typeface="Arial"/>
        <a:buNone/>
        <a:defRPr sz="3400" kern="1200">
          <a:solidFill>
            <a:schemeClr val="tx1"/>
          </a:solidFill>
          <a:latin typeface="Arial"/>
          <a:ea typeface="+mn-ea"/>
          <a:cs typeface="Arial"/>
        </a:defRPr>
      </a:lvl1pPr>
      <a:lvl2pPr marL="228600" indent="-228600" algn="l" defTabSz="457200" rtl="0" eaLnBrk="1" latinLnBrk="0" hangingPunct="1">
        <a:spcBef>
          <a:spcPts val="16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457200" indent="-228600" algn="l" defTabSz="457200" rtl="0" eaLnBrk="1" latinLnBrk="0" hangingPunct="1">
        <a:spcBef>
          <a:spcPts val="16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57200" rtl="0" eaLnBrk="1" latinLnBrk="0" hangingPunct="1">
        <a:spcBef>
          <a:spcPts val="1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5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 t="11678" r="31510" b="9252"/>
          <a:stretch/>
        </p:blipFill>
        <p:spPr bwMode="auto">
          <a:xfrm>
            <a:off x="105798" y="12036"/>
            <a:ext cx="8773705" cy="682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7461" y="5048093"/>
            <a:ext cx="5093435" cy="181368"/>
          </a:xfrm>
          <a:prstGeom prst="rect">
            <a:avLst/>
          </a:prstGeom>
          <a:solidFill>
            <a:srgbClr val="FFC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 flipV="1">
            <a:off x="5750896" y="4541772"/>
            <a:ext cx="649904" cy="59700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75848" y="3854083"/>
            <a:ext cx="2425805" cy="68768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“Standard designation”: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Match to clean standard ID (in this case IETF RFC)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962493"/>
            <a:ext cx="4092129" cy="748145"/>
          </a:xfrm>
          <a:prstGeom prst="rect">
            <a:avLst/>
          </a:prstGeom>
          <a:solidFill>
            <a:srgbClr val="92D05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3"/>
          </p:cNvCxnSpPr>
          <p:nvPr/>
        </p:nvCxnSpPr>
        <p:spPr>
          <a:xfrm flipV="1">
            <a:off x="4549329" y="6242102"/>
            <a:ext cx="1526519" cy="944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70180" y="5856693"/>
            <a:ext cx="2610952" cy="90684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</a:t>
            </a:r>
            <a:r>
              <a:rPr lang="en-US" sz="1400" dirty="0" smtClean="0"/>
              <a:t>Patent designation”</a:t>
            </a:r>
          </a:p>
          <a:p>
            <a:pPr algn="ctr"/>
            <a:r>
              <a:rPr lang="en-US" sz="1400" dirty="0" smtClean="0"/>
              <a:t>Clean patent numbers and match to USPTO PAIR database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400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100" dirty="0"/>
              <a:t>Analysis of </a:t>
            </a:r>
            <a:r>
              <a:rPr lang="en-US" sz="3100" dirty="0" smtClean="0"/>
              <a:t>patent applications</a:t>
            </a:r>
            <a:endParaRPr lang="en-US" sz="3100" dirty="0"/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SSOs require the disclosure of patents </a:t>
            </a:r>
            <a:r>
              <a:rPr lang="en-US" sz="2300" u="sng" dirty="0" smtClean="0"/>
              <a:t>and pending patent applications</a:t>
            </a:r>
            <a:r>
              <a:rPr lang="en-US" sz="2300" dirty="0" smtClean="0"/>
              <a:t> (when public) that may be or become essential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I match declarations of pending applications to USPTO Pair database: comprehensive database of all published US patent applications</a:t>
            </a:r>
          </a:p>
          <a:p>
            <a:pPr marL="571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Information </a:t>
            </a:r>
            <a:r>
              <a:rPr lang="en-US" sz="1800" dirty="0"/>
              <a:t>on grant status and examiner identity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Final rejections are rare at the USPTO; applications usually result in grant or abandonment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I choose date of disclosure as treatment date</a:t>
            </a:r>
            <a:endParaRPr lang="en-US" sz="2300" dirty="0"/>
          </a:p>
          <a:p>
            <a:pPr>
              <a:spcBef>
                <a:spcPts val="3600"/>
              </a:spcBef>
            </a:pPr>
            <a:endParaRPr lang="en-US" sz="23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0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100" dirty="0" smtClean="0"/>
              <a:t>Instrumental Variable for grant</a:t>
            </a:r>
            <a:endParaRPr lang="en-US" sz="3100" dirty="0"/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Grant is endogenous: quality of the invention, characteristics of the standard, effort of the applicant</a:t>
            </a:r>
            <a:endParaRPr lang="en-US" sz="1700" dirty="0" smtClean="0"/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Applications are randomly assigned to examiners </a:t>
            </a:r>
            <a:r>
              <a:rPr lang="en-US" sz="2300" i="1" dirty="0" smtClean="0"/>
              <a:t>within</a:t>
            </a:r>
            <a:r>
              <a:rPr lang="en-US" sz="2300" dirty="0" smtClean="0"/>
              <a:t> art units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Examiner grant rate: use the exogenous variation resulting from the fact that some examiners are stricter than others 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Art unit grant rate: control for any other factors (technology, industry) that may affect the grant rate of patent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1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Data: patent numbers declared essential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4" t="36935" r="25504" b="10521"/>
          <a:stretch/>
        </p:blipFill>
        <p:spPr bwMode="auto">
          <a:xfrm>
            <a:off x="1977441" y="2502323"/>
            <a:ext cx="5189117" cy="378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0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100" dirty="0"/>
              <a:t>Analysis of </a:t>
            </a:r>
            <a:r>
              <a:rPr lang="en-US" sz="3100" dirty="0" smtClean="0"/>
              <a:t>standards: outcome variables</a:t>
            </a:r>
            <a:endParaRPr lang="en-US" sz="3100" dirty="0"/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n-US" sz="2300" dirty="0" smtClean="0"/>
              <a:t>Follow-on inventions: patents citing standards as prior art</a:t>
            </a:r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n-US" sz="2300" dirty="0" smtClean="0"/>
              <a:t>Improvements of the standard</a:t>
            </a:r>
          </a:p>
          <a:p>
            <a:pPr marL="685800" lvl="1" indent="-457200">
              <a:spcBef>
                <a:spcPts val="1800"/>
              </a:spcBef>
              <a:buFont typeface="+mj-lt"/>
              <a:buAutoNum type="alphaLcParenR"/>
            </a:pPr>
            <a:r>
              <a:rPr lang="en-US" sz="1700" dirty="0" smtClean="0"/>
              <a:t>New features (work items)</a:t>
            </a:r>
          </a:p>
          <a:p>
            <a:pPr marL="685800" lvl="1" indent="-457200">
              <a:spcBef>
                <a:spcPts val="1200"/>
              </a:spcBef>
              <a:buFont typeface="+mj-lt"/>
              <a:buAutoNum type="alphaLcParenR"/>
            </a:pPr>
            <a:r>
              <a:rPr lang="en-US" sz="1700" dirty="0" smtClean="0"/>
              <a:t>Change requests (changes to new work items)</a:t>
            </a:r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n-US" sz="2300" dirty="0" smtClean="0"/>
              <a:t>New uses for the standard</a:t>
            </a:r>
          </a:p>
          <a:p>
            <a:pPr marL="685800" lvl="1" indent="-457200">
              <a:spcBef>
                <a:spcPts val="1800"/>
              </a:spcBef>
              <a:buFont typeface="+mj-lt"/>
              <a:buAutoNum type="alphaLcParenR"/>
            </a:pPr>
            <a:r>
              <a:rPr lang="en-US" sz="1700" dirty="0" smtClean="0"/>
              <a:t>Mandatory use of the standard (normative references)</a:t>
            </a:r>
          </a:p>
          <a:p>
            <a:pPr marL="685800" lvl="1" indent="-457200">
              <a:spcBef>
                <a:spcPts val="1800"/>
              </a:spcBef>
              <a:buFont typeface="+mj-lt"/>
              <a:buAutoNum type="alphaLcParenR"/>
            </a:pPr>
            <a:r>
              <a:rPr lang="en-US" sz="1700" dirty="0" smtClean="0"/>
              <a:t>Suggested use of the standard (informative references)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t="11832" r="25671" b="25444"/>
          <a:stretch/>
        </p:blipFill>
        <p:spPr bwMode="auto">
          <a:xfrm>
            <a:off x="0" y="-153681"/>
            <a:ext cx="9213155" cy="71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7012" y="1753230"/>
            <a:ext cx="2047953" cy="294724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7971" y="2525306"/>
            <a:ext cx="1615943" cy="294724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43914" y="2972430"/>
            <a:ext cx="1209124" cy="294724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7971" y="6563276"/>
            <a:ext cx="1003824" cy="294724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857" y="2230582"/>
            <a:ext cx="3044221" cy="294724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5437" y="3971217"/>
            <a:ext cx="1464803" cy="294724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7971" y="1458506"/>
            <a:ext cx="3044221" cy="294724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20571" r="18315" b="10209"/>
          <a:stretch/>
        </p:blipFill>
        <p:spPr bwMode="auto">
          <a:xfrm>
            <a:off x="0" y="816159"/>
            <a:ext cx="9144000" cy="598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24760" y="4572846"/>
            <a:ext cx="1534076" cy="294724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24760" y="4964965"/>
            <a:ext cx="1568687" cy="232032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4760" y="5539299"/>
            <a:ext cx="1534076" cy="278447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4759" y="6171566"/>
            <a:ext cx="1568687" cy="278447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228" y="1617203"/>
            <a:ext cx="9090212" cy="544106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2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t="8403" r="16595" b="24302"/>
          <a:stretch/>
        </p:blipFill>
        <p:spPr bwMode="auto">
          <a:xfrm>
            <a:off x="1" y="1221234"/>
            <a:ext cx="9144000" cy="522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127" y="4166419"/>
            <a:ext cx="1677660" cy="217387"/>
          </a:xfrm>
          <a:prstGeom prst="rect">
            <a:avLst/>
          </a:prstGeom>
          <a:solidFill>
            <a:srgbClr val="C0E399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127" y="4405928"/>
            <a:ext cx="8382447" cy="173446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49477" y="5406000"/>
            <a:ext cx="467846" cy="1044013"/>
          </a:xfrm>
          <a:prstGeom prst="rect">
            <a:avLst/>
          </a:prstGeom>
          <a:solidFill>
            <a:srgbClr val="C0E399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545432" y="1125286"/>
            <a:ext cx="8229600" cy="5300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 typeface="Arial"/>
              <a:buNone/>
              <a:defRPr sz="3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28600" indent="-228600" algn="l" defTabSz="457200" rtl="0" eaLnBrk="1" latinLnBrk="0" hangingPunct="1">
              <a:spcBef>
                <a:spcPts val="16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57200" indent="-228600" algn="l" defTabSz="457200" rtl="0" eaLnBrk="1" latinLnBrk="0" hangingPunct="1">
              <a:spcBef>
                <a:spcPts val="16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spcBef>
                <a:spcPts val="1000"/>
              </a:spcBef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/>
              <a:t>Cleaning protocol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I standardize standard designations at the </a:t>
            </a:r>
            <a:r>
              <a:rPr lang="en-US" sz="2300" i="1" dirty="0" smtClean="0"/>
              <a:t>standard</a:t>
            </a:r>
            <a:r>
              <a:rPr lang="en-US" sz="2300" dirty="0" smtClean="0"/>
              <a:t> level, ignoring different versions (e.g. “V 7.1.0” or “2010-07”)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I use </a:t>
            </a:r>
            <a:r>
              <a:rPr lang="en-US" sz="2300" dirty="0" err="1" smtClean="0"/>
              <a:t>Perinorm</a:t>
            </a:r>
            <a:r>
              <a:rPr lang="en-US" sz="2300" dirty="0" smtClean="0"/>
              <a:t> and ETSI databases to identify equivalence between different standards</a:t>
            </a:r>
          </a:p>
          <a:p>
            <a:pPr marL="571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700" dirty="0" smtClean="0"/>
              <a:t>ISO/IEC 14496.10 = ITU-T H.264</a:t>
            </a:r>
          </a:p>
          <a:p>
            <a:pPr marL="571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1800" dirty="0"/>
              <a:t>ETSI EN  300 </a:t>
            </a:r>
            <a:r>
              <a:rPr lang="fi-FI" sz="1800" dirty="0" smtClean="0"/>
              <a:t>904 = </a:t>
            </a:r>
            <a:r>
              <a:rPr lang="fi-FI" sz="1800" dirty="0"/>
              <a:t>GSM TS 02.02 </a:t>
            </a:r>
            <a:endParaRPr lang="en-US" sz="1700" dirty="0" smtClean="0"/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I clean referencing and referenced standards: count only </a:t>
            </a:r>
            <a:r>
              <a:rPr lang="en-US" sz="2300" u="sng" dirty="0" smtClean="0"/>
              <a:t>new</a:t>
            </a:r>
            <a:r>
              <a:rPr lang="en-US" sz="2300" dirty="0" smtClean="0"/>
              <a:t> references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I match citing patents to patent families (INPADOC id): count only </a:t>
            </a:r>
            <a:r>
              <a:rPr lang="en-US" sz="2300" u="sng" dirty="0" smtClean="0"/>
              <a:t>priority</a:t>
            </a:r>
            <a:r>
              <a:rPr lang="en-US" sz="2300" dirty="0" smtClean="0"/>
              <a:t> patent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Data: outcome variables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34958" r="8800" b="18454"/>
          <a:stretch/>
        </p:blipFill>
        <p:spPr bwMode="auto">
          <a:xfrm>
            <a:off x="361336" y="2415963"/>
            <a:ext cx="8214852" cy="30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024" y="2581957"/>
            <a:ext cx="7517696" cy="1240090"/>
          </a:xfrm>
        </p:spPr>
        <p:txBody>
          <a:bodyPr/>
          <a:lstStyle/>
          <a:p>
            <a:r>
              <a:rPr lang="en-US" dirty="0" smtClean="0"/>
              <a:t>The causal effect of SEPs on follow-on innovation related to technology standards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0024" y="5280660"/>
            <a:ext cx="7330201" cy="12379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Justus A. Baron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Northwestern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609600" y="1203508"/>
            <a:ext cx="8229600" cy="5300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 typeface="Arial"/>
              <a:buNone/>
              <a:defRPr sz="3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28600" indent="-228600" algn="l" defTabSz="457200" rtl="0" eaLnBrk="1" latinLnBrk="0" hangingPunct="1">
              <a:spcBef>
                <a:spcPts val="16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57200" indent="-228600" algn="l" defTabSz="457200" rtl="0" eaLnBrk="1" latinLnBrk="0" hangingPunct="1">
              <a:spcBef>
                <a:spcPts val="16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spcBef>
                <a:spcPts val="1000"/>
              </a:spcBef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Sample 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I identify the population of US patent applications that were declared while still pending</a:t>
            </a:r>
            <a:endParaRPr lang="en-US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I eliminate declarations with more than one pending US application, and multiple declarations of pending applications to the same standard within two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The resulting sample consists in 574 standard-application pairs, for 511 unique standards and 237 unique applications (owned by 80 different firms)</a:t>
            </a:r>
          </a:p>
        </p:txBody>
      </p:sp>
    </p:spTree>
    <p:extLst>
      <p:ext uri="{BB962C8B-B14F-4D97-AF65-F5344CB8AC3E}">
        <p14:creationId xmlns:p14="http://schemas.microsoft.com/office/powerpoint/2010/main" val="15331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2" t="25611" r="31839" b="11054"/>
          <a:stretch/>
        </p:blipFill>
        <p:spPr bwMode="auto">
          <a:xfrm>
            <a:off x="2626257" y="2064774"/>
            <a:ext cx="4069157" cy="387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876" t="13366" r="60056" b="30995"/>
          <a:stretch/>
        </p:blipFill>
        <p:spPr>
          <a:xfrm>
            <a:off x="1251284" y="1745667"/>
            <a:ext cx="6120063" cy="3931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632" y="5773135"/>
            <a:ext cx="865471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On average, a standard in my sample receives 33.9 new references and 67.9 new patent citations during the entire observation period</a:t>
            </a:r>
          </a:p>
          <a:p>
            <a:r>
              <a:rPr lang="en-US" dirty="0" smtClean="0"/>
              <a:t>A 3GPP standard is impacted by 17.0 work items and 282.7 change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9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2SLS estimation: first stage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101" t="26574" r="62500" b="22094"/>
          <a:stretch/>
        </p:blipFill>
        <p:spPr>
          <a:xfrm>
            <a:off x="1508160" y="2053666"/>
            <a:ext cx="5829162" cy="3292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998" y="5759867"/>
            <a:ext cx="786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Models (1) and (2): ETSI/3GPP only; Model (3), (4) and (5): entire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2SLS estimation: second stage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600" t="47286" r="58768" b="14151"/>
          <a:stretch/>
        </p:blipFill>
        <p:spPr>
          <a:xfrm>
            <a:off x="457199" y="2101646"/>
            <a:ext cx="8192275" cy="3331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998" y="5759867"/>
            <a:ext cx="786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DV in all models is log(N+1)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Results: effects on references by referencing SSO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633" t="25539" r="62603" b="32174"/>
          <a:stretch/>
        </p:blipFill>
        <p:spPr>
          <a:xfrm>
            <a:off x="872143" y="2219632"/>
            <a:ext cx="739971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Results: effects on SEP owner and others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369" t="34268" r="61466" b="21203"/>
          <a:stretch/>
        </p:blipFill>
        <p:spPr>
          <a:xfrm>
            <a:off x="752168" y="1989265"/>
            <a:ext cx="7639664" cy="40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Results: effects on contribution by 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58" t="40055" r="30088" b="7670"/>
          <a:stretch/>
        </p:blipFill>
        <p:spPr>
          <a:xfrm>
            <a:off x="457200" y="2216727"/>
            <a:ext cx="8007927" cy="41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609600" y="1203508"/>
            <a:ext cx="8229600" cy="5300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 typeface="Arial"/>
              <a:buNone/>
              <a:defRPr sz="3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28600" indent="-228600" algn="l" defTabSz="457200" rtl="0" eaLnBrk="1" latinLnBrk="0" hangingPunct="1">
              <a:spcBef>
                <a:spcPts val="16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57200" indent="-228600" algn="l" defTabSz="457200" rtl="0" eaLnBrk="1" latinLnBrk="0" hangingPunct="1">
              <a:spcBef>
                <a:spcPts val="16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spcBef>
                <a:spcPts val="1000"/>
              </a:spcBef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Conclusion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Significant positive effects of SEPs on follow-on patenting and (patentable) contributions to the 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Negative effect on standard implementation only in the case of SSOs with an explicit policy giving preference to non-patented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Difficult to explain results with transaction costs and internalization effects: negative effects don’t increase with complementary patents, and positive effects on other firms, not the SEP owner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Portfolio competition (e.g. Siebert and von </a:t>
            </a:r>
            <a:r>
              <a:rPr lang="en-US" sz="2100" dirty="0" err="1" smtClean="0"/>
              <a:t>Graevenitz</a:t>
            </a:r>
            <a:r>
              <a:rPr lang="en-US" sz="2100" dirty="0" smtClean="0"/>
              <a:t>, 2010) and cross-licensing motive (Cohen et al., 2000)</a:t>
            </a:r>
          </a:p>
        </p:txBody>
      </p:sp>
    </p:spTree>
    <p:extLst>
      <p:ext uri="{BB962C8B-B14F-4D97-AF65-F5344CB8AC3E}">
        <p14:creationId xmlns:p14="http://schemas.microsoft.com/office/powerpoint/2010/main" val="11196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071978"/>
            <a:ext cx="8486775" cy="5300663"/>
          </a:xfrm>
        </p:spPr>
        <p:txBody>
          <a:bodyPr/>
          <a:lstStyle/>
          <a:p>
            <a:r>
              <a:rPr lang="en-US" sz="3100" dirty="0" smtClean="0"/>
              <a:t>Introduction: Innovation related to standards</a:t>
            </a:r>
          </a:p>
          <a:p>
            <a:pPr>
              <a:spcBef>
                <a:spcPts val="1800"/>
              </a:spcBef>
            </a:pPr>
            <a:endParaRPr lang="en-US" sz="1050" dirty="0" smtClean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Technology standards describe a consensus on required features of a product or service (for the purpose of compatibility or minimum quality) for common use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Especially in Information and Communication Technologies (ICT), standards are closely related to innovation:</a:t>
            </a:r>
          </a:p>
          <a:p>
            <a:pPr marL="6858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Innovation in the standard: developing a new or improved standard</a:t>
            </a:r>
          </a:p>
          <a:p>
            <a:pPr marL="6858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Innovation using the standard: creating new standard implementations</a:t>
            </a:r>
          </a:p>
          <a:p>
            <a:pPr marL="6858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Innovation learning from the standard: using the knowledge created during standard development for something new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\hline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/>
            </a:r>
            <a:b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6129338" y="92869"/>
            <a:ext cx="2814637" cy="457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 typeface="Arial"/>
              <a:buNone/>
              <a:defRPr sz="34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ts val="16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ts val="16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Justus A. Baron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64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071978"/>
            <a:ext cx="8486775" cy="5300663"/>
          </a:xfrm>
        </p:spPr>
        <p:txBody>
          <a:bodyPr/>
          <a:lstStyle/>
          <a:p>
            <a:r>
              <a:rPr lang="en-US" sz="3100" dirty="0" smtClean="0"/>
              <a:t>Introduction: Standard-Essential Patents (SEPs)</a:t>
            </a:r>
          </a:p>
          <a:p>
            <a:pPr>
              <a:spcBef>
                <a:spcPts val="1800"/>
              </a:spcBef>
            </a:pPr>
            <a:endParaRPr lang="en-US" sz="1050" dirty="0" smtClean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Many Standard Setting Organizations (SSOs) require SEP disclosure and commitment to license on FRAND terms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SEPs provide incentives to develop standard-related technology and contribute patented inventions to standards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Potential risks: hold-up, royalty stacking, patent thicket (</a:t>
            </a:r>
            <a:r>
              <a:rPr lang="en-US" sz="2300" dirty="0" err="1" smtClean="0"/>
              <a:t>Lemley</a:t>
            </a:r>
            <a:r>
              <a:rPr lang="en-US" sz="2300" dirty="0" smtClean="0"/>
              <a:t> and Shapiro, 2007)</a:t>
            </a:r>
            <a:endParaRPr lang="en-US" sz="12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Standards subject to SEPs undergo faster and more continuous technological progress (Baron et al., 2015)</a:t>
            </a:r>
            <a:endParaRPr lang="en-US" sz="9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Industries characterized by SEPs are more innovative, competitive and subject to firm entry (</a:t>
            </a:r>
            <a:r>
              <a:rPr lang="en-US" sz="2300" dirty="0" err="1" smtClean="0"/>
              <a:t>Galetovic</a:t>
            </a:r>
            <a:r>
              <a:rPr lang="en-US" sz="2300" dirty="0" smtClean="0"/>
              <a:t> et al., 2015)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\hline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/>
            </a:r>
            <a:b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6129338" y="92869"/>
            <a:ext cx="2814637" cy="457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 typeface="Arial"/>
              <a:buNone/>
              <a:defRPr sz="34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ts val="16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ts val="16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Justus A. Baron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424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071978"/>
            <a:ext cx="8486775" cy="5300663"/>
          </a:xfrm>
        </p:spPr>
        <p:txBody>
          <a:bodyPr/>
          <a:lstStyle/>
          <a:p>
            <a:r>
              <a:rPr lang="en-US" sz="3100" dirty="0" smtClean="0"/>
              <a:t>Introduction: ex-post effect of patents</a:t>
            </a:r>
          </a:p>
          <a:p>
            <a:pPr>
              <a:spcBef>
                <a:spcPts val="1800"/>
              </a:spcBef>
            </a:pPr>
            <a:endParaRPr lang="en-US" sz="1050" dirty="0" smtClean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Ex post effects of patents: transaction costs and internalization effects (Green and </a:t>
            </a:r>
            <a:r>
              <a:rPr lang="en-US" sz="2300" dirty="0" err="1" smtClean="0"/>
              <a:t>Scotchmer</a:t>
            </a:r>
            <a:r>
              <a:rPr lang="en-US" sz="2300" dirty="0" smtClean="0"/>
              <a:t>, 2005)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Contrasted empirical evidence (</a:t>
            </a:r>
            <a:r>
              <a:rPr lang="en-US" sz="2300" dirty="0" err="1" smtClean="0"/>
              <a:t>Sampat</a:t>
            </a:r>
            <a:r>
              <a:rPr lang="en-US" sz="2300" dirty="0" smtClean="0"/>
              <a:t> and Williams, 2016; Galasso and </a:t>
            </a:r>
            <a:r>
              <a:rPr lang="en-US" sz="2300" dirty="0" err="1" smtClean="0"/>
              <a:t>Schankerman</a:t>
            </a:r>
            <a:r>
              <a:rPr lang="en-US" sz="2300" dirty="0" smtClean="0"/>
              <a:t>, 2016)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Evidence for negative effects in complex technologies: complementary patents owned by different firms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Existing evidence analyzes effects of single patents, and conflates different types of follow-on innovation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\hline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/>
            </a:r>
            <a:b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6129338" y="92869"/>
            <a:ext cx="2814637" cy="457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 typeface="Arial"/>
              <a:buNone/>
              <a:defRPr sz="34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ts val="16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ts val="16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Justus A. Baron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66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6220" y="1123294"/>
            <a:ext cx="8823960" cy="5300663"/>
          </a:xfrm>
        </p:spPr>
        <p:txBody>
          <a:bodyPr/>
          <a:lstStyle/>
          <a:p>
            <a:r>
              <a:rPr lang="en-US" sz="3100" dirty="0" smtClean="0"/>
              <a:t>Contributions</a:t>
            </a:r>
          </a:p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US" sz="2300" dirty="0" smtClean="0"/>
              <a:t>I analyze the causal effect of SEPs on standard-related innovation: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	- 	inventions building upon the standard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	</a:t>
            </a:r>
            <a:r>
              <a:rPr lang="en-US" sz="1800" dirty="0" smtClean="0"/>
              <a:t>-	contributions to the progress of the standard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	-	novel implementations of the standard</a:t>
            </a:r>
            <a:endParaRPr lang="en-US" sz="1800" dirty="0"/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sz="2300" dirty="0" smtClean="0"/>
              <a:t>First analysis of the effects of SEPs (subject to FRAND)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sz="2300" dirty="0" smtClean="0"/>
              <a:t>Distinction between intensive and extensive margins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sz="2300" dirty="0" smtClean="0"/>
              <a:t>Distinction between follow-on innovation improving the patented technology and follow-on innovation using the patented technology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endParaRPr lang="en-US" sz="2300" dirty="0"/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endParaRPr lang="en-US" sz="1700" dirty="0" smtClean="0"/>
          </a:p>
          <a:p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9456" y="3026587"/>
            <a:ext cx="1118439" cy="53654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Patent application 1</a:t>
            </a:r>
            <a:endParaRPr lang="en-US" sz="1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909456" y="4020337"/>
            <a:ext cx="1118439" cy="52530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Patent application 2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97144" y="2561831"/>
            <a:ext cx="778373" cy="464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42225" y="4545643"/>
            <a:ext cx="906842" cy="419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4" idx="2"/>
          </p:cNvCxnSpPr>
          <p:nvPr/>
        </p:nvCxnSpPr>
        <p:spPr>
          <a:xfrm flipH="1">
            <a:off x="4349068" y="1254466"/>
            <a:ext cx="11334" cy="491962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83917" y="793488"/>
            <a:ext cx="1552969" cy="4609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Disclosure date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27895" y="3309975"/>
            <a:ext cx="92951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957408" y="3026587"/>
            <a:ext cx="1163782" cy="53654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Grant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027895" y="4307502"/>
            <a:ext cx="92951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957408" y="4006574"/>
            <a:ext cx="1163782" cy="5365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Rejection</a:t>
            </a:r>
            <a:endParaRPr lang="en-US" sz="1200" dirty="0"/>
          </a:p>
        </p:txBody>
      </p:sp>
      <p:sp>
        <p:nvSpPr>
          <p:cNvPr id="3" name="Right Arrow 2"/>
          <p:cNvSpPr/>
          <p:nvPr/>
        </p:nvSpPr>
        <p:spPr>
          <a:xfrm>
            <a:off x="838830" y="2236879"/>
            <a:ext cx="7519239" cy="4231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 1            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838830" y="4889395"/>
            <a:ext cx="7519239" cy="3854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9456" y="3026587"/>
            <a:ext cx="1118439" cy="53654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Patent application 1</a:t>
            </a:r>
            <a:endParaRPr lang="en-US" sz="1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909456" y="4020337"/>
            <a:ext cx="1118439" cy="52530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Patent application 2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97144" y="2561831"/>
            <a:ext cx="778373" cy="464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42225" y="4545643"/>
            <a:ext cx="906842" cy="419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4" idx="2"/>
          </p:cNvCxnSpPr>
          <p:nvPr/>
        </p:nvCxnSpPr>
        <p:spPr>
          <a:xfrm flipH="1">
            <a:off x="4349068" y="1254466"/>
            <a:ext cx="11334" cy="491962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83917" y="793488"/>
            <a:ext cx="1552969" cy="4609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Disclosure date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27895" y="3309975"/>
            <a:ext cx="92951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957408" y="3026587"/>
            <a:ext cx="1163782" cy="53654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Grant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027895" y="4307502"/>
            <a:ext cx="92951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957408" y="4006574"/>
            <a:ext cx="1163782" cy="5365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Rejection</a:t>
            </a:r>
            <a:endParaRPr lang="en-US" sz="1200" dirty="0"/>
          </a:p>
        </p:txBody>
      </p:sp>
      <p:sp>
        <p:nvSpPr>
          <p:cNvPr id="3" name="Right Arrow 2"/>
          <p:cNvSpPr/>
          <p:nvPr/>
        </p:nvSpPr>
        <p:spPr>
          <a:xfrm>
            <a:off x="838830" y="2236879"/>
            <a:ext cx="7519239" cy="4231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 1            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838830" y="4889395"/>
            <a:ext cx="7519239" cy="3854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 2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541633" y="1518962"/>
            <a:ext cx="45342" cy="458711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127535" y="1518962"/>
            <a:ext cx="45342" cy="458711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 rot="5400000">
            <a:off x="2865055" y="277724"/>
            <a:ext cx="228599" cy="269407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5400000">
            <a:off x="5654228" y="265754"/>
            <a:ext cx="228601" cy="27180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07174" y="1195126"/>
            <a:ext cx="128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 years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344076" y="1193637"/>
            <a:ext cx="128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 years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78048" y="1739062"/>
            <a:ext cx="1972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before</a:t>
            </a:r>
            <a:endParaRPr lang="en-US" sz="1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70369" y="1739059"/>
            <a:ext cx="1972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after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171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100" dirty="0" smtClean="0"/>
              <a:t>SEP disclosures</a:t>
            </a:r>
            <a:endParaRPr lang="en-US" sz="3100" dirty="0"/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SSOs require disclosure of (potential) SEPs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Based on personal belief and good faith of the individual making the declaration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No search required, but reasonable efforts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No third-party verification of essentiality declaration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Sanctions for under-disclosure (patent ambush) and over-disclosure (licensing obligations)</a:t>
            </a:r>
            <a:endParaRPr lang="en-US" sz="2300" dirty="0"/>
          </a:p>
          <a:p>
            <a:pPr>
              <a:spcBef>
                <a:spcPts val="3600"/>
              </a:spcBef>
            </a:pPr>
            <a:endParaRPr lang="en-US" sz="23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7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472979"/>
      </a:accent1>
      <a:accent2>
        <a:srgbClr val="472979"/>
      </a:accent2>
      <a:accent3>
        <a:srgbClr val="472979"/>
      </a:accent3>
      <a:accent4>
        <a:srgbClr val="472979"/>
      </a:accent4>
      <a:accent5>
        <a:srgbClr val="472979"/>
      </a:accent5>
      <a:accent6>
        <a:srgbClr val="472979"/>
      </a:accent6>
      <a:hlink>
        <a:srgbClr val="472979"/>
      </a:hlink>
      <a:folHlink>
        <a:srgbClr val="47297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922</Words>
  <Application>Microsoft Office PowerPoint</Application>
  <PresentationFormat>On-screen Show (4:3)</PresentationFormat>
  <Paragraphs>118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Arial Unicode MS</vt:lpstr>
      <vt:lpstr>Calibri</vt:lpstr>
      <vt:lpstr>Office Theme</vt:lpstr>
      <vt:lpstr>PowerPoint Presentation</vt:lpstr>
      <vt:lpstr>The causal effect of SEPs on follow-on innovation related to technology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Kate Radelet</dc:creator>
  <cp:lastModifiedBy>Justus Alexander Baron</cp:lastModifiedBy>
  <cp:revision>220</cp:revision>
  <dcterms:created xsi:type="dcterms:W3CDTF">2013-11-22T23:17:10Z</dcterms:created>
  <dcterms:modified xsi:type="dcterms:W3CDTF">2017-05-30T07:29:40Z</dcterms:modified>
</cp:coreProperties>
</file>