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74" r:id="rId3"/>
    <p:sldId id="257" r:id="rId4"/>
    <p:sldId id="258" r:id="rId5"/>
    <p:sldId id="266" r:id="rId6"/>
    <p:sldId id="267" r:id="rId7"/>
    <p:sldId id="268" r:id="rId8"/>
    <p:sldId id="259" r:id="rId9"/>
    <p:sldId id="260" r:id="rId10"/>
    <p:sldId id="262" r:id="rId11"/>
    <p:sldId id="264" r:id="rId12"/>
    <p:sldId id="269" r:id="rId13"/>
    <p:sldId id="270" r:id="rId14"/>
    <p:sldId id="272" r:id="rId15"/>
    <p:sldId id="271" r:id="rId16"/>
    <p:sldId id="261" r:id="rId17"/>
    <p:sldId id="275" r:id="rId18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D20E58CF-ABA5-423A-8215-DB2FC39CA014}" type="datetimeFigureOut">
              <a:rPr lang="en-US" smtClean="0"/>
              <a:t>5/28/2017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A2B6E0F6-4750-4785-BA6B-DFD70C6D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544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6EAA6-4E27-4383-80DB-A36687F4BC40}" type="datetimeFigureOut">
              <a:rPr lang="en-US" smtClean="0"/>
              <a:t>5/28/2017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179F-9849-4C6C-9DEF-232628A53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10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6EAA6-4E27-4383-80DB-A36687F4BC40}" type="datetimeFigureOut">
              <a:rPr lang="en-US" smtClean="0"/>
              <a:t>5/28/2017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179F-9849-4C6C-9DEF-232628A53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011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6EAA6-4E27-4383-80DB-A36687F4BC40}" type="datetimeFigureOut">
              <a:rPr lang="en-US" smtClean="0"/>
              <a:t>5/28/2017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179F-9849-4C6C-9DEF-232628A53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83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6EAA6-4E27-4383-80DB-A36687F4BC40}" type="datetimeFigureOut">
              <a:rPr lang="en-US" smtClean="0"/>
              <a:t>5/28/2017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179F-9849-4C6C-9DEF-232628A53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95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6EAA6-4E27-4383-80DB-A36687F4BC40}" type="datetimeFigureOut">
              <a:rPr lang="en-US" smtClean="0"/>
              <a:t>5/28/2017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179F-9849-4C6C-9DEF-232628A53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89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6EAA6-4E27-4383-80DB-A36687F4BC40}" type="datetimeFigureOut">
              <a:rPr lang="en-US" smtClean="0"/>
              <a:t>5/28/2017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179F-9849-4C6C-9DEF-232628A53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6EAA6-4E27-4383-80DB-A36687F4BC40}" type="datetimeFigureOut">
              <a:rPr lang="en-US" smtClean="0"/>
              <a:t>5/28/2017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179F-9849-4C6C-9DEF-232628A53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20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6EAA6-4E27-4383-80DB-A36687F4BC40}" type="datetimeFigureOut">
              <a:rPr lang="en-US" smtClean="0"/>
              <a:t>5/28/2017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179F-9849-4C6C-9DEF-232628A53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42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6EAA6-4E27-4383-80DB-A36687F4BC40}" type="datetimeFigureOut">
              <a:rPr lang="en-US" smtClean="0"/>
              <a:t>5/28/2017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179F-9849-4C6C-9DEF-232628A53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28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6EAA6-4E27-4383-80DB-A36687F4BC40}" type="datetimeFigureOut">
              <a:rPr lang="en-US" smtClean="0"/>
              <a:t>5/28/2017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179F-9849-4C6C-9DEF-232628A53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6EAA6-4E27-4383-80DB-A36687F4BC40}" type="datetimeFigureOut">
              <a:rPr lang="en-US" smtClean="0"/>
              <a:t>5/28/2017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179F-9849-4C6C-9DEF-232628A53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79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6EAA6-4E27-4383-80DB-A36687F4BC40}" type="datetimeFigureOut">
              <a:rPr lang="en-US" smtClean="0"/>
              <a:t>5/28/2017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2179F-9849-4C6C-9DEF-232628A53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78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SEPs: Business problem or public policy problem?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Joseph Farrell</a:t>
            </a:r>
          </a:p>
          <a:p>
            <a:r>
              <a:rPr lang="en-US" dirty="0" smtClean="0"/>
              <a:t>Brussels, 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950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Participation if FRAND is membership-linked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SSO with N+1 members (full industry)</a:t>
                </a:r>
              </a:p>
              <a:p>
                <a:r>
                  <a:rPr lang="en-US" dirty="0" smtClean="0"/>
                  <a:t>Policies that constrain SEP royalties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How will members evaluate slightly tighter constraint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?</a:t>
                </a:r>
              </a:p>
              <a:p>
                <a:r>
                  <a:rPr lang="en-US" dirty="0" smtClean="0"/>
                  <a:t>Representative member </a:t>
                </a:r>
                <a:r>
                  <a:rPr lang="en-US" i="1" dirty="0" smtClean="0"/>
                  <a:t>pays</a:t>
                </a:r>
                <a:r>
                  <a:rPr lang="en-US" dirty="0" smtClean="0"/>
                  <a:t> less and </a:t>
                </a:r>
                <a:r>
                  <a:rPr lang="en-US" i="1" dirty="0" smtClean="0"/>
                  <a:t>receives</a:t>
                </a:r>
                <a:r>
                  <a:rPr lang="en-US" dirty="0" smtClean="0"/>
                  <a:t> less…</a:t>
                </a:r>
              </a:p>
              <a:p>
                <a:r>
                  <a:rPr lang="en-US" dirty="0" smtClean="0"/>
                  <a:t>How will tradeoff shift if one member would leave and charge no longer constrained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?</a:t>
                </a:r>
              </a:p>
              <a:p>
                <a:pPr lvl="1"/>
                <a:r>
                  <a:rPr lang="en-US" dirty="0" smtClean="0"/>
                  <a:t>For a small policy shift,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Remaining members receive less and pay more</a:t>
                </a:r>
              </a:p>
              <a:p>
                <a:r>
                  <a:rPr lang="en-US" dirty="0" smtClean="0"/>
                  <a:t>Participation concerns (a) push toward less constraining policies, and (b) pecuniary rather than efficiency effect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 r="-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4366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Each firm evaluates policy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𝑜𝑢𝑡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en-US" dirty="0" smtClean="0"/>
                  <a:t> expresses that at the margin policies seek to constrain royalty level, even though that incentive is weakened by pass-through</a:t>
                </a:r>
              </a:p>
              <a:p>
                <a:pPr lvl="1"/>
                <a:r>
                  <a:rPr lang="en-US" dirty="0" smtClean="0"/>
                  <a:t>This is exploratory and broad; </a:t>
                </a:r>
                <a:r>
                  <a:rPr lang="en-US" dirty="0" err="1" smtClean="0"/>
                  <a:t>microfoundations</a:t>
                </a:r>
                <a:r>
                  <a:rPr lang="en-US" dirty="0" smtClean="0"/>
                  <a:t> also desirable</a:t>
                </a:r>
              </a:p>
              <a:p>
                <a:r>
                  <a:rPr lang="en-US" dirty="0" smtClean="0"/>
                  <a:t>If all (N+1) participate and charge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𝑜𝑢𝑡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Each member’s quasi-payoff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If constrain members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, and one non-member sets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, then</a:t>
                </a:r>
              </a:p>
              <a:p>
                <a:pPr lvl="1"/>
                <a:r>
                  <a:rPr lang="en-US" dirty="0" smtClean="0"/>
                  <a:t>Each member’s quasi-payoff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𝑘𝑁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Effect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 not only negative but undiluted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(1−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Equivalently, inflated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1/(1−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, relative to private value of constraining r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5751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SSO Incentives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Pass-through and incidence of SEP royalties</a:t>
            </a:r>
          </a:p>
          <a:p>
            <a:pPr lvl="1"/>
            <a:r>
              <a:rPr lang="en-US" dirty="0" smtClean="0"/>
              <a:t>Relativity: competing implementers care about relative costs (including licenses)</a:t>
            </a:r>
          </a:p>
          <a:p>
            <a:r>
              <a:rPr lang="en-US" dirty="0" smtClean="0"/>
              <a:t>For a uniform (ND) shift, pass-through logic implies members bear less than full social cost: much is on downstream consumers</a:t>
            </a:r>
          </a:p>
          <a:p>
            <a:pPr lvl="1"/>
            <a:r>
              <a:rPr lang="en-US" dirty="0" smtClean="0"/>
              <a:t>But further exploration is warranted </a:t>
            </a:r>
          </a:p>
          <a:p>
            <a:r>
              <a:rPr lang="en-US" dirty="0" smtClean="0"/>
              <a:t>Are lump-sum royalties a marginal cost in the longer run?</a:t>
            </a:r>
          </a:p>
          <a:p>
            <a:pPr lvl="1"/>
            <a:r>
              <a:rPr lang="en-US" dirty="0" smtClean="0"/>
              <a:t>Sell one more phone today…</a:t>
            </a:r>
          </a:p>
          <a:p>
            <a:pPr lvl="1"/>
            <a:r>
              <a:rPr lang="en-US" dirty="0" smtClean="0"/>
              <a:t>Effect on estimated level and trend of your sales</a:t>
            </a:r>
          </a:p>
          <a:p>
            <a:pPr lvl="1"/>
            <a:r>
              <a:rPr lang="en-US" dirty="0" smtClean="0"/>
              <a:t>Effect on future “lump-sum” licenses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794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 and 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Nice people think F, R, and ND go together</a:t>
            </a:r>
          </a:p>
          <a:p>
            <a:r>
              <a:rPr lang="en-US" dirty="0" smtClean="0"/>
              <a:t>Economists are not so nice, and wonder…</a:t>
            </a:r>
          </a:p>
          <a:p>
            <a:pPr lvl="1"/>
            <a:r>
              <a:rPr lang="en-US" dirty="0" smtClean="0"/>
              <a:t>Pass-through: consumers will pay, so strong ND weakens pressure for FR</a:t>
            </a:r>
          </a:p>
          <a:p>
            <a:r>
              <a:rPr lang="en-US" dirty="0" smtClean="0"/>
              <a:t>But it is more complicated in a bigger policy space</a:t>
            </a:r>
          </a:p>
          <a:p>
            <a:pPr lvl="1"/>
            <a:r>
              <a:rPr lang="en-US" dirty="0" smtClean="0"/>
              <a:t>Each implementer would value lower costs than rivals, </a:t>
            </a:r>
          </a:p>
          <a:p>
            <a:pPr lvl="1"/>
            <a:r>
              <a:rPr lang="en-US" dirty="0" smtClean="0"/>
              <a:t>on average or collectively, they value variation and low costs</a:t>
            </a:r>
          </a:p>
          <a:p>
            <a:pPr lvl="1"/>
            <a:r>
              <a:rPr lang="en-US" dirty="0" smtClean="0"/>
              <a:t>Consumers also value variation and low costs, but differently</a:t>
            </a:r>
          </a:p>
          <a:p>
            <a:pPr lvl="1"/>
            <a:r>
              <a:rPr lang="en-US" dirty="0" smtClean="0"/>
              <a:t>Example: simple </a:t>
            </a:r>
            <a:r>
              <a:rPr lang="en-US" dirty="0" err="1" smtClean="0"/>
              <a:t>Cournot</a:t>
            </a:r>
            <a:r>
              <a:rPr lang="en-US" dirty="0" smtClean="0"/>
              <a:t> or differentiated-product Bertrand?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527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Undifferentiated Bertrand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Two firms, constant unit costs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(including royalties</a:t>
                </a:r>
                <a:r>
                  <a:rPr lang="en-US" dirty="0" smtClean="0"/>
                  <a:t>)</a:t>
                </a:r>
              </a:p>
              <a:p>
                <a:pPr lvl="1"/>
                <a:r>
                  <a:rPr lang="en-US" dirty="0" smtClean="0"/>
                  <a:t>(Inelastic) unit demand</a:t>
                </a:r>
                <a:endParaRPr lang="en-US" dirty="0" smtClean="0"/>
              </a:p>
              <a:p>
                <a:r>
                  <a:rPr lang="en-US" dirty="0" smtClean="0"/>
                  <a:t>Joint profit is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min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func>
                  </m:oMath>
                </a14:m>
                <a:endParaRPr lang="en-US" dirty="0" smtClean="0"/>
              </a:p>
              <a:p>
                <a:r>
                  <a:rPr lang="en-US" dirty="0" smtClean="0"/>
                  <a:t>Consumer welfare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func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Write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)/2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min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d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Joint profit is 2d; consumer welfare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Jointly, implementers prefer YD, not ND</a:t>
                </a:r>
                <a:endParaRPr lang="en-US" dirty="0" smtClean="0"/>
              </a:p>
              <a:p>
                <a:r>
                  <a:rPr lang="en-US" dirty="0" smtClean="0"/>
                  <a:t>Including royalties, collective profit is precisely inverse to consumer welfare</a:t>
                </a:r>
              </a:p>
              <a:p>
                <a:pPr lvl="1"/>
                <a:r>
                  <a:rPr lang="en-US" dirty="0" smtClean="0"/>
                  <a:t>That’s extreme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101" r="-8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9041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perspective on 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Economics of exclusive dealing shows how ability to discriminate helps manipulate multiple “buyers” into accepting deals that harm them</a:t>
            </a:r>
          </a:p>
          <a:p>
            <a:pPr lvl="1"/>
            <a:r>
              <a:rPr lang="en-US" dirty="0" smtClean="0"/>
              <a:t>Relies on mechanism parallel to network effects</a:t>
            </a:r>
          </a:p>
          <a:p>
            <a:pPr lvl="1"/>
            <a:r>
              <a:rPr lang="en-US" dirty="0" smtClean="0"/>
              <a:t>Commit to recruiting “enough” buyers, and “others” must accede</a:t>
            </a:r>
          </a:p>
          <a:p>
            <a:pPr lvl="1"/>
            <a:r>
              <a:rPr lang="en-US" dirty="0" smtClean="0"/>
              <a:t>Coordination problem arises without discrimination but…</a:t>
            </a:r>
          </a:p>
          <a:p>
            <a:r>
              <a:rPr lang="en-US" dirty="0" smtClean="0"/>
              <a:t>Do such concerns help explain role of ND in SSOs?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781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incentives and competence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Rather than government or SSOs, how they interact</a:t>
            </a:r>
          </a:p>
          <a:p>
            <a:pPr lvl="1"/>
            <a:r>
              <a:rPr lang="en-US" dirty="0" smtClean="0"/>
              <a:t>In particular, government oversight/requirements/limits (antitrust) on SSOs</a:t>
            </a:r>
          </a:p>
          <a:p>
            <a:r>
              <a:rPr lang="en-US" dirty="0" smtClean="0"/>
              <a:t>Intellectual property </a:t>
            </a:r>
            <a:r>
              <a:rPr lang="en-US" i="1" dirty="0" smtClean="0"/>
              <a:t>is</a:t>
            </a:r>
            <a:r>
              <a:rPr lang="en-US" dirty="0" smtClean="0"/>
              <a:t> activist government policy</a:t>
            </a:r>
          </a:p>
          <a:p>
            <a:pPr lvl="1"/>
            <a:r>
              <a:rPr lang="en-US" dirty="0" smtClean="0"/>
              <a:t>Compare too-broad arguments e.g. “repeated play or VI will solve”</a:t>
            </a:r>
          </a:p>
          <a:p>
            <a:r>
              <a:rPr lang="en-US" dirty="0" smtClean="0"/>
              <a:t>Core competencies of government (maybe)</a:t>
            </a:r>
          </a:p>
          <a:p>
            <a:pPr lvl="1"/>
            <a:r>
              <a:rPr lang="en-US" dirty="0" smtClean="0"/>
              <a:t>Appeal to end-users/consumers; complementary to business interests?</a:t>
            </a:r>
          </a:p>
          <a:p>
            <a:pPr lvl="1"/>
            <a:r>
              <a:rPr lang="en-US" dirty="0" smtClean="0"/>
              <a:t>Compulsion: dangerous but valuable</a:t>
            </a:r>
          </a:p>
          <a:p>
            <a:pPr lvl="2"/>
            <a:r>
              <a:rPr lang="en-US" dirty="0" smtClean="0"/>
              <a:t>Participation constraint on SSO policies</a:t>
            </a:r>
          </a:p>
          <a:p>
            <a:r>
              <a:rPr lang="en-US" dirty="0" smtClean="0"/>
              <a:t>Protectionism and concentrated interests?</a:t>
            </a:r>
          </a:p>
          <a:p>
            <a:pPr lvl="1"/>
            <a:r>
              <a:rPr lang="en-US" dirty="0" smtClean="0"/>
              <a:t>Legislatures and courts</a:t>
            </a:r>
          </a:p>
        </p:txBody>
      </p:sp>
    </p:spTree>
    <p:extLst>
      <p:ext uri="{BB962C8B-B14F-4D97-AF65-F5344CB8AC3E}">
        <p14:creationId xmlns:p14="http://schemas.microsoft.com/office/powerpoint/2010/main" val="3824751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of fine work being done; much more to do!</a:t>
            </a:r>
          </a:p>
          <a:p>
            <a:pPr lvl="1"/>
            <a:r>
              <a:rPr lang="en-US" dirty="0" smtClean="0"/>
              <a:t>Advice to the young: be ambitious-enough!</a:t>
            </a:r>
          </a:p>
          <a:p>
            <a:pPr lvl="1"/>
            <a:r>
              <a:rPr lang="en-US" dirty="0" smtClean="0"/>
              <a:t>Somebody’s Three Questions</a:t>
            </a:r>
          </a:p>
          <a:p>
            <a:r>
              <a:rPr lang="en-US" dirty="0" smtClean="0"/>
              <a:t>Institutions that address (or might address) the problems: what are the institutional incentives?</a:t>
            </a:r>
          </a:p>
          <a:p>
            <a:pPr lvl="1"/>
            <a:r>
              <a:rPr lang="en-US" dirty="0" smtClean="0"/>
              <a:t>Loose institutions can’t necessarily be modeled as having “incentives,” but it’s an initial way to ask the question</a:t>
            </a:r>
          </a:p>
          <a:p>
            <a:pPr lvl="1"/>
            <a:r>
              <a:rPr lang="en-US" dirty="0" smtClean="0"/>
              <a:t>Incentives probably matter more than internal competence</a:t>
            </a:r>
          </a:p>
          <a:p>
            <a:pPr lvl="2"/>
            <a:r>
              <a:rPr lang="en-US" dirty="0" smtClean="0"/>
              <a:t>The shadow principle</a:t>
            </a:r>
          </a:p>
          <a:p>
            <a:pPr lvl="2"/>
            <a:r>
              <a:rPr lang="en-US" dirty="0" smtClean="0"/>
              <a:t>Competence can be asked for or bought, if incentives are right</a:t>
            </a:r>
          </a:p>
          <a:p>
            <a:pPr lvl="2"/>
            <a:r>
              <a:rPr lang="en-US" dirty="0" smtClean="0"/>
              <a:t>including for governments</a:t>
            </a:r>
          </a:p>
        </p:txBody>
      </p:sp>
    </p:spTree>
    <p:extLst>
      <p:ext uri="{BB962C8B-B14F-4D97-AF65-F5344CB8AC3E}">
        <p14:creationId xmlns:p14="http://schemas.microsoft.com/office/powerpoint/2010/main" val="3872870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 on a revisit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1991 visit</a:t>
            </a:r>
          </a:p>
          <a:p>
            <a:r>
              <a:rPr lang="en-US" dirty="0" smtClean="0"/>
              <a:t>Lots of fine recent work</a:t>
            </a:r>
          </a:p>
          <a:p>
            <a:pPr lvl="1"/>
            <a:r>
              <a:rPr lang="en-US" dirty="0" smtClean="0"/>
              <a:t>I won’t try to quote or summarize it</a:t>
            </a:r>
          </a:p>
          <a:p>
            <a:r>
              <a:rPr lang="en-US" dirty="0" smtClean="0"/>
              <a:t>Some basic questions seem still to be wide open</a:t>
            </a:r>
          </a:p>
          <a:p>
            <a:pPr lvl="1"/>
            <a:r>
              <a:rPr lang="en-US" dirty="0" smtClean="0"/>
              <a:t>Apologies if I’ve missed your paper</a:t>
            </a:r>
          </a:p>
          <a:p>
            <a:r>
              <a:rPr lang="en-US" dirty="0" smtClean="0"/>
              <a:t>If we can’t actually have ex ante disclosure and negotiation, should we try to move “closer” (how?), or is that a lost cause?</a:t>
            </a:r>
          </a:p>
          <a:p>
            <a:r>
              <a:rPr lang="en-US" dirty="0" smtClean="0"/>
              <a:t>Are SSOs the solution (perhaps with tweaks), the problem, or what?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205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Appropriate opportunities and reward for innovation</a:t>
            </a:r>
          </a:p>
          <a:p>
            <a:r>
              <a:rPr lang="en-US" dirty="0" smtClean="0"/>
              <a:t>Avoid competitive problems and/or unduly high prices</a:t>
            </a:r>
          </a:p>
          <a:p>
            <a:r>
              <a:rPr lang="en-US" dirty="0" smtClean="0"/>
              <a:t>Not well matched for ordinary business negotiations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45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might it be solved/addressed?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Individual negotiations</a:t>
            </a:r>
          </a:p>
          <a:p>
            <a:pPr lvl="1"/>
            <a:r>
              <a:rPr lang="en-US" dirty="0" smtClean="0"/>
              <a:t>With one or both sides having announced some policies</a:t>
            </a:r>
          </a:p>
          <a:p>
            <a:pPr lvl="1"/>
            <a:r>
              <a:rPr lang="en-US" dirty="0" smtClean="0"/>
              <a:t>Repeated interactions</a:t>
            </a:r>
          </a:p>
          <a:p>
            <a:r>
              <a:rPr lang="en-US" dirty="0" smtClean="0"/>
              <a:t>Ad hoc or informal collectives</a:t>
            </a:r>
          </a:p>
          <a:p>
            <a:pPr lvl="1"/>
            <a:r>
              <a:rPr lang="en-US" dirty="0" smtClean="0"/>
              <a:t>Consortia, pools</a:t>
            </a:r>
          </a:p>
          <a:p>
            <a:r>
              <a:rPr lang="en-US" dirty="0" smtClean="0"/>
              <a:t>Formal and/or official SSOs</a:t>
            </a:r>
          </a:p>
          <a:p>
            <a:pPr lvl="1"/>
            <a:r>
              <a:rPr lang="en-US" dirty="0" smtClean="0"/>
              <a:t>Policies, enforcement, scope</a:t>
            </a:r>
          </a:p>
          <a:p>
            <a:pPr lvl="1"/>
            <a:r>
              <a:rPr lang="en-US" dirty="0" smtClean="0"/>
              <a:t>How does “an SSO” behave, what does it maximize?</a:t>
            </a:r>
          </a:p>
          <a:p>
            <a:r>
              <a:rPr lang="en-US" dirty="0" smtClean="0"/>
              <a:t>Government</a:t>
            </a:r>
          </a:p>
          <a:p>
            <a:pPr lvl="1"/>
            <a:r>
              <a:rPr lang="en-US" dirty="0" smtClean="0"/>
              <a:t>Direct action; constraining or requiring action by others</a:t>
            </a:r>
          </a:p>
          <a:p>
            <a:pPr lvl="1"/>
            <a:r>
              <a:rPr lang="en-US" dirty="0" smtClean="0"/>
              <a:t>Law enforcement (including antitrust); other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690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Repeated interactions (may skip)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Incentives to evolve toward a good </a:t>
            </a:r>
            <a:r>
              <a:rPr lang="en-US" dirty="0" smtClean="0"/>
              <a:t>outcome?</a:t>
            </a:r>
            <a:endParaRPr lang="en-US" dirty="0" smtClean="0"/>
          </a:p>
          <a:p>
            <a:r>
              <a:rPr lang="en-US" dirty="0" smtClean="0"/>
              <a:t>Clarity of what players have done and should have </a:t>
            </a:r>
            <a:r>
              <a:rPr lang="en-US" dirty="0" smtClean="0"/>
              <a:t>done?</a:t>
            </a:r>
            <a:endParaRPr lang="en-US" dirty="0" smtClean="0"/>
          </a:p>
          <a:p>
            <a:r>
              <a:rPr lang="en-US" dirty="0" smtClean="0"/>
              <a:t>Credible (and legal) responses that largely deter but with </a:t>
            </a:r>
            <a:r>
              <a:rPr lang="en-US" dirty="0" smtClean="0"/>
              <a:t>resilience?</a:t>
            </a:r>
            <a:endParaRPr lang="en-US" dirty="0" smtClean="0"/>
          </a:p>
          <a:p>
            <a:pPr lvl="1"/>
            <a:r>
              <a:rPr lang="en-US" dirty="0" smtClean="0"/>
              <a:t>Subgame-perfect equilibrium as usually modeled doesn’t capture </a:t>
            </a:r>
            <a:r>
              <a:rPr lang="en-US" dirty="0" smtClean="0"/>
              <a:t>difficulty</a:t>
            </a:r>
          </a:p>
          <a:p>
            <a:pPr lvl="1"/>
            <a:r>
              <a:rPr lang="en-US" dirty="0" smtClean="0"/>
              <a:t>Rambus, others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531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Consortia/pools (may skip)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Patent pools can reflect joint private incentive to address stacking problem, but only down to(wards) monopoly </a:t>
            </a:r>
            <a:r>
              <a:rPr lang="en-US" dirty="0" smtClean="0"/>
              <a:t>level</a:t>
            </a:r>
          </a:p>
          <a:p>
            <a:pPr lvl="1"/>
            <a:r>
              <a:rPr lang="en-US" dirty="0" smtClean="0"/>
              <a:t>Perhaps they will do more, but as an incentive matter, not clear why</a:t>
            </a:r>
            <a:endParaRPr lang="en-US" dirty="0" smtClean="0"/>
          </a:p>
          <a:p>
            <a:r>
              <a:rPr lang="en-US" dirty="0" smtClean="0"/>
              <a:t>If flexible, may be challenging for participants to sustain</a:t>
            </a:r>
          </a:p>
          <a:p>
            <a:pPr lvl="1"/>
            <a:r>
              <a:rPr lang="en-US" dirty="0" smtClean="0"/>
              <a:t>W-CDMA, LTE attempts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697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SSOs and government solutions?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My main focus today</a:t>
            </a:r>
          </a:p>
          <a:p>
            <a:r>
              <a:rPr lang="en-US" dirty="0" smtClean="0"/>
              <a:t>Who are SSOs?</a:t>
            </a:r>
          </a:p>
          <a:p>
            <a:pPr lvl="1"/>
            <a:r>
              <a:rPr lang="en-US" dirty="0" smtClean="0"/>
              <a:t>Business coalitions that are somewhat </a:t>
            </a:r>
            <a:r>
              <a:rPr lang="en-US" dirty="0" smtClean="0"/>
              <a:t>attuned to public </a:t>
            </a:r>
            <a:r>
              <a:rPr lang="en-US" dirty="0" smtClean="0"/>
              <a:t>policy?</a:t>
            </a:r>
          </a:p>
          <a:p>
            <a:pPr lvl="1"/>
            <a:r>
              <a:rPr lang="en-US" dirty="0" smtClean="0"/>
              <a:t>Somewhat privatized agents of society in somewhat governmental way?</a:t>
            </a:r>
          </a:p>
          <a:p>
            <a:r>
              <a:rPr lang="en-US" dirty="0" smtClean="0"/>
              <a:t>Incentives </a:t>
            </a:r>
            <a:r>
              <a:rPr lang="en-US" dirty="0" smtClean="0"/>
              <a:t>of SSOs</a:t>
            </a:r>
          </a:p>
          <a:p>
            <a:pPr lvl="1"/>
            <a:r>
              <a:rPr lang="en-US" dirty="0" smtClean="0"/>
              <a:t>Collective welfare (profits) of active members?</a:t>
            </a:r>
          </a:p>
          <a:p>
            <a:pPr lvl="1"/>
            <a:r>
              <a:rPr lang="en-US" dirty="0" smtClean="0"/>
              <a:t>Tilt toward more weight on benefits to members that might leave</a:t>
            </a:r>
          </a:p>
          <a:p>
            <a:pPr lvl="2"/>
            <a:r>
              <a:rPr lang="en-US" dirty="0" smtClean="0"/>
              <a:t>Exit and/or </a:t>
            </a:r>
            <a:r>
              <a:rPr lang="en-US" dirty="0" smtClean="0"/>
              <a:t>voice</a:t>
            </a:r>
          </a:p>
          <a:p>
            <a:r>
              <a:rPr lang="en-US" dirty="0" smtClean="0"/>
              <a:t>Putting the “AND” into “FRAND”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7048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Incentives</a:t>
            </a:r>
          </a:p>
          <a:p>
            <a:pPr lvl="1"/>
            <a:r>
              <a:rPr lang="en-US" dirty="0" smtClean="0"/>
              <a:t>How well a group’s or institution’s interests are aligned with society’s, or with solving the problem (opportunities and fair rewards) at hand</a:t>
            </a:r>
          </a:p>
          <a:p>
            <a:r>
              <a:rPr lang="en-US" dirty="0" smtClean="0"/>
              <a:t>Competence</a:t>
            </a:r>
          </a:p>
          <a:p>
            <a:pPr lvl="1"/>
            <a:r>
              <a:rPr lang="en-US" dirty="0" smtClean="0"/>
              <a:t>Information and expertise</a:t>
            </a:r>
          </a:p>
          <a:p>
            <a:r>
              <a:rPr lang="en-US" i="1" dirty="0" smtClean="0"/>
              <a:t>Shadow principle</a:t>
            </a:r>
            <a:r>
              <a:rPr lang="en-US" dirty="0" smtClean="0"/>
              <a:t>: If parties negotiate in the shadow of a decision mechanism, incentives matter more than </a:t>
            </a:r>
            <a:r>
              <a:rPr lang="en-US" dirty="0" smtClean="0"/>
              <a:t>competence!</a:t>
            </a:r>
            <a:endParaRPr lang="en-US" dirty="0" smtClean="0"/>
          </a:p>
          <a:p>
            <a:pPr lvl="1"/>
            <a:r>
              <a:rPr lang="en-US" dirty="0" smtClean="0"/>
              <a:t>More than just “on average it works”</a:t>
            </a:r>
          </a:p>
          <a:p>
            <a:pPr lvl="1"/>
            <a:r>
              <a:rPr lang="en-US" dirty="0" smtClean="0"/>
              <a:t>Errors that will be random mostly won’t be allowed to actually occur</a:t>
            </a:r>
          </a:p>
          <a:p>
            <a:pPr lvl="1"/>
            <a:r>
              <a:rPr lang="en-US" dirty="0" smtClean="0"/>
              <a:t>Investments, decisions made before random errors occur, if they </a:t>
            </a:r>
            <a:r>
              <a:rPr lang="en-US" dirty="0" smtClean="0"/>
              <a:t>do</a:t>
            </a:r>
          </a:p>
          <a:p>
            <a:pPr lvl="1"/>
            <a:r>
              <a:rPr lang="en-US" dirty="0" smtClean="0"/>
              <a:t>Analogy with statistics?—bias versus random 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35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SSO incentives (1)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Does an SSO maximize something?  If so, what?</a:t>
                </a:r>
              </a:p>
              <a:p>
                <a:r>
                  <a:rPr lang="en-US" dirty="0" smtClean="0"/>
                  <a:t>Collective interests of active members?</a:t>
                </a:r>
              </a:p>
              <a:p>
                <a:pPr lvl="1"/>
                <a:r>
                  <a:rPr lang="en-US" dirty="0"/>
                  <a:t>C</a:t>
                </a:r>
                <a:r>
                  <a:rPr lang="en-US" dirty="0" smtClean="0"/>
                  <a:t>ooperative behavior in the group</a:t>
                </a:r>
              </a:p>
              <a:p>
                <a:pPr lvl="1"/>
                <a:r>
                  <a:rPr lang="en-US" dirty="0" smtClean="0"/>
                  <a:t>Side payments?</a:t>
                </a:r>
              </a:p>
              <a:p>
                <a:pPr lvl="1"/>
                <a:r>
                  <a:rPr lang="en-US" dirty="0" smtClean="0"/>
                  <a:t>If stronger incentives prevail, that implies maximization of collective interests!</a:t>
                </a:r>
              </a:p>
              <a:p>
                <a:pPr lvl="2"/>
                <a:r>
                  <a:rPr lang="en-US" dirty="0" smtClean="0"/>
                  <a:t>Suppose party A values policy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 smtClean="0"/>
                  <a:t>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, and B values it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=1,2</m:t>
                    </m:r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Policy 1 prevails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 smtClean="0"/>
                  <a:t>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Internal politics</a:t>
                </a:r>
                <a:r>
                  <a:rPr lang="en-US" dirty="0" smtClean="0"/>
                  <a:t>?</a:t>
                </a:r>
              </a:p>
              <a:p>
                <a:pPr lvl="1"/>
                <a:r>
                  <a:rPr lang="en-US" dirty="0" smtClean="0"/>
                  <a:t>Sub-groups such as implementers, patent holders,…</a:t>
                </a:r>
              </a:p>
              <a:p>
                <a:pPr lvl="2"/>
                <a:r>
                  <a:rPr lang="en-US" dirty="0" smtClean="0"/>
                  <a:t>The s/b ratio</a:t>
                </a:r>
              </a:p>
              <a:p>
                <a:pPr lvl="1"/>
                <a:r>
                  <a:rPr lang="en-US" dirty="0" smtClean="0"/>
                  <a:t>Involvement of end-users or “their representatives”</a:t>
                </a:r>
                <a:endParaRPr lang="en-US" dirty="0" smtClean="0"/>
              </a:p>
              <a:p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 r="-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4640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6336</TotalTime>
  <Words>925</Words>
  <Application>Microsoft Office PowerPoint</Application>
  <PresentationFormat>Widescreen</PresentationFormat>
  <Paragraphs>145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Office Theme</vt:lpstr>
      <vt:lpstr>SEPs: Business problem or public policy problem?</vt:lpstr>
      <vt:lpstr>Thoughts on a revisit</vt:lpstr>
      <vt:lpstr>What is the problem?</vt:lpstr>
      <vt:lpstr>How might it be solved/addressed?</vt:lpstr>
      <vt:lpstr>Repeated interactions (may skip)</vt:lpstr>
      <vt:lpstr>Consortia/pools (may skip)</vt:lpstr>
      <vt:lpstr>SSOs and government solutions?</vt:lpstr>
      <vt:lpstr>Evaluation</vt:lpstr>
      <vt:lpstr>SSO incentives (1)</vt:lpstr>
      <vt:lpstr>Participation if FRAND is membership-linked</vt:lpstr>
      <vt:lpstr>Example</vt:lpstr>
      <vt:lpstr>SSO Incentives (2)</vt:lpstr>
      <vt:lpstr>FR and ND</vt:lpstr>
      <vt:lpstr>Undifferentiated Bertrand</vt:lpstr>
      <vt:lpstr>Another perspective on ND</vt:lpstr>
      <vt:lpstr>Government incentives and competence</vt:lpstr>
      <vt:lpstr>Conclusion</vt:lpstr>
    </vt:vector>
  </TitlesOfParts>
  <Company>Bates White,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SEPs: Business problem or public policy problem?</dc:title>
  <dc:creator>Joe Farrell</dc:creator>
  <cp:lastModifiedBy>Joe Farrell</cp:lastModifiedBy>
  <cp:revision>41</cp:revision>
  <cp:lastPrinted>2017-05-28T14:49:37Z</cp:lastPrinted>
  <dcterms:created xsi:type="dcterms:W3CDTF">2017-05-25T18:24:58Z</dcterms:created>
  <dcterms:modified xsi:type="dcterms:W3CDTF">2017-05-30T13:03:45Z</dcterms:modified>
</cp:coreProperties>
</file>