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embeddings/oleObject1.bin" ContentType="application/vnd.openxmlformats-officedocument.oleObject"/>
  <Override PartName="/ppt/tags/tag2.xml" ContentType="application/vnd.openxmlformats-officedocument.presentationml.tags+xml"/>
  <Override PartName="/ppt/embeddings/oleObject2.bin" ContentType="application/vnd.openxmlformats-officedocument.oleObject"/>
  <Override PartName="/ppt/tags/tag3.xml" ContentType="application/vnd.openxmlformats-officedocument.presentationml.tags+xml"/>
  <Override PartName="/ppt/embeddings/oleObject3.bin" ContentType="application/vnd.openxmlformats-officedocument.oleObject"/>
  <Override PartName="/ppt/tags/tag4.xml" ContentType="application/vnd.openxmlformats-officedocument.presentationml.tags+xml"/>
  <Override PartName="/ppt/embeddings/oleObject4.bin" ContentType="application/vnd.openxmlformats-officedocument.oleObject"/>
  <Override PartName="/ppt/tags/tag5.xml" ContentType="application/vnd.openxmlformats-officedocument.presentationml.tags+xml"/>
  <Override PartName="/ppt/embeddings/oleObject5.bin" ContentType="application/vnd.openxmlformats-officedocument.oleObject"/>
  <Override PartName="/ppt/tags/tag6.xml" ContentType="application/vnd.openxmlformats-officedocument.presentationml.tags+xml"/>
  <Override PartName="/ppt/embeddings/oleObject6.bin" ContentType="application/vnd.openxmlformats-officedocument.oleObject"/>
  <Override PartName="/ppt/tags/tag7.xml" ContentType="application/vnd.openxmlformats-officedocument.presentationml.tags+xml"/>
  <Override PartName="/ppt/embeddings/oleObject7.bin" ContentType="application/vnd.openxmlformats-officedocument.oleObject"/>
  <Override PartName="/ppt/tags/tag8.xml" ContentType="application/vnd.openxmlformats-officedocument.presentationml.tags+xml"/>
  <Override PartName="/ppt/embeddings/oleObject8.bin" ContentType="application/vnd.openxmlformats-officedocument.oleObject"/>
  <Override PartName="/ppt/tags/tag9.xml" ContentType="application/vnd.openxmlformats-officedocument.presentationml.tags+xml"/>
  <Override PartName="/ppt/embeddings/oleObject9.bin" ContentType="application/vnd.openxmlformats-officedocument.oleObject"/>
  <Override PartName="/ppt/tags/tag10.xml" ContentType="application/vnd.openxmlformats-officedocument.presentationml.tags+xml"/>
  <Override PartName="/ppt/embeddings/oleObject10.bin" ContentType="application/vnd.openxmlformats-officedocument.oleObject"/>
  <Override PartName="/ppt/tags/tag11.xml" ContentType="application/vnd.openxmlformats-officedocument.presentationml.tags+xml"/>
  <Override PartName="/ppt/embeddings/oleObject11.bin" ContentType="application/vnd.openxmlformats-officedocument.oleObject"/>
  <Override PartName="/ppt/tags/tag12.xml" ContentType="application/vnd.openxmlformats-officedocument.presentationml.tags+xml"/>
  <Override PartName="/ppt/embeddings/oleObject12.bin" ContentType="application/vnd.openxmlformats-officedocument.oleObject"/>
  <Override PartName="/ppt/tags/tag13.xml" ContentType="application/vnd.openxmlformats-officedocument.presentationml.tags+xml"/>
  <Override PartName="/ppt/embeddings/oleObject13.bin" ContentType="application/vnd.openxmlformats-officedocument.oleObject"/>
  <Override PartName="/ppt/tags/tag14.xml" ContentType="application/vnd.openxmlformats-officedocument.presentationml.tags+xml"/>
  <Override PartName="/ppt/embeddings/oleObject14.bin" ContentType="application/vnd.openxmlformats-officedocument.oleObject"/>
  <Override PartName="/ppt/tags/tag15.xml" ContentType="application/vnd.openxmlformats-officedocument.presentationml.tags+xml"/>
  <Override PartName="/ppt/embeddings/oleObject15.bin" ContentType="application/vnd.openxmlformats-officedocument.oleObject"/>
  <Override PartName="/ppt/tags/tag16.xml" ContentType="application/vnd.openxmlformats-officedocument.presentationml.tags+xml"/>
  <Override PartName="/ppt/embeddings/oleObject16.bin" ContentType="application/vnd.openxmlformats-officedocument.oleObject"/>
  <Override PartName="/ppt/tags/tag17.xml" ContentType="application/vnd.openxmlformats-officedocument.presentationml.tags+xml"/>
  <Override PartName="/ppt/embeddings/oleObject17.bin" ContentType="application/vnd.openxmlformats-officedocument.oleObject"/>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embeddings/oleObject18.bin" ContentType="application/vnd.openxmlformats-officedocument.oleObject"/>
  <Override PartName="/ppt/tags/tag19.xml" ContentType="application/vnd.openxmlformats-officedocument.presentationml.tags+xml"/>
  <Override PartName="/ppt/embeddings/oleObject19.bin" ContentType="application/vnd.openxmlformats-officedocument.oleObject"/>
  <Override PartName="/ppt/tags/tag20.xml" ContentType="application/vnd.openxmlformats-officedocument.presentationml.tags+xml"/>
  <Override PartName="/ppt/embeddings/oleObject20.bin" ContentType="application/vnd.openxmlformats-officedocument.oleObject"/>
  <Override PartName="/ppt/tags/tag21.xml" ContentType="application/vnd.openxmlformats-officedocument.presentationml.tags+xml"/>
  <Override PartName="/ppt/embeddings/oleObject21.bin" ContentType="application/vnd.openxmlformats-officedocument.oleObject"/>
  <Override PartName="/ppt/tags/tag22.xml" ContentType="application/vnd.openxmlformats-officedocument.presentationml.tags+xml"/>
  <Override PartName="/ppt/embeddings/oleObject22.bin" ContentType="application/vnd.openxmlformats-officedocument.oleObject"/>
  <Override PartName="/ppt/tags/tag23.xml" ContentType="application/vnd.openxmlformats-officedocument.presentationml.tags+xml"/>
  <Override PartName="/ppt/embeddings/oleObject23.bin" ContentType="application/vnd.openxmlformats-officedocument.oleObject"/>
  <Override PartName="/ppt/tags/tag24.xml" ContentType="application/vnd.openxmlformats-officedocument.presentationml.tags+xml"/>
  <Override PartName="/ppt/embeddings/oleObject24.bin" ContentType="application/vnd.openxmlformats-officedocument.oleObject"/>
  <Override PartName="/ppt/tags/tag25.xml" ContentType="application/vnd.openxmlformats-officedocument.presentationml.tags+xml"/>
  <Override PartName="/ppt/embeddings/oleObject25.bin" ContentType="application/vnd.openxmlformats-officedocument.oleObject"/>
  <Override PartName="/ppt/tags/tag26.xml" ContentType="application/vnd.openxmlformats-officedocument.presentationml.tags+xml"/>
  <Override PartName="/ppt/embeddings/oleObject26.bin" ContentType="application/vnd.openxmlformats-officedocument.oleObject"/>
  <Override PartName="/ppt/tags/tag27.xml" ContentType="application/vnd.openxmlformats-officedocument.presentationml.tags+xml"/>
  <Override PartName="/ppt/embeddings/oleObject27.bin" ContentType="application/vnd.openxmlformats-officedocument.oleObject"/>
  <Override PartName="/ppt/tags/tag28.xml" ContentType="application/vnd.openxmlformats-officedocument.presentationml.tags+xml"/>
  <Override PartName="/ppt/embeddings/oleObject28.bin" ContentType="application/vnd.openxmlformats-officedocument.oleObject"/>
  <Override PartName="/ppt/tags/tag29.xml" ContentType="application/vnd.openxmlformats-officedocument.presentationml.tags+xml"/>
  <Override PartName="/ppt/embeddings/oleObject29.bin" ContentType="application/vnd.openxmlformats-officedocument.oleObject"/>
  <Override PartName="/ppt/tags/tag30.xml" ContentType="application/vnd.openxmlformats-officedocument.presentationml.tags+xml"/>
  <Override PartName="/ppt/embeddings/oleObject30.bin" ContentType="application/vnd.openxmlformats-officedocument.oleObject"/>
  <Override PartName="/ppt/tags/tag31.xml" ContentType="application/vnd.openxmlformats-officedocument.presentationml.tags+xml"/>
  <Override PartName="/ppt/embeddings/oleObject31.bin" ContentType="application/vnd.openxmlformats-officedocument.oleObject"/>
  <Override PartName="/ppt/tags/tag32.xml" ContentType="application/vnd.openxmlformats-officedocument.presentationml.tags+xml"/>
  <Override PartName="/ppt/embeddings/oleObject32.bin" ContentType="application/vnd.openxmlformats-officedocument.oleObject"/>
  <Override PartName="/ppt/tags/tag33.xml" ContentType="application/vnd.openxmlformats-officedocument.presentationml.tags+xml"/>
  <Override PartName="/ppt/embeddings/oleObject33.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 id="2147483681" r:id="rId3"/>
  </p:sldMasterIdLst>
  <p:notesMasterIdLst>
    <p:notesMasterId r:id="rId28"/>
  </p:notesMasterIdLst>
  <p:handoutMasterIdLst>
    <p:handoutMasterId r:id="rId29"/>
  </p:handoutMasterIdLst>
  <p:sldIdLst>
    <p:sldId id="272" r:id="rId4"/>
    <p:sldId id="273" r:id="rId5"/>
    <p:sldId id="274" r:id="rId6"/>
    <p:sldId id="280" r:id="rId7"/>
    <p:sldId id="281" r:id="rId8"/>
    <p:sldId id="258" r:id="rId9"/>
    <p:sldId id="259" r:id="rId10"/>
    <p:sldId id="275" r:id="rId11"/>
    <p:sldId id="271" r:id="rId12"/>
    <p:sldId id="276" r:id="rId13"/>
    <p:sldId id="260" r:id="rId14"/>
    <p:sldId id="261" r:id="rId15"/>
    <p:sldId id="269" r:id="rId16"/>
    <p:sldId id="270" r:id="rId17"/>
    <p:sldId id="263" r:id="rId18"/>
    <p:sldId id="262" r:id="rId19"/>
    <p:sldId id="264" r:id="rId20"/>
    <p:sldId id="279" r:id="rId21"/>
    <p:sldId id="265" r:id="rId22"/>
    <p:sldId id="268" r:id="rId23"/>
    <p:sldId id="266" r:id="rId24"/>
    <p:sldId id="267" r:id="rId25"/>
    <p:sldId id="277"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1" autoAdjust="0"/>
  </p:normalViewPr>
  <p:slideViewPr>
    <p:cSldViewPr snapToGrid="0" snapToObjects="1">
      <p:cViewPr varScale="1">
        <p:scale>
          <a:sx n="78" d="100"/>
          <a:sy n="78" d="100"/>
        </p:scale>
        <p:origin x="-8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9DE01-1C1F-F44A-94DF-B88019E75A6C}" type="datetimeFigureOut">
              <a:rPr lang="en-US" smtClean="0"/>
              <a:t>17-05-28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AF7B2F-8A4A-044C-87E5-2F42410A2755}" type="slidenum">
              <a:rPr lang="en-US" smtClean="0"/>
              <a:t>‹#›</a:t>
            </a:fld>
            <a:endParaRPr lang="en-US"/>
          </a:p>
        </p:txBody>
      </p:sp>
    </p:spTree>
    <p:extLst>
      <p:ext uri="{BB962C8B-B14F-4D97-AF65-F5344CB8AC3E}">
        <p14:creationId xmlns:p14="http://schemas.microsoft.com/office/powerpoint/2010/main" val="921971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F84B2-02F7-9145-8605-0B8D270A14F0}" type="datetimeFigureOut">
              <a:rPr lang="en-US" smtClean="0"/>
              <a:t>17-05-28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A9481-63F7-9B47-BDB3-46FF56FF6F7E}" type="slidenum">
              <a:rPr lang="en-US" smtClean="0"/>
              <a:t>‹#›</a:t>
            </a:fld>
            <a:endParaRPr lang="en-US"/>
          </a:p>
        </p:txBody>
      </p:sp>
    </p:spTree>
    <p:extLst>
      <p:ext uri="{BB962C8B-B14F-4D97-AF65-F5344CB8AC3E}">
        <p14:creationId xmlns:p14="http://schemas.microsoft.com/office/powerpoint/2010/main" val="152162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 Creating a center between different</a:t>
            </a:r>
            <a:r>
              <a:rPr lang="en-US" baseline="0" dirty="0" smtClean="0"/>
              <a:t> faculties, in different universities, and in collaboration with industry is extremely powerful but also very challenging.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Ulf: We feel we are much stronger together and would like to thank our colleagues at NTNU that made this happen – Johan </a:t>
            </a:r>
            <a:r>
              <a:rPr lang="en-US" baseline="0" dirty="0" err="1" smtClean="0"/>
              <a:t>Hustad</a:t>
            </a:r>
            <a:r>
              <a:rPr lang="en-US" baseline="0" dirty="0" smtClean="0"/>
              <a:t>, Knut </a:t>
            </a:r>
            <a:r>
              <a:rPr lang="en-US" baseline="0" dirty="0" err="1" smtClean="0"/>
              <a:t>Egelie</a:t>
            </a:r>
            <a:r>
              <a:rPr lang="en-US" baseline="0" dirty="0" smtClean="0"/>
              <a:t>, Roger </a:t>
            </a:r>
            <a:r>
              <a:rPr lang="en-US" baseline="0" dirty="0" err="1" smtClean="0"/>
              <a:t>Sörheim</a:t>
            </a:r>
            <a:r>
              <a:rPr lang="en-US" baseline="0" dirty="0" smtClean="0"/>
              <a:t>. We look forward to working even closer in the future.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 Welcome, NTNU! (Clap)</a:t>
            </a:r>
            <a:endParaRPr lang="en-US" dirty="0"/>
          </a:p>
        </p:txBody>
      </p:sp>
      <p:sp>
        <p:nvSpPr>
          <p:cNvPr id="4" name="Slide Number Placeholder 3"/>
          <p:cNvSpPr>
            <a:spLocks noGrp="1"/>
          </p:cNvSpPr>
          <p:nvPr>
            <p:ph type="sldNum" sz="quarter" idx="10"/>
          </p:nvPr>
        </p:nvSpPr>
        <p:spPr/>
        <p:txBody>
          <a:bodyPr/>
          <a:lstStyle/>
          <a:p>
            <a:fld id="{404C0696-DF05-476C-BCD3-026AC0110E4F}"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41899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sv-SE"/>
          </a:p>
        </p:txBody>
      </p:sp>
      <p:sp>
        <p:nvSpPr>
          <p:cNvPr id="4" name="Slide Number Placeholder 3"/>
          <p:cNvSpPr>
            <a:spLocks noGrp="1"/>
          </p:cNvSpPr>
          <p:nvPr>
            <p:ph type="sldNum" sz="quarter" idx="5"/>
          </p:nvPr>
        </p:nvSpPr>
        <p:spPr/>
        <p:txBody>
          <a:bodyPr/>
          <a:lstStyle/>
          <a:p>
            <a:pPr>
              <a:defRPr/>
            </a:pPr>
            <a:fld id="{D29AE6CD-569E-454F-BB41-B7D5CC91C6CD}" type="slidenum">
              <a:rPr lang="sv-SE">
                <a:solidFill>
                  <a:prstClr val="black"/>
                </a:solidFill>
                <a:latin typeface="GillSans" pitchFamily="34" charset="0"/>
                <a:cs typeface="Arial" pitchFamily="34" charset="0"/>
              </a:rPr>
              <a:pPr>
                <a:defRPr/>
              </a:pPr>
              <a:t>4</a:t>
            </a:fld>
            <a:endParaRPr lang="sv-SE" dirty="0">
              <a:solidFill>
                <a:prstClr val="black"/>
              </a:solidFill>
              <a:latin typeface="GillSans"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Theories can be incomplete</a:t>
            </a:r>
          </a:p>
          <a:p>
            <a:pPr marL="228600" indent="-228600">
              <a:buAutoNum type="arabicPeriod"/>
            </a:pPr>
            <a:r>
              <a:rPr lang="en-US" dirty="0" smtClean="0"/>
              <a:t>Collaboration</a:t>
            </a:r>
            <a:r>
              <a:rPr lang="en-US" baseline="0" dirty="0" smtClean="0"/>
              <a:t> can occur between the traditional hierarchy and the market</a:t>
            </a:r>
          </a:p>
          <a:p>
            <a:pPr marL="228600" indent="-228600">
              <a:buAutoNum type="arabicPeriod"/>
            </a:pPr>
            <a:r>
              <a:rPr lang="en-US" baseline="0" dirty="0" smtClean="0"/>
              <a:t>“tragedies” in theory are </a:t>
            </a:r>
            <a:r>
              <a:rPr lang="en-US" baseline="0" smtClean="0"/>
              <a:t>not </a:t>
            </a:r>
            <a:r>
              <a:rPr lang="en-US" baseline="0" smtClean="0"/>
              <a:t>found </a:t>
            </a:r>
            <a:r>
              <a:rPr lang="en-US" baseline="0" dirty="0" smtClean="0"/>
              <a:t>to </a:t>
            </a:r>
            <a:r>
              <a:rPr lang="en-US" baseline="0" dirty="0" smtClean="0"/>
              <a:t>be tragedies </a:t>
            </a:r>
            <a:r>
              <a:rPr lang="en-US" baseline="0" dirty="0" smtClean="0"/>
              <a:t>in practice </a:t>
            </a:r>
            <a:r>
              <a:rPr lang="mr-IN" baseline="0" dirty="0" smtClean="0"/>
              <a:t>–</a:t>
            </a:r>
            <a:r>
              <a:rPr lang="en-US" baseline="0" dirty="0" smtClean="0"/>
              <a:t> </a:t>
            </a:r>
            <a:r>
              <a:rPr lang="en-US" baseline="0" dirty="0" err="1" smtClean="0"/>
              <a:t>Elinor</a:t>
            </a:r>
            <a:r>
              <a:rPr lang="en-US" baseline="0" dirty="0" smtClean="0"/>
              <a:t> </a:t>
            </a:r>
            <a:r>
              <a:rPr lang="en-US" baseline="0" dirty="0" err="1" smtClean="0"/>
              <a:t>Ostrom</a:t>
            </a:r>
            <a:endParaRPr lang="en-US" dirty="0"/>
          </a:p>
        </p:txBody>
      </p:sp>
      <p:sp>
        <p:nvSpPr>
          <p:cNvPr id="4" name="Slide Number Placeholder 3"/>
          <p:cNvSpPr>
            <a:spLocks noGrp="1"/>
          </p:cNvSpPr>
          <p:nvPr>
            <p:ph type="sldNum" sz="quarter" idx="10"/>
          </p:nvPr>
        </p:nvSpPr>
        <p:spPr/>
        <p:txBody>
          <a:bodyPr/>
          <a:lstStyle/>
          <a:p>
            <a:fld id="{83DA9481-63F7-9B47-BDB3-46FF56FF6F7E}" type="slidenum">
              <a:rPr lang="en-US" smtClean="0"/>
              <a:t>8</a:t>
            </a:fld>
            <a:endParaRPr lang="en-US"/>
          </a:p>
        </p:txBody>
      </p:sp>
    </p:spTree>
    <p:extLst>
      <p:ext uri="{BB962C8B-B14F-4D97-AF65-F5344CB8AC3E}">
        <p14:creationId xmlns:p14="http://schemas.microsoft.com/office/powerpoint/2010/main" val="115779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London Conference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Competitive strategy v. Competition law - who has the power in the telecommunication value chain</a:t>
            </a:r>
          </a:p>
          <a:p>
            <a:r>
              <a:rPr lang="en-US" sz="1200" kern="1200" dirty="0" smtClean="0">
                <a:solidFill>
                  <a:schemeClr val="tx1"/>
                </a:solidFill>
                <a:latin typeface="+mn-lt"/>
                <a:ea typeface="+mn-ea"/>
                <a:cs typeface="+mn-cs"/>
              </a:rPr>
              <a:t>It is natural to hear firms discuss how their product satisfy customer needs, but I’m always a little nervous when firms use antitrust language (i.e. protecting consumers) given that their main goal is to </a:t>
            </a:r>
            <a:r>
              <a:rPr lang="en-US" sz="1200" kern="1200" dirty="0" err="1" smtClean="0">
                <a:solidFill>
                  <a:schemeClr val="tx1"/>
                </a:solidFill>
                <a:latin typeface="+mn-lt"/>
                <a:ea typeface="+mn-ea"/>
                <a:cs typeface="+mn-cs"/>
              </a:rPr>
              <a:t>maximise</a:t>
            </a:r>
            <a:r>
              <a:rPr lang="en-US" sz="1200" kern="1200" dirty="0" smtClean="0">
                <a:solidFill>
                  <a:schemeClr val="tx1"/>
                </a:solidFill>
                <a:latin typeface="+mn-lt"/>
                <a:ea typeface="+mn-ea"/>
                <a:cs typeface="+mn-cs"/>
              </a:rPr>
              <a:t> profit not increase consumer surplus. If they were really concerned with consumer surplus they could of course cut their profit margin.</a:t>
            </a:r>
          </a:p>
          <a:p>
            <a:r>
              <a:rPr lang="en-US" sz="1200" kern="1200" dirty="0" smtClean="0">
                <a:solidFill>
                  <a:schemeClr val="tx1"/>
                </a:solidFill>
                <a:latin typeface="+mn-lt"/>
                <a:ea typeface="+mn-ea"/>
                <a:cs typeface="+mn-cs"/>
              </a:rPr>
              <a:t>The use of the economic term “monopoly” in relation to patents is connected more with a static industrial logic of using patents to block instead a dynamic licensing logic as used in FRAND-enabled standards.</a:t>
            </a:r>
          </a:p>
          <a:p>
            <a:r>
              <a:rPr lang="en-US" sz="1200" kern="1200" dirty="0" smtClean="0">
                <a:solidFill>
                  <a:schemeClr val="tx1"/>
                </a:solidFill>
                <a:latin typeface="+mn-lt"/>
                <a:ea typeface="+mn-ea"/>
                <a:cs typeface="+mn-cs"/>
              </a:rPr>
              <a:t>Tragedy of the Commons (Prisoner’s dilemma) to Tragedy of the Anti-Commons (Patent Holdup). </a:t>
            </a:r>
          </a:p>
          <a:p>
            <a:r>
              <a:rPr lang="en-US" sz="1200" kern="1200" dirty="0" smtClean="0">
                <a:solidFill>
                  <a:schemeClr val="tx1"/>
                </a:solidFill>
                <a:latin typeface="+mn-lt"/>
                <a:ea typeface="+mn-ea"/>
                <a:cs typeface="+mn-cs"/>
              </a:rPr>
              <a:t>Is there really a thicket?</a:t>
            </a:r>
          </a:p>
          <a:p>
            <a:r>
              <a:rPr lang="en-US" sz="1200" kern="1200" dirty="0" smtClean="0">
                <a:solidFill>
                  <a:schemeClr val="tx1"/>
                </a:solidFill>
                <a:latin typeface="+mn-lt"/>
                <a:ea typeface="+mn-ea"/>
                <a:cs typeface="+mn-cs"/>
              </a:rPr>
              <a:t>Technology space is infinite (stars in the sky)</a:t>
            </a:r>
          </a:p>
          <a:p>
            <a:r>
              <a:rPr lang="en-US" sz="1200" kern="1200" dirty="0" smtClean="0">
                <a:solidFill>
                  <a:schemeClr val="tx1"/>
                </a:solidFill>
                <a:latin typeface="+mn-lt"/>
                <a:ea typeface="+mn-ea"/>
                <a:cs typeface="+mn-cs"/>
              </a:rPr>
              <a:t>Contractual layer can eliminate problem (e.g. FRAND)</a:t>
            </a:r>
          </a:p>
          <a:p>
            <a:r>
              <a:rPr lang="en-US" sz="1200" kern="1200" dirty="0" smtClean="0">
                <a:solidFill>
                  <a:schemeClr val="tx1"/>
                </a:solidFill>
                <a:latin typeface="+mn-lt"/>
                <a:ea typeface="+mn-ea"/>
                <a:cs typeface="+mn-cs"/>
              </a:rPr>
              <a:t>Thickets v. Pools</a:t>
            </a:r>
          </a:p>
          <a:p>
            <a:r>
              <a:rPr lang="en-US" sz="1200" kern="1200" dirty="0" smtClean="0">
                <a:solidFill>
                  <a:schemeClr val="tx1"/>
                </a:solidFill>
                <a:latin typeface="+mn-lt"/>
                <a:ea typeface="+mn-ea"/>
                <a:cs typeface="+mn-cs"/>
              </a:rPr>
              <a:t>Patent Holdup - Nepalese Farmer</a:t>
            </a:r>
          </a:p>
          <a:p>
            <a:r>
              <a:rPr lang="en-US" sz="1200" kern="1200" dirty="0" smtClean="0">
                <a:solidFill>
                  <a:schemeClr val="tx1"/>
                </a:solidFill>
                <a:latin typeface="+mn-lt"/>
                <a:ea typeface="+mn-ea"/>
                <a:cs typeface="+mn-cs"/>
              </a:rPr>
              <a:t>Gross profit margin - Apple v. Qualcomm</a:t>
            </a:r>
          </a:p>
          <a:p>
            <a:r>
              <a:rPr lang="en-US" sz="1200" kern="1200" dirty="0" smtClean="0">
                <a:solidFill>
                  <a:schemeClr val="tx1"/>
                </a:solidFill>
                <a:latin typeface="+mn-lt"/>
                <a:ea typeface="+mn-ea"/>
                <a:cs typeface="+mn-cs"/>
              </a:rPr>
              <a:t>Royalty Stacking v. Profit Stacking - Intel report and gross profit margin</a:t>
            </a:r>
          </a:p>
          <a:p>
            <a:r>
              <a:rPr lang="en-US" sz="1200" kern="1200" dirty="0" smtClean="0">
                <a:solidFill>
                  <a:schemeClr val="tx1"/>
                </a:solidFill>
                <a:latin typeface="+mn-lt"/>
                <a:ea typeface="+mn-ea"/>
                <a:cs typeface="+mn-cs"/>
              </a:rPr>
              <a:t>Royalty Stacking v. Royalty Lacking</a:t>
            </a:r>
          </a:p>
          <a:p>
            <a:r>
              <a:rPr lang="en-US" sz="1200" kern="1200" dirty="0" smtClean="0">
                <a:solidFill>
                  <a:schemeClr val="tx1"/>
                </a:solidFill>
                <a:latin typeface="+mn-lt"/>
                <a:ea typeface="+mn-ea"/>
                <a:cs typeface="+mn-cs"/>
              </a:rPr>
              <a:t>FRAND is not enough to stop patent holdup. Biddle - Computers have at least 150 FRAND standards - Where’s the holdup?</a:t>
            </a:r>
          </a:p>
          <a:p>
            <a:r>
              <a:rPr lang="en-US" sz="1200" kern="1200" dirty="0" smtClean="0">
                <a:solidFill>
                  <a:schemeClr val="tx1"/>
                </a:solidFill>
                <a:latin typeface="+mn-lt"/>
                <a:ea typeface="+mn-ea"/>
                <a:cs typeface="+mn-cs"/>
              </a:rPr>
              <a:t>From patent trolls to patent holdup (and of course it must be worse for standard-enabled products). No because standards are open innovation systems with feedback different than one-off troll scenarios</a:t>
            </a:r>
          </a:p>
          <a:p>
            <a:r>
              <a:rPr lang="en-US" sz="1200" kern="1200" dirty="0" smtClean="0">
                <a:solidFill>
                  <a:schemeClr val="tx1"/>
                </a:solidFill>
                <a:latin typeface="+mn-lt"/>
                <a:ea typeface="+mn-ea"/>
                <a:cs typeface="+mn-cs"/>
              </a:rPr>
              <a:t>Difficult to single-out one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in an open innovation system as the whole system operates in the grey area from a traditional industrial antitrust perspective. Changes will have a systemic effect (e.g. removal of injunction impacts both holdup and holdout)</a:t>
            </a:r>
          </a:p>
          <a:p>
            <a:r>
              <a:rPr lang="en-US" sz="1200" kern="1200" dirty="0" smtClean="0">
                <a:solidFill>
                  <a:schemeClr val="tx1"/>
                </a:solidFill>
                <a:latin typeface="+mn-lt"/>
                <a:ea typeface="+mn-ea"/>
                <a:cs typeface="+mn-cs"/>
              </a:rPr>
              <a:t>Is it possible that claiming opportunism is an act of opportunism in itself?</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nb-NO" sz="1200" i="1" kern="1200" dirty="0" err="1" smtClean="0">
                <a:solidFill>
                  <a:schemeClr val="tx1"/>
                </a:solidFill>
                <a:latin typeface="+mn-lt"/>
                <a:ea typeface="+mn-ea"/>
                <a:cs typeface="+mn-cs"/>
              </a:rPr>
              <a:t>Biddle</a:t>
            </a:r>
            <a:r>
              <a:rPr lang="nb-NO" sz="1200" i="1" kern="1200" dirty="0" smtClean="0">
                <a:solidFill>
                  <a:schemeClr val="tx1"/>
                </a:solidFill>
                <a:latin typeface="+mn-lt"/>
                <a:ea typeface="+mn-ea"/>
                <a:cs typeface="+mn-cs"/>
              </a:rPr>
              <a:t> et al. (2010)</a:t>
            </a:r>
            <a:endParaRPr lang="nb-NO" sz="1200" i="0" kern="1200" dirty="0" smtClean="0">
              <a:solidFill>
                <a:schemeClr val="tx1"/>
              </a:solidFill>
              <a:latin typeface="+mn-lt"/>
              <a:ea typeface="+mn-ea"/>
              <a:cs typeface="+mn-cs"/>
            </a:endParaRPr>
          </a:p>
          <a:p>
            <a:r>
              <a:rPr lang="nb-NO" sz="1200" i="1" kern="1200" dirty="0" smtClean="0">
                <a:solidFill>
                  <a:schemeClr val="tx1"/>
                </a:solidFill>
                <a:latin typeface="+mn-lt"/>
                <a:ea typeface="+mn-ea"/>
                <a:cs typeface="+mn-cs"/>
              </a:rPr>
              <a:t>An </a:t>
            </a:r>
            <a:r>
              <a:rPr lang="nb-NO" sz="1200" i="1" kern="1200" dirty="0" err="1" smtClean="0">
                <a:solidFill>
                  <a:schemeClr val="tx1"/>
                </a:solidFill>
                <a:latin typeface="+mn-lt"/>
                <a:ea typeface="+mn-ea"/>
                <a:cs typeface="+mn-cs"/>
              </a:rPr>
              <a:t>empirical</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study</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which</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identifies</a:t>
            </a:r>
            <a:r>
              <a:rPr lang="nb-NO" sz="1200" i="1" kern="1200" dirty="0" smtClean="0">
                <a:solidFill>
                  <a:schemeClr val="tx1"/>
                </a:solidFill>
                <a:latin typeface="+mn-lt"/>
                <a:ea typeface="+mn-ea"/>
                <a:cs typeface="+mn-cs"/>
              </a:rPr>
              <a:t> 251 </a:t>
            </a:r>
            <a:r>
              <a:rPr lang="nb-NO" sz="1200" i="1" kern="1200" dirty="0" err="1" smtClean="0">
                <a:solidFill>
                  <a:schemeClr val="tx1"/>
                </a:solidFill>
                <a:latin typeface="+mn-lt"/>
                <a:ea typeface="+mn-ea"/>
                <a:cs typeface="+mn-cs"/>
              </a:rPr>
              <a:t>technical</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interoperability</a:t>
            </a:r>
            <a:r>
              <a:rPr lang="nb-NO" sz="1200" i="1" kern="1200" dirty="0" smtClean="0">
                <a:solidFill>
                  <a:schemeClr val="tx1"/>
                </a:solidFill>
                <a:latin typeface="+mn-lt"/>
                <a:ea typeface="+mn-ea"/>
                <a:cs typeface="+mn-cs"/>
              </a:rPr>
              <a:t> standards </a:t>
            </a:r>
            <a:r>
              <a:rPr lang="nb-NO" sz="1200" i="1" kern="1200" dirty="0" err="1" smtClean="0">
                <a:solidFill>
                  <a:schemeClr val="tx1"/>
                </a:solidFill>
                <a:latin typeface="+mn-lt"/>
                <a:ea typeface="+mn-ea"/>
                <a:cs typeface="+mn-cs"/>
              </a:rPr>
              <a:t>implemented</a:t>
            </a:r>
            <a:r>
              <a:rPr lang="nb-NO" sz="1200" i="1" kern="1200" dirty="0" smtClean="0">
                <a:solidFill>
                  <a:schemeClr val="tx1"/>
                </a:solidFill>
                <a:latin typeface="+mn-lt"/>
                <a:ea typeface="+mn-ea"/>
                <a:cs typeface="+mn-cs"/>
              </a:rPr>
              <a:t> in a </a:t>
            </a:r>
            <a:r>
              <a:rPr lang="nb-NO" sz="1200" i="1" kern="1200" dirty="0" err="1" smtClean="0">
                <a:solidFill>
                  <a:schemeClr val="tx1"/>
                </a:solidFill>
                <a:latin typeface="+mn-lt"/>
                <a:ea typeface="+mn-ea"/>
                <a:cs typeface="+mn-cs"/>
              </a:rPr>
              <a:t>modern</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laptop</a:t>
            </a:r>
            <a:r>
              <a:rPr lang="nb-NO" sz="1200" i="1" kern="1200" dirty="0" smtClean="0">
                <a:solidFill>
                  <a:schemeClr val="tx1"/>
                </a:solidFill>
                <a:latin typeface="+mn-lt"/>
                <a:ea typeface="+mn-ea"/>
                <a:cs typeface="+mn-cs"/>
              </a:rPr>
              <a:t> computer, and </a:t>
            </a:r>
            <a:r>
              <a:rPr lang="nb-NO" sz="1200" i="1" kern="1200" dirty="0" err="1" smtClean="0">
                <a:solidFill>
                  <a:schemeClr val="tx1"/>
                </a:solidFill>
                <a:latin typeface="+mn-lt"/>
                <a:ea typeface="+mn-ea"/>
                <a:cs typeface="+mn-cs"/>
              </a:rPr>
              <a:t>estimates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that</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total </a:t>
            </a:r>
            <a:r>
              <a:rPr lang="nb-NO" sz="1200" i="1" kern="1200" dirty="0" err="1" smtClean="0">
                <a:solidFill>
                  <a:schemeClr val="tx1"/>
                </a:solidFill>
                <a:latin typeface="+mn-lt"/>
                <a:ea typeface="+mn-ea"/>
                <a:cs typeface="+mn-cs"/>
              </a:rPr>
              <a:t>number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standards relevant to </a:t>
            </a:r>
            <a:r>
              <a:rPr lang="nb-NO" sz="1200" i="1" kern="1200" dirty="0" err="1" smtClean="0">
                <a:solidFill>
                  <a:schemeClr val="tx1"/>
                </a:solidFill>
                <a:latin typeface="+mn-lt"/>
                <a:ea typeface="+mn-ea"/>
                <a:cs typeface="+mn-cs"/>
              </a:rPr>
              <a:t>such</a:t>
            </a:r>
            <a:r>
              <a:rPr lang="nb-NO" sz="1200" i="1" kern="1200" dirty="0" smtClean="0">
                <a:solidFill>
                  <a:schemeClr val="tx1"/>
                </a:solidFill>
                <a:latin typeface="+mn-lt"/>
                <a:ea typeface="+mn-ea"/>
                <a:cs typeface="+mn-cs"/>
              </a:rPr>
              <a:t> a </a:t>
            </a:r>
            <a:r>
              <a:rPr lang="nb-NO" sz="1200" i="1" kern="1200" dirty="0" err="1" smtClean="0">
                <a:solidFill>
                  <a:schemeClr val="tx1"/>
                </a:solidFill>
                <a:latin typeface="+mn-lt"/>
                <a:ea typeface="+mn-ea"/>
                <a:cs typeface="+mn-cs"/>
              </a:rPr>
              <a:t>device</a:t>
            </a:r>
            <a:r>
              <a:rPr lang="nb-NO" sz="1200" i="1" kern="1200" dirty="0" smtClean="0">
                <a:solidFill>
                  <a:schemeClr val="tx1"/>
                </a:solidFill>
                <a:latin typeface="+mn-lt"/>
                <a:ea typeface="+mn-ea"/>
                <a:cs typeface="+mn-cs"/>
              </a:rPr>
              <a:t> is </a:t>
            </a:r>
            <a:r>
              <a:rPr lang="nb-NO" sz="1200" i="1" kern="1200" dirty="0" err="1" smtClean="0">
                <a:solidFill>
                  <a:schemeClr val="tx1"/>
                </a:solidFill>
                <a:latin typeface="+mn-lt"/>
                <a:ea typeface="+mn-ea"/>
                <a:cs typeface="+mn-cs"/>
              </a:rPr>
              <a:t>much</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higher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identified</a:t>
            </a:r>
            <a:r>
              <a:rPr lang="nb-NO" sz="1200" i="1" kern="1200" dirty="0" smtClean="0">
                <a:solidFill>
                  <a:schemeClr val="tx1"/>
                </a:solidFill>
                <a:latin typeface="+mn-lt"/>
                <a:ea typeface="+mn-ea"/>
                <a:cs typeface="+mn-cs"/>
              </a:rPr>
              <a:t> standards,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authors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find</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that</a:t>
            </a:r>
            <a:r>
              <a:rPr lang="nb-NO" sz="1200" i="1" kern="1200" dirty="0" smtClean="0">
                <a:solidFill>
                  <a:schemeClr val="tx1"/>
                </a:solidFill>
                <a:latin typeface="+mn-lt"/>
                <a:ea typeface="+mn-ea"/>
                <a:cs typeface="+mn-cs"/>
              </a:rPr>
              <a:t> 44% </a:t>
            </a:r>
            <a:r>
              <a:rPr lang="nb-NO" sz="1200" i="1" kern="1200" dirty="0" err="1" smtClean="0">
                <a:solidFill>
                  <a:schemeClr val="tx1"/>
                </a:solidFill>
                <a:latin typeface="+mn-lt"/>
                <a:ea typeface="+mn-ea"/>
                <a:cs typeface="+mn-cs"/>
              </a:rPr>
              <a:t>were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developed</a:t>
            </a:r>
            <a:r>
              <a:rPr lang="nb-NO" sz="1200" i="1" kern="1200" dirty="0" smtClean="0">
                <a:solidFill>
                  <a:schemeClr val="tx1"/>
                </a:solidFill>
                <a:latin typeface="+mn-lt"/>
                <a:ea typeface="+mn-ea"/>
                <a:cs typeface="+mn-cs"/>
              </a:rPr>
              <a:t> by </a:t>
            </a:r>
            <a:r>
              <a:rPr lang="nb-NO" sz="1200" i="1" kern="1200" dirty="0" err="1" smtClean="0">
                <a:solidFill>
                  <a:schemeClr val="tx1"/>
                </a:solidFill>
                <a:latin typeface="+mn-lt"/>
                <a:ea typeface="+mn-ea"/>
                <a:cs typeface="+mn-cs"/>
              </a:rPr>
              <a:t>consortia</a:t>
            </a:r>
            <a:r>
              <a:rPr lang="nb-NO" sz="1200" i="1" kern="1200" dirty="0" smtClean="0">
                <a:solidFill>
                  <a:schemeClr val="tx1"/>
                </a:solidFill>
                <a:latin typeface="+mn-lt"/>
                <a:ea typeface="+mn-ea"/>
                <a:cs typeface="+mn-cs"/>
              </a:rPr>
              <a:t>, 36% by formal standards </a:t>
            </a:r>
            <a:r>
              <a:rPr lang="nb-NO" sz="1200" i="1" kern="1200" dirty="0" err="1" smtClean="0">
                <a:solidFill>
                  <a:schemeClr val="tx1"/>
                </a:solidFill>
                <a:latin typeface="+mn-lt"/>
                <a:ea typeface="+mn-ea"/>
                <a:cs typeface="+mn-cs"/>
              </a:rPr>
              <a:t>development</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organizations</a:t>
            </a:r>
            <a:r>
              <a:rPr lang="nb-NO" sz="1200" i="1" kern="1200" dirty="0" smtClean="0">
                <a:solidFill>
                  <a:schemeClr val="tx1"/>
                </a:solidFill>
                <a:latin typeface="+mn-lt"/>
                <a:ea typeface="+mn-ea"/>
                <a:cs typeface="+mn-cs"/>
              </a:rPr>
              <a:t>, and 20% by single </a:t>
            </a:r>
            <a:r>
              <a:rPr lang="nb-NO" sz="1200" i="1" kern="1200" dirty="0" err="1" smtClean="0">
                <a:solidFill>
                  <a:schemeClr val="tx1"/>
                </a:solidFill>
                <a:latin typeface="+mn-lt"/>
                <a:ea typeface="+mn-ea"/>
                <a:cs typeface="+mn-cs"/>
              </a:rPr>
              <a:t>companies</a:t>
            </a:r>
            <a:r>
              <a:rPr lang="nb-NO" sz="1200" i="1" kern="1200" dirty="0" smtClean="0">
                <a:solidFill>
                  <a:schemeClr val="tx1"/>
                </a:solidFill>
                <a:latin typeface="+mn-lt"/>
                <a:ea typeface="+mn-ea"/>
                <a:cs typeface="+mn-cs"/>
              </a:rPr>
              <a:t>. The </a:t>
            </a:r>
            <a:r>
              <a:rPr lang="nb-NO" sz="1200" i="1" kern="1200" dirty="0" err="1" smtClean="0">
                <a:solidFill>
                  <a:schemeClr val="tx1"/>
                </a:solidFill>
                <a:latin typeface="+mn-lt"/>
                <a:ea typeface="+mn-ea"/>
                <a:cs typeface="+mn-cs"/>
              </a:rPr>
              <a:t>intellectual</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property</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rights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policies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associated</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with</a:t>
            </a:r>
            <a:r>
              <a:rPr lang="nb-NO" sz="1200" i="1" kern="1200" dirty="0" smtClean="0">
                <a:solidFill>
                  <a:schemeClr val="tx1"/>
                </a:solidFill>
                <a:latin typeface="+mn-lt"/>
                <a:ea typeface="+mn-ea"/>
                <a:cs typeface="+mn-cs"/>
              </a:rPr>
              <a:t> 197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standards </a:t>
            </a:r>
            <a:r>
              <a:rPr lang="nb-NO" sz="1200" i="1" kern="1200" dirty="0" err="1" smtClean="0">
                <a:solidFill>
                  <a:schemeClr val="tx1"/>
                </a:solidFill>
                <a:latin typeface="+mn-lt"/>
                <a:ea typeface="+mn-ea"/>
                <a:cs typeface="+mn-cs"/>
              </a:rPr>
              <a:t>are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assessed</a:t>
            </a:r>
            <a:r>
              <a:rPr lang="nb-NO" sz="1200" i="1" kern="1200" dirty="0" smtClean="0">
                <a:solidFill>
                  <a:schemeClr val="tx1"/>
                </a:solidFill>
                <a:latin typeface="+mn-lt"/>
                <a:ea typeface="+mn-ea"/>
                <a:cs typeface="+mn-cs"/>
              </a:rPr>
              <a:t>: 75% </a:t>
            </a:r>
            <a:r>
              <a:rPr lang="nb-NO" sz="1200" i="1" kern="1200" dirty="0" err="1" smtClean="0">
                <a:solidFill>
                  <a:schemeClr val="tx1"/>
                </a:solidFill>
                <a:latin typeface="+mn-lt"/>
                <a:ea typeface="+mn-ea"/>
                <a:cs typeface="+mn-cs"/>
              </a:rPr>
              <a:t>were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developed</a:t>
            </a:r>
            <a:r>
              <a:rPr lang="nb-NO" sz="1200" i="1" kern="1200" dirty="0" smtClean="0">
                <a:solidFill>
                  <a:schemeClr val="tx1"/>
                </a:solidFill>
                <a:latin typeface="+mn-lt"/>
                <a:ea typeface="+mn-ea"/>
                <a:cs typeface="+mn-cs"/>
              </a:rPr>
              <a:t> under “RAND” terms, 22% under “royalty </a:t>
            </a:r>
            <a:r>
              <a:rPr lang="nb-NO" sz="1200" i="1" kern="1200" dirty="0" err="1" smtClean="0">
                <a:solidFill>
                  <a:schemeClr val="tx1"/>
                </a:solidFill>
                <a:latin typeface="+mn-lt"/>
                <a:ea typeface="+mn-ea"/>
                <a:cs typeface="+mn-cs"/>
              </a:rPr>
              <a:t>free</a:t>
            </a:r>
            <a:r>
              <a:rPr lang="nb-NO" sz="1200" i="1" kern="1200" dirty="0" smtClean="0">
                <a:solidFill>
                  <a:schemeClr val="tx1"/>
                </a:solidFill>
                <a:latin typeface="+mn-lt"/>
                <a:ea typeface="+mn-ea"/>
                <a:cs typeface="+mn-cs"/>
              </a:rPr>
              <a:t>” terms, and 3% </a:t>
            </a:r>
            <a:r>
              <a:rPr lang="nb-NO" sz="1200" i="1" kern="1200" dirty="0" err="1" smtClean="0">
                <a:solidFill>
                  <a:schemeClr val="tx1"/>
                </a:solidFill>
                <a:latin typeface="+mn-lt"/>
                <a:ea typeface="+mn-ea"/>
                <a:cs typeface="+mn-cs"/>
              </a:rPr>
              <a:t>utilize</a:t>
            </a:r>
            <a:r>
              <a:rPr lang="nb-NO" sz="1200" i="1" kern="1200" dirty="0" smtClean="0">
                <a:solidFill>
                  <a:schemeClr val="tx1"/>
                </a:solidFill>
                <a:latin typeface="+mn-lt"/>
                <a:ea typeface="+mn-ea"/>
                <a:cs typeface="+mn-cs"/>
              </a:rPr>
              <a:t> a patent pool. The </a:t>
            </a:r>
            <a:r>
              <a:rPr lang="nb-NO" sz="1200" i="1" kern="1200" dirty="0" err="1" smtClean="0">
                <a:solidFill>
                  <a:schemeClr val="tx1"/>
                </a:solidFill>
                <a:latin typeface="+mn-lt"/>
                <a:ea typeface="+mn-ea"/>
                <a:cs typeface="+mn-cs"/>
              </a:rPr>
              <a:t>authors</a:t>
            </a:r>
            <a:r>
              <a:rPr lang="nb-NO" sz="1200" i="1" kern="1200" dirty="0" smtClean="0">
                <a:solidFill>
                  <a:schemeClr val="tx1"/>
                </a:solidFill>
                <a:latin typeface="+mn-lt"/>
                <a:ea typeface="+mn-ea"/>
                <a:cs typeface="+mn-cs"/>
              </a:rPr>
              <a:t> make </a:t>
            </a:r>
            <a:r>
              <a:rPr lang="nb-NO" sz="1200" i="1" kern="1200" dirty="0" err="1" smtClean="0">
                <a:solidFill>
                  <a:schemeClr val="tx1"/>
                </a:solidFill>
                <a:latin typeface="+mn-lt"/>
                <a:ea typeface="+mn-ea"/>
                <a:cs typeface="+mn-cs"/>
              </a:rPr>
              <a:t>certain</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observations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based</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on</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their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findings</a:t>
            </a:r>
            <a:r>
              <a:rPr lang="nb-NO" sz="1200" i="1" kern="1200" dirty="0" smtClean="0">
                <a:solidFill>
                  <a:schemeClr val="tx1"/>
                </a:solidFill>
                <a:latin typeface="+mn-lt"/>
                <a:ea typeface="+mn-ea"/>
                <a:cs typeface="+mn-cs"/>
              </a:rPr>
              <a:t>, and </a:t>
            </a:r>
            <a:r>
              <a:rPr lang="nb-NO" sz="1200" i="1" kern="1200" dirty="0" err="1" smtClean="0">
                <a:solidFill>
                  <a:schemeClr val="tx1"/>
                </a:solidFill>
                <a:latin typeface="+mn-lt"/>
                <a:ea typeface="+mn-ea"/>
                <a:cs typeface="+mn-cs"/>
              </a:rPr>
              <a:t>identify</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promising</a:t>
            </a:r>
            <a:r>
              <a:rPr lang="nb-NO" sz="1200" i="1" kern="1200" dirty="0" smtClean="0">
                <a:solidFill>
                  <a:schemeClr val="tx1"/>
                </a:solidFill>
                <a:latin typeface="+mn-lt"/>
                <a:ea typeface="+mn-ea"/>
                <a:cs typeface="+mn-cs"/>
              </a:rPr>
              <a:t> areas for </a:t>
            </a:r>
            <a:r>
              <a:rPr lang="nb-NO" sz="1200" i="1" kern="1200" dirty="0" err="1" smtClean="0">
                <a:solidFill>
                  <a:schemeClr val="tx1"/>
                </a:solidFill>
                <a:latin typeface="+mn-lt"/>
                <a:ea typeface="+mn-ea"/>
                <a:cs typeface="+mn-cs"/>
              </a:rPr>
              <a:t>future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research</a:t>
            </a:r>
            <a:r>
              <a:rPr lang="nb-NO" sz="1200" i="1" kern="1200" dirty="0" smtClean="0">
                <a:solidFill>
                  <a:schemeClr val="tx1"/>
                </a:solidFill>
                <a:latin typeface="+mn-lt"/>
                <a:ea typeface="+mn-ea"/>
                <a:cs typeface="+mn-cs"/>
              </a:rPr>
              <a:t>.</a:t>
            </a:r>
            <a:endParaRPr lang="nb-NO" sz="1200" i="0" kern="1200" dirty="0" smtClean="0">
              <a:solidFill>
                <a:schemeClr val="tx1"/>
              </a:solidFill>
              <a:latin typeface="+mn-lt"/>
              <a:ea typeface="+mn-ea"/>
              <a:cs typeface="+mn-cs"/>
            </a:endParaRPr>
          </a:p>
          <a:p>
            <a:endParaRPr lang="nb-NO" sz="1200" i="0" kern="1200" dirty="0" smtClean="0">
              <a:solidFill>
                <a:schemeClr val="tx1"/>
              </a:solidFill>
              <a:latin typeface="+mn-lt"/>
              <a:ea typeface="+mn-ea"/>
              <a:cs typeface="+mn-cs"/>
            </a:endParaRPr>
          </a:p>
          <a:p>
            <a:r>
              <a:rPr lang="nb-NO" sz="1200" i="0" kern="1200" dirty="0" err="1" smtClean="0">
                <a:solidFill>
                  <a:schemeClr val="tx1"/>
                </a:solidFill>
                <a:latin typeface="+mn-lt"/>
                <a:ea typeface="+mn-ea"/>
                <a:cs typeface="+mn-cs"/>
              </a:rPr>
              <a:t>We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were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able</a:t>
            </a:r>
            <a:r>
              <a:rPr lang="nb-NO" sz="1200" i="0" kern="1200" dirty="0" smtClean="0">
                <a:solidFill>
                  <a:schemeClr val="tx1"/>
                </a:solidFill>
                <a:latin typeface="+mn-lt"/>
                <a:ea typeface="+mn-ea"/>
                <a:cs typeface="+mn-cs"/>
              </a:rPr>
              <a:t> to </a:t>
            </a:r>
            <a:r>
              <a:rPr lang="nb-NO" sz="1200" i="0" kern="1200" dirty="0" err="1" smtClean="0">
                <a:solidFill>
                  <a:schemeClr val="tx1"/>
                </a:solidFill>
                <a:latin typeface="+mn-lt"/>
                <a:ea typeface="+mn-ea"/>
                <a:cs typeface="+mn-cs"/>
              </a:rPr>
              <a:t>allocate</a:t>
            </a:r>
            <a:r>
              <a:rPr lang="nb-NO" sz="1200" i="0" kern="1200" dirty="0" smtClean="0">
                <a:solidFill>
                  <a:schemeClr val="tx1"/>
                </a:solidFill>
                <a:latin typeface="+mn-lt"/>
                <a:ea typeface="+mn-ea"/>
                <a:cs typeface="+mn-cs"/>
              </a:rPr>
              <a:t> 197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251 standards </a:t>
            </a:r>
            <a:r>
              <a:rPr lang="nb-NO" sz="1200" i="0" kern="1200" dirty="0" err="1" smtClean="0">
                <a:solidFill>
                  <a:schemeClr val="tx1"/>
                </a:solidFill>
                <a:latin typeface="+mn-lt"/>
                <a:ea typeface="+mn-ea"/>
                <a:cs typeface="+mn-cs"/>
              </a:rPr>
              <a:t>into</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one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three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broad</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intellectual</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property</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model</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categories</a:t>
            </a:r>
            <a:r>
              <a:rPr lang="nb-NO" sz="1200" i="0" kern="1200" dirty="0" smtClean="0">
                <a:solidFill>
                  <a:schemeClr val="tx1"/>
                </a:solidFill>
                <a:latin typeface="+mn-lt"/>
                <a:ea typeface="+mn-ea"/>
                <a:cs typeface="+mn-cs"/>
              </a:rPr>
              <a:t>: RAND, RF or patent pool (</a:t>
            </a:r>
            <a:r>
              <a:rPr lang="nb-NO" sz="1200" i="0" kern="1200" dirty="0" err="1" smtClean="0">
                <a:solidFill>
                  <a:schemeClr val="tx1"/>
                </a:solidFill>
                <a:latin typeface="+mn-lt"/>
                <a:ea typeface="+mn-ea"/>
                <a:cs typeface="+mn-cs"/>
              </a:rPr>
              <a:t>we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lacked</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sufficient</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information</a:t>
            </a:r>
            <a:r>
              <a:rPr lang="nb-NO" sz="1200" i="0" kern="1200" dirty="0" smtClean="0">
                <a:solidFill>
                  <a:schemeClr val="tx1"/>
                </a:solidFill>
                <a:latin typeface="+mn-lt"/>
                <a:ea typeface="+mn-ea"/>
                <a:cs typeface="+mn-cs"/>
              </a:rPr>
              <a:t> to </a:t>
            </a:r>
            <a:r>
              <a:rPr lang="nb-NO" sz="1200" i="0" kern="1200" dirty="0" err="1" smtClean="0">
                <a:solidFill>
                  <a:schemeClr val="tx1"/>
                </a:solidFill>
                <a:latin typeface="+mn-lt"/>
                <a:ea typeface="+mn-ea"/>
                <a:cs typeface="+mn-cs"/>
              </a:rPr>
              <a:t>categorize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remaining</a:t>
            </a:r>
            <a:r>
              <a:rPr lang="nb-NO" sz="1200" i="0" kern="1200" dirty="0" smtClean="0">
                <a:solidFill>
                  <a:schemeClr val="tx1"/>
                </a:solidFill>
                <a:latin typeface="+mn-lt"/>
                <a:ea typeface="+mn-ea"/>
                <a:cs typeface="+mn-cs"/>
              </a:rPr>
              <a:t> 54 standards).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197 </a:t>
            </a:r>
            <a:r>
              <a:rPr lang="nb-NO" sz="1200" i="0" kern="1200" dirty="0" err="1" smtClean="0">
                <a:solidFill>
                  <a:schemeClr val="tx1"/>
                </a:solidFill>
                <a:latin typeface="+mn-lt"/>
                <a:ea typeface="+mn-ea"/>
                <a:cs typeface="+mn-cs"/>
              </a:rPr>
              <a:t>we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categorized</a:t>
            </a:r>
            <a:r>
              <a:rPr lang="nb-NO" sz="1200" i="0" kern="1200" dirty="0" smtClean="0">
                <a:solidFill>
                  <a:schemeClr val="tx1"/>
                </a:solidFill>
                <a:latin typeface="+mn-lt"/>
                <a:ea typeface="+mn-ea"/>
                <a:cs typeface="+mn-cs"/>
              </a:rPr>
              <a:t>, 148 (75%) </a:t>
            </a:r>
            <a:r>
              <a:rPr lang="nb-NO" sz="1200" i="0" kern="1200" dirty="0" err="1" smtClean="0">
                <a:solidFill>
                  <a:schemeClr val="tx1"/>
                </a:solidFill>
                <a:latin typeface="+mn-lt"/>
                <a:ea typeface="+mn-ea"/>
                <a:cs typeface="+mn-cs"/>
              </a:rPr>
              <a:t>were</a:t>
            </a:r>
            <a:r>
              <a:rPr lang="nb-NO" sz="1200" i="0" kern="1200" dirty="0" smtClean="0">
                <a:solidFill>
                  <a:schemeClr val="tx1"/>
                </a:solidFill>
                <a:latin typeface="+mn-lt"/>
                <a:ea typeface="+mn-ea"/>
                <a:cs typeface="+mn-cs"/>
              </a:rPr>
              <a:t> RAND, 43 (22%) </a:t>
            </a:r>
            <a:r>
              <a:rPr lang="nb-NO" sz="1200" i="0" kern="1200" dirty="0" err="1" smtClean="0">
                <a:solidFill>
                  <a:schemeClr val="tx1"/>
                </a:solidFill>
                <a:latin typeface="+mn-lt"/>
                <a:ea typeface="+mn-ea"/>
                <a:cs typeface="+mn-cs"/>
              </a:rPr>
              <a:t>were</a:t>
            </a:r>
            <a:r>
              <a:rPr lang="nb-NO" sz="1200" i="0" kern="1200" dirty="0" smtClean="0">
                <a:solidFill>
                  <a:schemeClr val="tx1"/>
                </a:solidFill>
                <a:latin typeface="+mn-lt"/>
                <a:ea typeface="+mn-ea"/>
                <a:cs typeface="+mn-cs"/>
              </a:rPr>
              <a:t> RF, and 6 (3%) </a:t>
            </a:r>
            <a:r>
              <a:rPr lang="nb-NO" sz="1200" i="0" kern="1200" dirty="0" err="1" smtClean="0">
                <a:solidFill>
                  <a:schemeClr val="tx1"/>
                </a:solidFill>
                <a:latin typeface="+mn-lt"/>
                <a:ea typeface="+mn-ea"/>
                <a:cs typeface="+mn-cs"/>
              </a:rPr>
              <a:t>utilized</a:t>
            </a:r>
            <a:r>
              <a:rPr lang="nb-NO" sz="1200" i="0" kern="1200" dirty="0" smtClean="0">
                <a:solidFill>
                  <a:schemeClr val="tx1"/>
                </a:solidFill>
                <a:latin typeface="+mn-lt"/>
                <a:ea typeface="+mn-ea"/>
                <a:cs typeface="+mn-cs"/>
              </a:rPr>
              <a:t> a patent pool (</a:t>
            </a:r>
            <a:r>
              <a:rPr lang="nb-NO" sz="1200" i="0" kern="1200" dirty="0" err="1" smtClean="0">
                <a:solidFill>
                  <a:schemeClr val="tx1"/>
                </a:solidFill>
                <a:latin typeface="+mn-lt"/>
                <a:ea typeface="+mn-ea"/>
                <a:cs typeface="+mn-cs"/>
              </a:rPr>
              <a:t>see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Figure</a:t>
            </a:r>
            <a:r>
              <a:rPr lang="nb-NO" sz="1200" i="0" kern="1200" dirty="0" smtClean="0">
                <a:solidFill>
                  <a:schemeClr val="tx1"/>
                </a:solidFill>
                <a:latin typeface="+mn-lt"/>
                <a:ea typeface="+mn-ea"/>
                <a:cs typeface="+mn-cs"/>
              </a:rPr>
              <a:t> 2).</a:t>
            </a:r>
          </a:p>
          <a:p>
            <a:r>
              <a:rPr lang="nb-NO" sz="1200" i="0" kern="1200" dirty="0" smtClean="0">
                <a:solidFill>
                  <a:schemeClr val="tx1"/>
                </a:solidFill>
                <a:latin typeface="+mn-lt"/>
                <a:ea typeface="+mn-ea"/>
                <a:cs typeface="+mn-cs"/>
              </a:rPr>
              <a:t> </a:t>
            </a:r>
          </a:p>
          <a:p>
            <a:endParaRPr lang="nb-NO" sz="1200" i="0" kern="1200" dirty="0" smtClean="0">
              <a:solidFill>
                <a:schemeClr val="tx1"/>
              </a:solidFill>
              <a:latin typeface="+mn-lt"/>
              <a:ea typeface="+mn-ea"/>
              <a:cs typeface="+mn-cs"/>
            </a:endParaRPr>
          </a:p>
          <a:p>
            <a:endParaRPr lang="nb-NO" sz="1200" i="0" kern="1200" dirty="0" smtClean="0">
              <a:solidFill>
                <a:schemeClr val="tx1"/>
              </a:solidFill>
              <a:latin typeface="+mn-lt"/>
              <a:ea typeface="+mn-ea"/>
              <a:cs typeface="+mn-cs"/>
            </a:endParaRPr>
          </a:p>
          <a:p>
            <a:r>
              <a:rPr lang="nb-NO" sz="1200" i="0" kern="1200" dirty="0" smtClean="0">
                <a:solidFill>
                  <a:schemeClr val="tx1"/>
                </a:solidFill>
                <a:latin typeface="+mn-lt"/>
                <a:ea typeface="+mn-ea"/>
                <a:cs typeface="+mn-cs"/>
              </a:rPr>
              <a:t>Intel </a:t>
            </a:r>
            <a:r>
              <a:rPr lang="nb-NO" sz="1200" i="0" kern="1200" dirty="0" err="1" smtClean="0">
                <a:solidFill>
                  <a:schemeClr val="tx1"/>
                </a:solidFill>
                <a:latin typeface="+mn-lt"/>
                <a:ea typeface="+mn-ea"/>
                <a:cs typeface="+mn-cs"/>
              </a:rPr>
              <a:t>Response</a:t>
            </a:r>
            <a:r>
              <a:rPr lang="nb-NO" sz="1200" i="0" kern="1200" dirty="0" smtClean="0">
                <a:solidFill>
                  <a:schemeClr val="tx1"/>
                </a:solidFill>
                <a:latin typeface="+mn-lt"/>
                <a:ea typeface="+mn-ea"/>
                <a:cs typeface="+mn-cs"/>
              </a:rPr>
              <a:t> to </a:t>
            </a:r>
            <a:r>
              <a:rPr lang="nb-NO" sz="1200" i="0" kern="1200" dirty="0" err="1" smtClean="0">
                <a:solidFill>
                  <a:schemeClr val="tx1"/>
                </a:solidFill>
                <a:latin typeface="+mn-lt"/>
                <a:ea typeface="+mn-ea"/>
                <a:cs typeface="+mn-cs"/>
              </a:rPr>
              <a:t>Senate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Hearing</a:t>
            </a:r>
            <a:r>
              <a:rPr lang="nb-NO" sz="1200" i="0" kern="1200" dirty="0" smtClean="0">
                <a:solidFill>
                  <a:schemeClr val="tx1"/>
                </a:solidFill>
                <a:latin typeface="+mn-lt"/>
                <a:ea typeface="+mn-ea"/>
                <a:cs typeface="+mn-cs"/>
              </a:rPr>
              <a:t> (2013)</a:t>
            </a:r>
          </a:p>
          <a:p>
            <a:r>
              <a:rPr lang="nb-NO" sz="1200" i="0" kern="1200" dirty="0" smtClean="0">
                <a:solidFill>
                  <a:schemeClr val="tx1"/>
                </a:solidFill>
                <a:latin typeface="+mn-lt"/>
                <a:ea typeface="+mn-ea"/>
                <a:cs typeface="+mn-cs"/>
              </a:rPr>
              <a:t>This “hold-up” problem is </a:t>
            </a:r>
            <a:r>
              <a:rPr lang="nb-NO" sz="1200" i="0" kern="1200" dirty="0" err="1" smtClean="0">
                <a:solidFill>
                  <a:schemeClr val="tx1"/>
                </a:solidFill>
                <a:latin typeface="+mn-lt"/>
                <a:ea typeface="+mn-ea"/>
                <a:cs typeface="+mn-cs"/>
              </a:rPr>
              <a:t>greatly</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compounded</a:t>
            </a:r>
            <a:r>
              <a:rPr lang="nb-NO" sz="1200" i="0" kern="1200" dirty="0" smtClean="0">
                <a:solidFill>
                  <a:schemeClr val="tx1"/>
                </a:solidFill>
                <a:latin typeface="+mn-lt"/>
                <a:ea typeface="+mn-ea"/>
                <a:cs typeface="+mn-cs"/>
              </a:rPr>
              <a:t> by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fact</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that</a:t>
            </a:r>
            <a:r>
              <a:rPr lang="nb-NO" sz="1200" i="0" kern="1200" dirty="0" smtClean="0">
                <a:solidFill>
                  <a:schemeClr val="tx1"/>
                </a:solidFill>
                <a:latin typeface="+mn-lt"/>
                <a:ea typeface="+mn-ea"/>
                <a:cs typeface="+mn-cs"/>
              </a:rPr>
              <a:t> a single </a:t>
            </a:r>
            <a:r>
              <a:rPr lang="nb-NO" sz="1200" i="0" kern="1200" dirty="0" err="1" smtClean="0">
                <a:solidFill>
                  <a:schemeClr val="tx1"/>
                </a:solidFill>
                <a:latin typeface="+mn-lt"/>
                <a:ea typeface="+mn-ea"/>
                <a:cs typeface="+mn-cs"/>
              </a:rPr>
              <a:t>consumer</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product</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can</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incorporate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hundreds</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standards, and </a:t>
            </a:r>
            <a:r>
              <a:rPr lang="nb-NO" sz="1200" i="0" kern="1200" dirty="0" err="1" smtClean="0">
                <a:solidFill>
                  <a:schemeClr val="tx1"/>
                </a:solidFill>
                <a:latin typeface="+mn-lt"/>
                <a:ea typeface="+mn-ea"/>
                <a:cs typeface="+mn-cs"/>
              </a:rPr>
              <a:t>each</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individual</a:t>
            </a:r>
            <a:r>
              <a:rPr lang="nb-NO" sz="1200" i="0" kern="1200" dirty="0" smtClean="0">
                <a:solidFill>
                  <a:schemeClr val="tx1"/>
                </a:solidFill>
                <a:latin typeface="+mn-lt"/>
                <a:ea typeface="+mn-ea"/>
                <a:cs typeface="+mn-cs"/>
              </a:rPr>
              <a:t> standard </a:t>
            </a:r>
            <a:r>
              <a:rPr lang="nb-NO" sz="1200" i="0" kern="1200" dirty="0" err="1" smtClean="0">
                <a:solidFill>
                  <a:schemeClr val="tx1"/>
                </a:solidFill>
                <a:latin typeface="+mn-lt"/>
                <a:ea typeface="+mn-ea"/>
                <a:cs typeface="+mn-cs"/>
              </a:rPr>
              <a:t>can</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involve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hundreds</a:t>
            </a:r>
            <a:r>
              <a:rPr lang="nb-NO" sz="1200" i="0" kern="1200" dirty="0" smtClean="0">
                <a:solidFill>
                  <a:schemeClr val="tx1"/>
                </a:solidFill>
                <a:latin typeface="+mn-lt"/>
                <a:ea typeface="+mn-ea"/>
                <a:cs typeface="+mn-cs"/>
              </a:rPr>
              <a:t> and </a:t>
            </a:r>
            <a:r>
              <a:rPr lang="nb-NO" sz="1200" i="0" kern="1200" dirty="0" err="1" smtClean="0">
                <a:solidFill>
                  <a:schemeClr val="tx1"/>
                </a:solidFill>
                <a:latin typeface="+mn-lt"/>
                <a:ea typeface="+mn-ea"/>
                <a:cs typeface="+mn-cs"/>
              </a:rPr>
              <a:t>even</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thousands</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SEPs.13 For </a:t>
            </a:r>
            <a:r>
              <a:rPr lang="nb-NO" sz="1200" i="0" kern="1200" dirty="0" err="1" smtClean="0">
                <a:solidFill>
                  <a:schemeClr val="tx1"/>
                </a:solidFill>
                <a:latin typeface="+mn-lt"/>
                <a:ea typeface="+mn-ea"/>
                <a:cs typeface="+mn-cs"/>
              </a:rPr>
              <a:t>example</a:t>
            </a:r>
            <a:r>
              <a:rPr lang="nb-NO" sz="1200" i="0" kern="1200" dirty="0" smtClean="0">
                <a:solidFill>
                  <a:schemeClr val="tx1"/>
                </a:solidFill>
                <a:latin typeface="+mn-lt"/>
                <a:ea typeface="+mn-ea"/>
                <a:cs typeface="+mn-cs"/>
              </a:rPr>
              <a:t>, a </a:t>
            </a:r>
            <a:r>
              <a:rPr lang="nb-NO" sz="1200" i="0" kern="1200" dirty="0" err="1" smtClean="0">
                <a:solidFill>
                  <a:schemeClr val="tx1"/>
                </a:solidFill>
                <a:latin typeface="+mn-lt"/>
                <a:ea typeface="+mn-ea"/>
                <a:cs typeface="+mn-cs"/>
              </a:rPr>
              <a:t>typical</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notebook</a:t>
            </a:r>
            <a:r>
              <a:rPr lang="nb-NO" sz="1200" i="0" kern="1200" dirty="0" smtClean="0">
                <a:solidFill>
                  <a:schemeClr val="tx1"/>
                </a:solidFill>
                <a:latin typeface="+mn-lt"/>
                <a:ea typeface="+mn-ea"/>
                <a:cs typeface="+mn-cs"/>
              </a:rPr>
              <a:t> computer </a:t>
            </a:r>
            <a:r>
              <a:rPr lang="nb-NO" sz="1200" i="0" kern="1200" dirty="0" err="1" smtClean="0">
                <a:solidFill>
                  <a:schemeClr val="tx1"/>
                </a:solidFill>
                <a:latin typeface="+mn-lt"/>
                <a:ea typeface="+mn-ea"/>
                <a:cs typeface="+mn-cs"/>
              </a:rPr>
              <a:t>incorporates</a:t>
            </a:r>
            <a:r>
              <a:rPr lang="nb-NO" sz="1200" i="0" kern="1200" dirty="0" smtClean="0">
                <a:solidFill>
                  <a:schemeClr val="tx1"/>
                </a:solidFill>
                <a:latin typeface="+mn-lt"/>
                <a:ea typeface="+mn-ea"/>
                <a:cs typeface="+mn-cs"/>
              </a:rPr>
              <a:t> more </a:t>
            </a:r>
            <a:r>
              <a:rPr lang="nb-NO" sz="1200" i="0" kern="1200" dirty="0" err="1" smtClean="0">
                <a:solidFill>
                  <a:schemeClr val="tx1"/>
                </a:solidFill>
                <a:latin typeface="+mn-lt"/>
                <a:ea typeface="+mn-ea"/>
                <a:cs typeface="+mn-cs"/>
              </a:rPr>
              <a:t>than</a:t>
            </a:r>
            <a:r>
              <a:rPr lang="nb-NO" sz="1200" i="0" kern="1200" dirty="0" smtClean="0">
                <a:solidFill>
                  <a:schemeClr val="tx1"/>
                </a:solidFill>
                <a:latin typeface="+mn-lt"/>
                <a:ea typeface="+mn-ea"/>
                <a:cs typeface="+mn-cs"/>
              </a:rPr>
              <a:t> 250 different standards.14 An </a:t>
            </a:r>
            <a:r>
              <a:rPr lang="nb-NO" sz="1200" i="0" kern="1200" dirty="0" err="1" smtClean="0">
                <a:solidFill>
                  <a:schemeClr val="tx1"/>
                </a:solidFill>
                <a:latin typeface="+mn-lt"/>
                <a:ea typeface="+mn-ea"/>
                <a:cs typeface="+mn-cs"/>
              </a:rPr>
              <a:t>average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smartphone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incorporates</a:t>
            </a:r>
            <a:r>
              <a:rPr lang="nb-NO" sz="1200" i="0" kern="1200" dirty="0" smtClean="0">
                <a:solidFill>
                  <a:schemeClr val="tx1"/>
                </a:solidFill>
                <a:latin typeface="+mn-lt"/>
                <a:ea typeface="+mn-ea"/>
                <a:cs typeface="+mn-cs"/>
              </a:rPr>
              <a:t> an </a:t>
            </a:r>
            <a:r>
              <a:rPr lang="nb-NO" sz="1200" i="0" kern="1200" dirty="0" err="1" smtClean="0">
                <a:solidFill>
                  <a:schemeClr val="tx1"/>
                </a:solidFill>
                <a:latin typeface="+mn-lt"/>
                <a:ea typeface="+mn-ea"/>
                <a:cs typeface="+mn-cs"/>
              </a:rPr>
              <a:t>estimated</a:t>
            </a:r>
            <a:r>
              <a:rPr lang="nb-NO" sz="1200" i="0" kern="1200" dirty="0" smtClean="0">
                <a:solidFill>
                  <a:schemeClr val="tx1"/>
                </a:solidFill>
                <a:latin typeface="+mn-lt"/>
                <a:ea typeface="+mn-ea"/>
                <a:cs typeface="+mn-cs"/>
              </a:rPr>
              <a:t> 250,000 patents.15</a:t>
            </a:r>
          </a:p>
          <a:p>
            <a:r>
              <a:rPr lang="nb-NO" sz="1200" i="0" kern="1200" dirty="0" smtClean="0">
                <a:solidFill>
                  <a:schemeClr val="tx1"/>
                </a:solidFill>
                <a:latin typeface="+mn-lt"/>
                <a:ea typeface="+mn-ea"/>
                <a:cs typeface="+mn-cs"/>
              </a:rPr>
              <a:t> </a:t>
            </a:r>
          </a:p>
          <a:p>
            <a:r>
              <a:rPr lang="nb-NO" sz="1200" i="1" kern="1200" smtClean="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476B5117-B3E8-8D46-A4B4-A666B050EC4C}" type="slidenum">
              <a:rPr lang="en-US" smtClean="0"/>
              <a:t>10</a:t>
            </a:fld>
            <a:endParaRPr lang="en-US"/>
          </a:p>
        </p:txBody>
      </p:sp>
    </p:spTree>
    <p:extLst>
      <p:ext uri="{BB962C8B-B14F-4D97-AF65-F5344CB8AC3E}">
        <p14:creationId xmlns:p14="http://schemas.microsoft.com/office/powerpoint/2010/main" val="109378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London Conference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Competitive strategy v. Competition law - who has the power in the telecommunication value chain</a:t>
            </a:r>
          </a:p>
          <a:p>
            <a:r>
              <a:rPr lang="en-US" sz="1200" kern="1200" dirty="0" smtClean="0">
                <a:solidFill>
                  <a:schemeClr val="tx1"/>
                </a:solidFill>
                <a:latin typeface="+mn-lt"/>
                <a:ea typeface="+mn-ea"/>
                <a:cs typeface="+mn-cs"/>
              </a:rPr>
              <a:t>It is natural to hear firms discuss how their product satisfy customer needs, but I’m always a little nervous when firms use antitrust language (i.e. protecting consumers) given that their main goal is to </a:t>
            </a:r>
            <a:r>
              <a:rPr lang="en-US" sz="1200" kern="1200" dirty="0" err="1" smtClean="0">
                <a:solidFill>
                  <a:schemeClr val="tx1"/>
                </a:solidFill>
                <a:latin typeface="+mn-lt"/>
                <a:ea typeface="+mn-ea"/>
                <a:cs typeface="+mn-cs"/>
              </a:rPr>
              <a:t>maximise</a:t>
            </a:r>
            <a:r>
              <a:rPr lang="en-US" sz="1200" kern="1200" dirty="0" smtClean="0">
                <a:solidFill>
                  <a:schemeClr val="tx1"/>
                </a:solidFill>
                <a:latin typeface="+mn-lt"/>
                <a:ea typeface="+mn-ea"/>
                <a:cs typeface="+mn-cs"/>
              </a:rPr>
              <a:t> profit not increase consumer surplus. If they were really concerned with consumer surplus they could of course cut their profit margin.</a:t>
            </a:r>
          </a:p>
          <a:p>
            <a:r>
              <a:rPr lang="en-US" sz="1200" kern="1200" dirty="0" smtClean="0">
                <a:solidFill>
                  <a:schemeClr val="tx1"/>
                </a:solidFill>
                <a:latin typeface="+mn-lt"/>
                <a:ea typeface="+mn-ea"/>
                <a:cs typeface="+mn-cs"/>
              </a:rPr>
              <a:t>The use of the economic term “monopoly” in relation to patents is connected more with a static industrial logic of using patents to block instead a dynamic licensing logic as used in FRAND-enabled standards.</a:t>
            </a:r>
          </a:p>
          <a:p>
            <a:r>
              <a:rPr lang="en-US" sz="1200" kern="1200" dirty="0" smtClean="0">
                <a:solidFill>
                  <a:schemeClr val="tx1"/>
                </a:solidFill>
                <a:latin typeface="+mn-lt"/>
                <a:ea typeface="+mn-ea"/>
                <a:cs typeface="+mn-cs"/>
              </a:rPr>
              <a:t>Tragedy of the Commons (Prisoner’s dilemma) to Tragedy of the Anti-Commons (Patent Holdup). </a:t>
            </a:r>
          </a:p>
          <a:p>
            <a:r>
              <a:rPr lang="en-US" sz="1200" kern="1200" dirty="0" smtClean="0">
                <a:solidFill>
                  <a:schemeClr val="tx1"/>
                </a:solidFill>
                <a:latin typeface="+mn-lt"/>
                <a:ea typeface="+mn-ea"/>
                <a:cs typeface="+mn-cs"/>
              </a:rPr>
              <a:t>Is there really a thicket?</a:t>
            </a:r>
          </a:p>
          <a:p>
            <a:r>
              <a:rPr lang="en-US" sz="1200" kern="1200" dirty="0" smtClean="0">
                <a:solidFill>
                  <a:schemeClr val="tx1"/>
                </a:solidFill>
                <a:latin typeface="+mn-lt"/>
                <a:ea typeface="+mn-ea"/>
                <a:cs typeface="+mn-cs"/>
              </a:rPr>
              <a:t>Technology space is infinite (stars in the sky)</a:t>
            </a:r>
          </a:p>
          <a:p>
            <a:r>
              <a:rPr lang="en-US" sz="1200" kern="1200" dirty="0" smtClean="0">
                <a:solidFill>
                  <a:schemeClr val="tx1"/>
                </a:solidFill>
                <a:latin typeface="+mn-lt"/>
                <a:ea typeface="+mn-ea"/>
                <a:cs typeface="+mn-cs"/>
              </a:rPr>
              <a:t>Contractual layer can eliminate problem (e.g. FRAND)</a:t>
            </a:r>
          </a:p>
          <a:p>
            <a:r>
              <a:rPr lang="en-US" sz="1200" kern="1200" dirty="0" smtClean="0">
                <a:solidFill>
                  <a:schemeClr val="tx1"/>
                </a:solidFill>
                <a:latin typeface="+mn-lt"/>
                <a:ea typeface="+mn-ea"/>
                <a:cs typeface="+mn-cs"/>
              </a:rPr>
              <a:t>Thickets v. Pools</a:t>
            </a:r>
          </a:p>
          <a:p>
            <a:r>
              <a:rPr lang="en-US" sz="1200" kern="1200" dirty="0" smtClean="0">
                <a:solidFill>
                  <a:schemeClr val="tx1"/>
                </a:solidFill>
                <a:latin typeface="+mn-lt"/>
                <a:ea typeface="+mn-ea"/>
                <a:cs typeface="+mn-cs"/>
              </a:rPr>
              <a:t>Patent Holdup - Nepalese Farmer</a:t>
            </a:r>
          </a:p>
          <a:p>
            <a:r>
              <a:rPr lang="en-US" sz="1200" kern="1200" dirty="0" smtClean="0">
                <a:solidFill>
                  <a:schemeClr val="tx1"/>
                </a:solidFill>
                <a:latin typeface="+mn-lt"/>
                <a:ea typeface="+mn-ea"/>
                <a:cs typeface="+mn-cs"/>
              </a:rPr>
              <a:t>Gross profit margin - Apple v. Qualcomm</a:t>
            </a:r>
          </a:p>
          <a:p>
            <a:r>
              <a:rPr lang="en-US" sz="1200" kern="1200" dirty="0" smtClean="0">
                <a:solidFill>
                  <a:schemeClr val="tx1"/>
                </a:solidFill>
                <a:latin typeface="+mn-lt"/>
                <a:ea typeface="+mn-ea"/>
                <a:cs typeface="+mn-cs"/>
              </a:rPr>
              <a:t>Royalty Stacking v. Profit Stacking - Intel report and gross profit margin</a:t>
            </a:r>
          </a:p>
          <a:p>
            <a:r>
              <a:rPr lang="en-US" sz="1200" kern="1200" dirty="0" smtClean="0">
                <a:solidFill>
                  <a:schemeClr val="tx1"/>
                </a:solidFill>
                <a:latin typeface="+mn-lt"/>
                <a:ea typeface="+mn-ea"/>
                <a:cs typeface="+mn-cs"/>
              </a:rPr>
              <a:t>Royalty Stacking v. Royalty Lacking</a:t>
            </a:r>
          </a:p>
          <a:p>
            <a:r>
              <a:rPr lang="en-US" sz="1200" kern="1200" dirty="0" smtClean="0">
                <a:solidFill>
                  <a:schemeClr val="tx1"/>
                </a:solidFill>
                <a:latin typeface="+mn-lt"/>
                <a:ea typeface="+mn-ea"/>
                <a:cs typeface="+mn-cs"/>
              </a:rPr>
              <a:t>FRAND is not enough to stop patent holdup. Biddle - Computers have at least 150 FRAND standards - Where’s the holdup?</a:t>
            </a:r>
          </a:p>
          <a:p>
            <a:r>
              <a:rPr lang="en-US" sz="1200" kern="1200" dirty="0" smtClean="0">
                <a:solidFill>
                  <a:schemeClr val="tx1"/>
                </a:solidFill>
                <a:latin typeface="+mn-lt"/>
                <a:ea typeface="+mn-ea"/>
                <a:cs typeface="+mn-cs"/>
              </a:rPr>
              <a:t>From patent trolls to patent holdup (and of course it must be worse for standard-enabled products). No because standards are open innovation systems with feedback different than one-off troll scenarios</a:t>
            </a:r>
          </a:p>
          <a:p>
            <a:r>
              <a:rPr lang="en-US" sz="1200" kern="1200" dirty="0" smtClean="0">
                <a:solidFill>
                  <a:schemeClr val="tx1"/>
                </a:solidFill>
                <a:latin typeface="+mn-lt"/>
                <a:ea typeface="+mn-ea"/>
                <a:cs typeface="+mn-cs"/>
              </a:rPr>
              <a:t>Difficult to single-out one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in an open innovation system as the whole system operates in the grey area from a traditional industrial antitrust perspective. Changes will have a systemic effect (e.g. removal of injunction impacts both holdup and holdout)</a:t>
            </a:r>
          </a:p>
          <a:p>
            <a:r>
              <a:rPr lang="en-US" sz="1200" kern="1200" dirty="0" smtClean="0">
                <a:solidFill>
                  <a:schemeClr val="tx1"/>
                </a:solidFill>
                <a:latin typeface="+mn-lt"/>
                <a:ea typeface="+mn-ea"/>
                <a:cs typeface="+mn-cs"/>
              </a:rPr>
              <a:t>Is it possible that claiming opportunism is an act of opportunism in itself?</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nb-NO" sz="1200" i="1" kern="1200" dirty="0" err="1" smtClean="0">
                <a:solidFill>
                  <a:schemeClr val="tx1"/>
                </a:solidFill>
                <a:latin typeface="+mn-lt"/>
                <a:ea typeface="+mn-ea"/>
                <a:cs typeface="+mn-cs"/>
              </a:rPr>
              <a:t>Biddle</a:t>
            </a:r>
            <a:r>
              <a:rPr lang="nb-NO" sz="1200" i="1" kern="1200" dirty="0" smtClean="0">
                <a:solidFill>
                  <a:schemeClr val="tx1"/>
                </a:solidFill>
                <a:latin typeface="+mn-lt"/>
                <a:ea typeface="+mn-ea"/>
                <a:cs typeface="+mn-cs"/>
              </a:rPr>
              <a:t> et al. (2010)</a:t>
            </a:r>
            <a:endParaRPr lang="nb-NO" sz="1200" i="0" kern="1200" dirty="0" smtClean="0">
              <a:solidFill>
                <a:schemeClr val="tx1"/>
              </a:solidFill>
              <a:latin typeface="+mn-lt"/>
              <a:ea typeface="+mn-ea"/>
              <a:cs typeface="+mn-cs"/>
            </a:endParaRPr>
          </a:p>
          <a:p>
            <a:r>
              <a:rPr lang="nb-NO" sz="1200" i="1" kern="1200" dirty="0" smtClean="0">
                <a:solidFill>
                  <a:schemeClr val="tx1"/>
                </a:solidFill>
                <a:latin typeface="+mn-lt"/>
                <a:ea typeface="+mn-ea"/>
                <a:cs typeface="+mn-cs"/>
              </a:rPr>
              <a:t>An </a:t>
            </a:r>
            <a:r>
              <a:rPr lang="nb-NO" sz="1200" i="1" kern="1200" dirty="0" err="1" smtClean="0">
                <a:solidFill>
                  <a:schemeClr val="tx1"/>
                </a:solidFill>
                <a:latin typeface="+mn-lt"/>
                <a:ea typeface="+mn-ea"/>
                <a:cs typeface="+mn-cs"/>
              </a:rPr>
              <a:t>empirical</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study</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which</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identifies</a:t>
            </a:r>
            <a:r>
              <a:rPr lang="nb-NO" sz="1200" i="1" kern="1200" dirty="0" smtClean="0">
                <a:solidFill>
                  <a:schemeClr val="tx1"/>
                </a:solidFill>
                <a:latin typeface="+mn-lt"/>
                <a:ea typeface="+mn-ea"/>
                <a:cs typeface="+mn-cs"/>
              </a:rPr>
              <a:t> 251 </a:t>
            </a:r>
            <a:r>
              <a:rPr lang="nb-NO" sz="1200" i="1" kern="1200" dirty="0" err="1" smtClean="0">
                <a:solidFill>
                  <a:schemeClr val="tx1"/>
                </a:solidFill>
                <a:latin typeface="+mn-lt"/>
                <a:ea typeface="+mn-ea"/>
                <a:cs typeface="+mn-cs"/>
              </a:rPr>
              <a:t>technical</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interoperability</a:t>
            </a:r>
            <a:r>
              <a:rPr lang="nb-NO" sz="1200" i="1" kern="1200" dirty="0" smtClean="0">
                <a:solidFill>
                  <a:schemeClr val="tx1"/>
                </a:solidFill>
                <a:latin typeface="+mn-lt"/>
                <a:ea typeface="+mn-ea"/>
                <a:cs typeface="+mn-cs"/>
              </a:rPr>
              <a:t> standards </a:t>
            </a:r>
            <a:r>
              <a:rPr lang="nb-NO" sz="1200" i="1" kern="1200" dirty="0" err="1" smtClean="0">
                <a:solidFill>
                  <a:schemeClr val="tx1"/>
                </a:solidFill>
                <a:latin typeface="+mn-lt"/>
                <a:ea typeface="+mn-ea"/>
                <a:cs typeface="+mn-cs"/>
              </a:rPr>
              <a:t>implemented</a:t>
            </a:r>
            <a:r>
              <a:rPr lang="nb-NO" sz="1200" i="1" kern="1200" dirty="0" smtClean="0">
                <a:solidFill>
                  <a:schemeClr val="tx1"/>
                </a:solidFill>
                <a:latin typeface="+mn-lt"/>
                <a:ea typeface="+mn-ea"/>
                <a:cs typeface="+mn-cs"/>
              </a:rPr>
              <a:t> in a </a:t>
            </a:r>
            <a:r>
              <a:rPr lang="nb-NO" sz="1200" i="1" kern="1200" dirty="0" err="1" smtClean="0">
                <a:solidFill>
                  <a:schemeClr val="tx1"/>
                </a:solidFill>
                <a:latin typeface="+mn-lt"/>
                <a:ea typeface="+mn-ea"/>
                <a:cs typeface="+mn-cs"/>
              </a:rPr>
              <a:t>modern</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laptop</a:t>
            </a:r>
            <a:r>
              <a:rPr lang="nb-NO" sz="1200" i="1" kern="1200" dirty="0" smtClean="0">
                <a:solidFill>
                  <a:schemeClr val="tx1"/>
                </a:solidFill>
                <a:latin typeface="+mn-lt"/>
                <a:ea typeface="+mn-ea"/>
                <a:cs typeface="+mn-cs"/>
              </a:rPr>
              <a:t> computer, and </a:t>
            </a:r>
            <a:r>
              <a:rPr lang="nb-NO" sz="1200" i="1" kern="1200" dirty="0" err="1" smtClean="0">
                <a:solidFill>
                  <a:schemeClr val="tx1"/>
                </a:solidFill>
                <a:latin typeface="+mn-lt"/>
                <a:ea typeface="+mn-ea"/>
                <a:cs typeface="+mn-cs"/>
              </a:rPr>
              <a:t>estimates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that</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total </a:t>
            </a:r>
            <a:r>
              <a:rPr lang="nb-NO" sz="1200" i="1" kern="1200" dirty="0" err="1" smtClean="0">
                <a:solidFill>
                  <a:schemeClr val="tx1"/>
                </a:solidFill>
                <a:latin typeface="+mn-lt"/>
                <a:ea typeface="+mn-ea"/>
                <a:cs typeface="+mn-cs"/>
              </a:rPr>
              <a:t>number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standards relevant to </a:t>
            </a:r>
            <a:r>
              <a:rPr lang="nb-NO" sz="1200" i="1" kern="1200" dirty="0" err="1" smtClean="0">
                <a:solidFill>
                  <a:schemeClr val="tx1"/>
                </a:solidFill>
                <a:latin typeface="+mn-lt"/>
                <a:ea typeface="+mn-ea"/>
                <a:cs typeface="+mn-cs"/>
              </a:rPr>
              <a:t>such</a:t>
            </a:r>
            <a:r>
              <a:rPr lang="nb-NO" sz="1200" i="1" kern="1200" dirty="0" smtClean="0">
                <a:solidFill>
                  <a:schemeClr val="tx1"/>
                </a:solidFill>
                <a:latin typeface="+mn-lt"/>
                <a:ea typeface="+mn-ea"/>
                <a:cs typeface="+mn-cs"/>
              </a:rPr>
              <a:t> a </a:t>
            </a:r>
            <a:r>
              <a:rPr lang="nb-NO" sz="1200" i="1" kern="1200" dirty="0" err="1" smtClean="0">
                <a:solidFill>
                  <a:schemeClr val="tx1"/>
                </a:solidFill>
                <a:latin typeface="+mn-lt"/>
                <a:ea typeface="+mn-ea"/>
                <a:cs typeface="+mn-cs"/>
              </a:rPr>
              <a:t>device</a:t>
            </a:r>
            <a:r>
              <a:rPr lang="nb-NO" sz="1200" i="1" kern="1200" dirty="0" smtClean="0">
                <a:solidFill>
                  <a:schemeClr val="tx1"/>
                </a:solidFill>
                <a:latin typeface="+mn-lt"/>
                <a:ea typeface="+mn-ea"/>
                <a:cs typeface="+mn-cs"/>
              </a:rPr>
              <a:t> is </a:t>
            </a:r>
            <a:r>
              <a:rPr lang="nb-NO" sz="1200" i="1" kern="1200" dirty="0" err="1" smtClean="0">
                <a:solidFill>
                  <a:schemeClr val="tx1"/>
                </a:solidFill>
                <a:latin typeface="+mn-lt"/>
                <a:ea typeface="+mn-ea"/>
                <a:cs typeface="+mn-cs"/>
              </a:rPr>
              <a:t>much</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higher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identified</a:t>
            </a:r>
            <a:r>
              <a:rPr lang="nb-NO" sz="1200" i="1" kern="1200" dirty="0" smtClean="0">
                <a:solidFill>
                  <a:schemeClr val="tx1"/>
                </a:solidFill>
                <a:latin typeface="+mn-lt"/>
                <a:ea typeface="+mn-ea"/>
                <a:cs typeface="+mn-cs"/>
              </a:rPr>
              <a:t> standards,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authors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find</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that</a:t>
            </a:r>
            <a:r>
              <a:rPr lang="nb-NO" sz="1200" i="1" kern="1200" dirty="0" smtClean="0">
                <a:solidFill>
                  <a:schemeClr val="tx1"/>
                </a:solidFill>
                <a:latin typeface="+mn-lt"/>
                <a:ea typeface="+mn-ea"/>
                <a:cs typeface="+mn-cs"/>
              </a:rPr>
              <a:t> 44% </a:t>
            </a:r>
            <a:r>
              <a:rPr lang="nb-NO" sz="1200" i="1" kern="1200" dirty="0" err="1" smtClean="0">
                <a:solidFill>
                  <a:schemeClr val="tx1"/>
                </a:solidFill>
                <a:latin typeface="+mn-lt"/>
                <a:ea typeface="+mn-ea"/>
                <a:cs typeface="+mn-cs"/>
              </a:rPr>
              <a:t>were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developed</a:t>
            </a:r>
            <a:r>
              <a:rPr lang="nb-NO" sz="1200" i="1" kern="1200" dirty="0" smtClean="0">
                <a:solidFill>
                  <a:schemeClr val="tx1"/>
                </a:solidFill>
                <a:latin typeface="+mn-lt"/>
                <a:ea typeface="+mn-ea"/>
                <a:cs typeface="+mn-cs"/>
              </a:rPr>
              <a:t> by </a:t>
            </a:r>
            <a:r>
              <a:rPr lang="nb-NO" sz="1200" i="1" kern="1200" dirty="0" err="1" smtClean="0">
                <a:solidFill>
                  <a:schemeClr val="tx1"/>
                </a:solidFill>
                <a:latin typeface="+mn-lt"/>
                <a:ea typeface="+mn-ea"/>
                <a:cs typeface="+mn-cs"/>
              </a:rPr>
              <a:t>consortia</a:t>
            </a:r>
            <a:r>
              <a:rPr lang="nb-NO" sz="1200" i="1" kern="1200" dirty="0" smtClean="0">
                <a:solidFill>
                  <a:schemeClr val="tx1"/>
                </a:solidFill>
                <a:latin typeface="+mn-lt"/>
                <a:ea typeface="+mn-ea"/>
                <a:cs typeface="+mn-cs"/>
              </a:rPr>
              <a:t>, 36% by formal standards </a:t>
            </a:r>
            <a:r>
              <a:rPr lang="nb-NO" sz="1200" i="1" kern="1200" dirty="0" err="1" smtClean="0">
                <a:solidFill>
                  <a:schemeClr val="tx1"/>
                </a:solidFill>
                <a:latin typeface="+mn-lt"/>
                <a:ea typeface="+mn-ea"/>
                <a:cs typeface="+mn-cs"/>
              </a:rPr>
              <a:t>development</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organizations</a:t>
            </a:r>
            <a:r>
              <a:rPr lang="nb-NO" sz="1200" i="1" kern="1200" dirty="0" smtClean="0">
                <a:solidFill>
                  <a:schemeClr val="tx1"/>
                </a:solidFill>
                <a:latin typeface="+mn-lt"/>
                <a:ea typeface="+mn-ea"/>
                <a:cs typeface="+mn-cs"/>
              </a:rPr>
              <a:t>, and 20% by single </a:t>
            </a:r>
            <a:r>
              <a:rPr lang="nb-NO" sz="1200" i="1" kern="1200" dirty="0" err="1" smtClean="0">
                <a:solidFill>
                  <a:schemeClr val="tx1"/>
                </a:solidFill>
                <a:latin typeface="+mn-lt"/>
                <a:ea typeface="+mn-ea"/>
                <a:cs typeface="+mn-cs"/>
              </a:rPr>
              <a:t>companies</a:t>
            </a:r>
            <a:r>
              <a:rPr lang="nb-NO" sz="1200" i="1" kern="1200" dirty="0" smtClean="0">
                <a:solidFill>
                  <a:schemeClr val="tx1"/>
                </a:solidFill>
                <a:latin typeface="+mn-lt"/>
                <a:ea typeface="+mn-ea"/>
                <a:cs typeface="+mn-cs"/>
              </a:rPr>
              <a:t>. The </a:t>
            </a:r>
            <a:r>
              <a:rPr lang="nb-NO" sz="1200" i="1" kern="1200" dirty="0" err="1" smtClean="0">
                <a:solidFill>
                  <a:schemeClr val="tx1"/>
                </a:solidFill>
                <a:latin typeface="+mn-lt"/>
                <a:ea typeface="+mn-ea"/>
                <a:cs typeface="+mn-cs"/>
              </a:rPr>
              <a:t>intellectual</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property</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rights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policies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associated</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with</a:t>
            </a:r>
            <a:r>
              <a:rPr lang="nb-NO" sz="1200" i="1" kern="1200" dirty="0" smtClean="0">
                <a:solidFill>
                  <a:schemeClr val="tx1"/>
                </a:solidFill>
                <a:latin typeface="+mn-lt"/>
                <a:ea typeface="+mn-ea"/>
                <a:cs typeface="+mn-cs"/>
              </a:rPr>
              <a:t> 197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standards </a:t>
            </a:r>
            <a:r>
              <a:rPr lang="nb-NO" sz="1200" i="1" kern="1200" dirty="0" err="1" smtClean="0">
                <a:solidFill>
                  <a:schemeClr val="tx1"/>
                </a:solidFill>
                <a:latin typeface="+mn-lt"/>
                <a:ea typeface="+mn-ea"/>
                <a:cs typeface="+mn-cs"/>
              </a:rPr>
              <a:t>are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assessed</a:t>
            </a:r>
            <a:r>
              <a:rPr lang="nb-NO" sz="1200" i="1" kern="1200" dirty="0" smtClean="0">
                <a:solidFill>
                  <a:schemeClr val="tx1"/>
                </a:solidFill>
                <a:latin typeface="+mn-lt"/>
                <a:ea typeface="+mn-ea"/>
                <a:cs typeface="+mn-cs"/>
              </a:rPr>
              <a:t>: 75% </a:t>
            </a:r>
            <a:r>
              <a:rPr lang="nb-NO" sz="1200" i="1" kern="1200" dirty="0" err="1" smtClean="0">
                <a:solidFill>
                  <a:schemeClr val="tx1"/>
                </a:solidFill>
                <a:latin typeface="+mn-lt"/>
                <a:ea typeface="+mn-ea"/>
                <a:cs typeface="+mn-cs"/>
              </a:rPr>
              <a:t>were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developed</a:t>
            </a:r>
            <a:r>
              <a:rPr lang="nb-NO" sz="1200" i="1" kern="1200" dirty="0" smtClean="0">
                <a:solidFill>
                  <a:schemeClr val="tx1"/>
                </a:solidFill>
                <a:latin typeface="+mn-lt"/>
                <a:ea typeface="+mn-ea"/>
                <a:cs typeface="+mn-cs"/>
              </a:rPr>
              <a:t> under “RAND” terms, 22% under “royalty </a:t>
            </a:r>
            <a:r>
              <a:rPr lang="nb-NO" sz="1200" i="1" kern="1200" dirty="0" err="1" smtClean="0">
                <a:solidFill>
                  <a:schemeClr val="tx1"/>
                </a:solidFill>
                <a:latin typeface="+mn-lt"/>
                <a:ea typeface="+mn-ea"/>
                <a:cs typeface="+mn-cs"/>
              </a:rPr>
              <a:t>free</a:t>
            </a:r>
            <a:r>
              <a:rPr lang="nb-NO" sz="1200" i="1" kern="1200" dirty="0" smtClean="0">
                <a:solidFill>
                  <a:schemeClr val="tx1"/>
                </a:solidFill>
                <a:latin typeface="+mn-lt"/>
                <a:ea typeface="+mn-ea"/>
                <a:cs typeface="+mn-cs"/>
              </a:rPr>
              <a:t>” terms, and 3% </a:t>
            </a:r>
            <a:r>
              <a:rPr lang="nb-NO" sz="1200" i="1" kern="1200" dirty="0" err="1" smtClean="0">
                <a:solidFill>
                  <a:schemeClr val="tx1"/>
                </a:solidFill>
                <a:latin typeface="+mn-lt"/>
                <a:ea typeface="+mn-ea"/>
                <a:cs typeface="+mn-cs"/>
              </a:rPr>
              <a:t>utilize</a:t>
            </a:r>
            <a:r>
              <a:rPr lang="nb-NO" sz="1200" i="1" kern="1200" dirty="0" smtClean="0">
                <a:solidFill>
                  <a:schemeClr val="tx1"/>
                </a:solidFill>
                <a:latin typeface="+mn-lt"/>
                <a:ea typeface="+mn-ea"/>
                <a:cs typeface="+mn-cs"/>
              </a:rPr>
              <a:t> a patent pool. The </a:t>
            </a:r>
            <a:r>
              <a:rPr lang="nb-NO" sz="1200" i="1" kern="1200" dirty="0" err="1" smtClean="0">
                <a:solidFill>
                  <a:schemeClr val="tx1"/>
                </a:solidFill>
                <a:latin typeface="+mn-lt"/>
                <a:ea typeface="+mn-ea"/>
                <a:cs typeface="+mn-cs"/>
              </a:rPr>
              <a:t>authors</a:t>
            </a:r>
            <a:r>
              <a:rPr lang="nb-NO" sz="1200" i="1" kern="1200" dirty="0" smtClean="0">
                <a:solidFill>
                  <a:schemeClr val="tx1"/>
                </a:solidFill>
                <a:latin typeface="+mn-lt"/>
                <a:ea typeface="+mn-ea"/>
                <a:cs typeface="+mn-cs"/>
              </a:rPr>
              <a:t> make </a:t>
            </a:r>
            <a:r>
              <a:rPr lang="nb-NO" sz="1200" i="1" kern="1200" dirty="0" err="1" smtClean="0">
                <a:solidFill>
                  <a:schemeClr val="tx1"/>
                </a:solidFill>
                <a:latin typeface="+mn-lt"/>
                <a:ea typeface="+mn-ea"/>
                <a:cs typeface="+mn-cs"/>
              </a:rPr>
              <a:t>certain</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observations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based</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on</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their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findings</a:t>
            </a:r>
            <a:r>
              <a:rPr lang="nb-NO" sz="1200" i="1" kern="1200" dirty="0" smtClean="0">
                <a:solidFill>
                  <a:schemeClr val="tx1"/>
                </a:solidFill>
                <a:latin typeface="+mn-lt"/>
                <a:ea typeface="+mn-ea"/>
                <a:cs typeface="+mn-cs"/>
              </a:rPr>
              <a:t>, and </a:t>
            </a:r>
            <a:r>
              <a:rPr lang="nb-NO" sz="1200" i="1" kern="1200" dirty="0" err="1" smtClean="0">
                <a:solidFill>
                  <a:schemeClr val="tx1"/>
                </a:solidFill>
                <a:latin typeface="+mn-lt"/>
                <a:ea typeface="+mn-ea"/>
                <a:cs typeface="+mn-cs"/>
              </a:rPr>
              <a:t>identify</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promising</a:t>
            </a:r>
            <a:r>
              <a:rPr lang="nb-NO" sz="1200" i="1" kern="1200" dirty="0" smtClean="0">
                <a:solidFill>
                  <a:schemeClr val="tx1"/>
                </a:solidFill>
                <a:latin typeface="+mn-lt"/>
                <a:ea typeface="+mn-ea"/>
                <a:cs typeface="+mn-cs"/>
              </a:rPr>
              <a:t> areas for </a:t>
            </a:r>
            <a:r>
              <a:rPr lang="nb-NO" sz="1200" i="1" kern="1200" dirty="0" err="1" smtClean="0">
                <a:solidFill>
                  <a:schemeClr val="tx1"/>
                </a:solidFill>
                <a:latin typeface="+mn-lt"/>
                <a:ea typeface="+mn-ea"/>
                <a:cs typeface="+mn-cs"/>
              </a:rPr>
              <a:t>future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research</a:t>
            </a:r>
            <a:r>
              <a:rPr lang="nb-NO" sz="1200" i="1" kern="1200" dirty="0" smtClean="0">
                <a:solidFill>
                  <a:schemeClr val="tx1"/>
                </a:solidFill>
                <a:latin typeface="+mn-lt"/>
                <a:ea typeface="+mn-ea"/>
                <a:cs typeface="+mn-cs"/>
              </a:rPr>
              <a:t>.</a:t>
            </a:r>
            <a:endParaRPr lang="nb-NO" sz="1200" i="0" kern="1200" dirty="0" smtClean="0">
              <a:solidFill>
                <a:schemeClr val="tx1"/>
              </a:solidFill>
              <a:latin typeface="+mn-lt"/>
              <a:ea typeface="+mn-ea"/>
              <a:cs typeface="+mn-cs"/>
            </a:endParaRPr>
          </a:p>
          <a:p>
            <a:endParaRPr lang="nb-NO" sz="1200" i="0" kern="1200" dirty="0" smtClean="0">
              <a:solidFill>
                <a:schemeClr val="tx1"/>
              </a:solidFill>
              <a:latin typeface="+mn-lt"/>
              <a:ea typeface="+mn-ea"/>
              <a:cs typeface="+mn-cs"/>
            </a:endParaRPr>
          </a:p>
          <a:p>
            <a:r>
              <a:rPr lang="nb-NO" sz="1200" i="0" kern="1200" dirty="0" err="1" smtClean="0">
                <a:solidFill>
                  <a:schemeClr val="tx1"/>
                </a:solidFill>
                <a:latin typeface="+mn-lt"/>
                <a:ea typeface="+mn-ea"/>
                <a:cs typeface="+mn-cs"/>
              </a:rPr>
              <a:t>We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were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able</a:t>
            </a:r>
            <a:r>
              <a:rPr lang="nb-NO" sz="1200" i="0" kern="1200" dirty="0" smtClean="0">
                <a:solidFill>
                  <a:schemeClr val="tx1"/>
                </a:solidFill>
                <a:latin typeface="+mn-lt"/>
                <a:ea typeface="+mn-ea"/>
                <a:cs typeface="+mn-cs"/>
              </a:rPr>
              <a:t> to </a:t>
            </a:r>
            <a:r>
              <a:rPr lang="nb-NO" sz="1200" i="0" kern="1200" dirty="0" err="1" smtClean="0">
                <a:solidFill>
                  <a:schemeClr val="tx1"/>
                </a:solidFill>
                <a:latin typeface="+mn-lt"/>
                <a:ea typeface="+mn-ea"/>
                <a:cs typeface="+mn-cs"/>
              </a:rPr>
              <a:t>allocate</a:t>
            </a:r>
            <a:r>
              <a:rPr lang="nb-NO" sz="1200" i="0" kern="1200" dirty="0" smtClean="0">
                <a:solidFill>
                  <a:schemeClr val="tx1"/>
                </a:solidFill>
                <a:latin typeface="+mn-lt"/>
                <a:ea typeface="+mn-ea"/>
                <a:cs typeface="+mn-cs"/>
              </a:rPr>
              <a:t> 197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251 standards </a:t>
            </a:r>
            <a:r>
              <a:rPr lang="nb-NO" sz="1200" i="0" kern="1200" dirty="0" err="1" smtClean="0">
                <a:solidFill>
                  <a:schemeClr val="tx1"/>
                </a:solidFill>
                <a:latin typeface="+mn-lt"/>
                <a:ea typeface="+mn-ea"/>
                <a:cs typeface="+mn-cs"/>
              </a:rPr>
              <a:t>into</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one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three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broad</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intellectual</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property</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model</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categories</a:t>
            </a:r>
            <a:r>
              <a:rPr lang="nb-NO" sz="1200" i="0" kern="1200" dirty="0" smtClean="0">
                <a:solidFill>
                  <a:schemeClr val="tx1"/>
                </a:solidFill>
                <a:latin typeface="+mn-lt"/>
                <a:ea typeface="+mn-ea"/>
                <a:cs typeface="+mn-cs"/>
              </a:rPr>
              <a:t>: RAND, RF or patent pool (</a:t>
            </a:r>
            <a:r>
              <a:rPr lang="nb-NO" sz="1200" i="0" kern="1200" dirty="0" err="1" smtClean="0">
                <a:solidFill>
                  <a:schemeClr val="tx1"/>
                </a:solidFill>
                <a:latin typeface="+mn-lt"/>
                <a:ea typeface="+mn-ea"/>
                <a:cs typeface="+mn-cs"/>
              </a:rPr>
              <a:t>we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lacked</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sufficient</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information</a:t>
            </a:r>
            <a:r>
              <a:rPr lang="nb-NO" sz="1200" i="0" kern="1200" dirty="0" smtClean="0">
                <a:solidFill>
                  <a:schemeClr val="tx1"/>
                </a:solidFill>
                <a:latin typeface="+mn-lt"/>
                <a:ea typeface="+mn-ea"/>
                <a:cs typeface="+mn-cs"/>
              </a:rPr>
              <a:t> to </a:t>
            </a:r>
            <a:r>
              <a:rPr lang="nb-NO" sz="1200" i="0" kern="1200" dirty="0" err="1" smtClean="0">
                <a:solidFill>
                  <a:schemeClr val="tx1"/>
                </a:solidFill>
                <a:latin typeface="+mn-lt"/>
                <a:ea typeface="+mn-ea"/>
                <a:cs typeface="+mn-cs"/>
              </a:rPr>
              <a:t>categorize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remaining</a:t>
            </a:r>
            <a:r>
              <a:rPr lang="nb-NO" sz="1200" i="0" kern="1200" dirty="0" smtClean="0">
                <a:solidFill>
                  <a:schemeClr val="tx1"/>
                </a:solidFill>
                <a:latin typeface="+mn-lt"/>
                <a:ea typeface="+mn-ea"/>
                <a:cs typeface="+mn-cs"/>
              </a:rPr>
              <a:t> 54 standards).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197 </a:t>
            </a:r>
            <a:r>
              <a:rPr lang="nb-NO" sz="1200" i="0" kern="1200" dirty="0" err="1" smtClean="0">
                <a:solidFill>
                  <a:schemeClr val="tx1"/>
                </a:solidFill>
                <a:latin typeface="+mn-lt"/>
                <a:ea typeface="+mn-ea"/>
                <a:cs typeface="+mn-cs"/>
              </a:rPr>
              <a:t>we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categorized</a:t>
            </a:r>
            <a:r>
              <a:rPr lang="nb-NO" sz="1200" i="0" kern="1200" dirty="0" smtClean="0">
                <a:solidFill>
                  <a:schemeClr val="tx1"/>
                </a:solidFill>
                <a:latin typeface="+mn-lt"/>
                <a:ea typeface="+mn-ea"/>
                <a:cs typeface="+mn-cs"/>
              </a:rPr>
              <a:t>, 148 (75%) </a:t>
            </a:r>
            <a:r>
              <a:rPr lang="nb-NO" sz="1200" i="0" kern="1200" dirty="0" err="1" smtClean="0">
                <a:solidFill>
                  <a:schemeClr val="tx1"/>
                </a:solidFill>
                <a:latin typeface="+mn-lt"/>
                <a:ea typeface="+mn-ea"/>
                <a:cs typeface="+mn-cs"/>
              </a:rPr>
              <a:t>were</a:t>
            </a:r>
            <a:r>
              <a:rPr lang="nb-NO" sz="1200" i="0" kern="1200" dirty="0" smtClean="0">
                <a:solidFill>
                  <a:schemeClr val="tx1"/>
                </a:solidFill>
                <a:latin typeface="+mn-lt"/>
                <a:ea typeface="+mn-ea"/>
                <a:cs typeface="+mn-cs"/>
              </a:rPr>
              <a:t> RAND, 43 (22%) </a:t>
            </a:r>
            <a:r>
              <a:rPr lang="nb-NO" sz="1200" i="0" kern="1200" dirty="0" err="1" smtClean="0">
                <a:solidFill>
                  <a:schemeClr val="tx1"/>
                </a:solidFill>
                <a:latin typeface="+mn-lt"/>
                <a:ea typeface="+mn-ea"/>
                <a:cs typeface="+mn-cs"/>
              </a:rPr>
              <a:t>were</a:t>
            </a:r>
            <a:r>
              <a:rPr lang="nb-NO" sz="1200" i="0" kern="1200" dirty="0" smtClean="0">
                <a:solidFill>
                  <a:schemeClr val="tx1"/>
                </a:solidFill>
                <a:latin typeface="+mn-lt"/>
                <a:ea typeface="+mn-ea"/>
                <a:cs typeface="+mn-cs"/>
              </a:rPr>
              <a:t> RF, and 6 (3%) </a:t>
            </a:r>
            <a:r>
              <a:rPr lang="nb-NO" sz="1200" i="0" kern="1200" dirty="0" err="1" smtClean="0">
                <a:solidFill>
                  <a:schemeClr val="tx1"/>
                </a:solidFill>
                <a:latin typeface="+mn-lt"/>
                <a:ea typeface="+mn-ea"/>
                <a:cs typeface="+mn-cs"/>
              </a:rPr>
              <a:t>utilized</a:t>
            </a:r>
            <a:r>
              <a:rPr lang="nb-NO" sz="1200" i="0" kern="1200" dirty="0" smtClean="0">
                <a:solidFill>
                  <a:schemeClr val="tx1"/>
                </a:solidFill>
                <a:latin typeface="+mn-lt"/>
                <a:ea typeface="+mn-ea"/>
                <a:cs typeface="+mn-cs"/>
              </a:rPr>
              <a:t> a patent pool (</a:t>
            </a:r>
            <a:r>
              <a:rPr lang="nb-NO" sz="1200" i="0" kern="1200" dirty="0" err="1" smtClean="0">
                <a:solidFill>
                  <a:schemeClr val="tx1"/>
                </a:solidFill>
                <a:latin typeface="+mn-lt"/>
                <a:ea typeface="+mn-ea"/>
                <a:cs typeface="+mn-cs"/>
              </a:rPr>
              <a:t>see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Figure</a:t>
            </a:r>
            <a:r>
              <a:rPr lang="nb-NO" sz="1200" i="0" kern="1200" dirty="0" smtClean="0">
                <a:solidFill>
                  <a:schemeClr val="tx1"/>
                </a:solidFill>
                <a:latin typeface="+mn-lt"/>
                <a:ea typeface="+mn-ea"/>
                <a:cs typeface="+mn-cs"/>
              </a:rPr>
              <a:t> 2).</a:t>
            </a:r>
          </a:p>
          <a:p>
            <a:r>
              <a:rPr lang="nb-NO" sz="1200" i="0" kern="1200" dirty="0" smtClean="0">
                <a:solidFill>
                  <a:schemeClr val="tx1"/>
                </a:solidFill>
                <a:latin typeface="+mn-lt"/>
                <a:ea typeface="+mn-ea"/>
                <a:cs typeface="+mn-cs"/>
              </a:rPr>
              <a:t> </a:t>
            </a:r>
          </a:p>
          <a:p>
            <a:endParaRPr lang="nb-NO" sz="1200" i="0" kern="1200" dirty="0" smtClean="0">
              <a:solidFill>
                <a:schemeClr val="tx1"/>
              </a:solidFill>
              <a:latin typeface="+mn-lt"/>
              <a:ea typeface="+mn-ea"/>
              <a:cs typeface="+mn-cs"/>
            </a:endParaRPr>
          </a:p>
          <a:p>
            <a:endParaRPr lang="nb-NO" sz="1200" i="0" kern="1200" dirty="0" smtClean="0">
              <a:solidFill>
                <a:schemeClr val="tx1"/>
              </a:solidFill>
              <a:latin typeface="+mn-lt"/>
              <a:ea typeface="+mn-ea"/>
              <a:cs typeface="+mn-cs"/>
            </a:endParaRPr>
          </a:p>
          <a:p>
            <a:r>
              <a:rPr lang="nb-NO" sz="1200" i="0" kern="1200" dirty="0" smtClean="0">
                <a:solidFill>
                  <a:schemeClr val="tx1"/>
                </a:solidFill>
                <a:latin typeface="+mn-lt"/>
                <a:ea typeface="+mn-ea"/>
                <a:cs typeface="+mn-cs"/>
              </a:rPr>
              <a:t>Intel </a:t>
            </a:r>
            <a:r>
              <a:rPr lang="nb-NO" sz="1200" i="0" kern="1200" dirty="0" err="1" smtClean="0">
                <a:solidFill>
                  <a:schemeClr val="tx1"/>
                </a:solidFill>
                <a:latin typeface="+mn-lt"/>
                <a:ea typeface="+mn-ea"/>
                <a:cs typeface="+mn-cs"/>
              </a:rPr>
              <a:t>Response</a:t>
            </a:r>
            <a:r>
              <a:rPr lang="nb-NO" sz="1200" i="0" kern="1200" dirty="0" smtClean="0">
                <a:solidFill>
                  <a:schemeClr val="tx1"/>
                </a:solidFill>
                <a:latin typeface="+mn-lt"/>
                <a:ea typeface="+mn-ea"/>
                <a:cs typeface="+mn-cs"/>
              </a:rPr>
              <a:t> to </a:t>
            </a:r>
            <a:r>
              <a:rPr lang="nb-NO" sz="1200" i="0" kern="1200" dirty="0" err="1" smtClean="0">
                <a:solidFill>
                  <a:schemeClr val="tx1"/>
                </a:solidFill>
                <a:latin typeface="+mn-lt"/>
                <a:ea typeface="+mn-ea"/>
                <a:cs typeface="+mn-cs"/>
              </a:rPr>
              <a:t>Senate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Hearing</a:t>
            </a:r>
            <a:r>
              <a:rPr lang="nb-NO" sz="1200" i="0" kern="1200" dirty="0" smtClean="0">
                <a:solidFill>
                  <a:schemeClr val="tx1"/>
                </a:solidFill>
                <a:latin typeface="+mn-lt"/>
                <a:ea typeface="+mn-ea"/>
                <a:cs typeface="+mn-cs"/>
              </a:rPr>
              <a:t> (2013)</a:t>
            </a:r>
          </a:p>
          <a:p>
            <a:r>
              <a:rPr lang="nb-NO" sz="1200" i="0" kern="1200" dirty="0" smtClean="0">
                <a:solidFill>
                  <a:schemeClr val="tx1"/>
                </a:solidFill>
                <a:latin typeface="+mn-lt"/>
                <a:ea typeface="+mn-ea"/>
                <a:cs typeface="+mn-cs"/>
              </a:rPr>
              <a:t>This “hold-up” problem is </a:t>
            </a:r>
            <a:r>
              <a:rPr lang="nb-NO" sz="1200" i="0" kern="1200" dirty="0" err="1" smtClean="0">
                <a:solidFill>
                  <a:schemeClr val="tx1"/>
                </a:solidFill>
                <a:latin typeface="+mn-lt"/>
                <a:ea typeface="+mn-ea"/>
                <a:cs typeface="+mn-cs"/>
              </a:rPr>
              <a:t>greatly</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compounded</a:t>
            </a:r>
            <a:r>
              <a:rPr lang="nb-NO" sz="1200" i="0" kern="1200" dirty="0" smtClean="0">
                <a:solidFill>
                  <a:schemeClr val="tx1"/>
                </a:solidFill>
                <a:latin typeface="+mn-lt"/>
                <a:ea typeface="+mn-ea"/>
                <a:cs typeface="+mn-cs"/>
              </a:rPr>
              <a:t> by </a:t>
            </a:r>
            <a:r>
              <a:rPr lang="nb-NO" sz="1200" i="0" kern="1200" dirty="0" err="1" smtClean="0">
                <a:solidFill>
                  <a:schemeClr val="tx1"/>
                </a:solidFill>
                <a:latin typeface="+mn-lt"/>
                <a:ea typeface="+mn-ea"/>
                <a:cs typeface="+mn-cs"/>
              </a:rPr>
              <a:t>the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fact</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that</a:t>
            </a:r>
            <a:r>
              <a:rPr lang="nb-NO" sz="1200" i="0" kern="1200" dirty="0" smtClean="0">
                <a:solidFill>
                  <a:schemeClr val="tx1"/>
                </a:solidFill>
                <a:latin typeface="+mn-lt"/>
                <a:ea typeface="+mn-ea"/>
                <a:cs typeface="+mn-cs"/>
              </a:rPr>
              <a:t> a single </a:t>
            </a:r>
            <a:r>
              <a:rPr lang="nb-NO" sz="1200" i="0" kern="1200" dirty="0" err="1" smtClean="0">
                <a:solidFill>
                  <a:schemeClr val="tx1"/>
                </a:solidFill>
                <a:latin typeface="+mn-lt"/>
                <a:ea typeface="+mn-ea"/>
                <a:cs typeface="+mn-cs"/>
              </a:rPr>
              <a:t>consumer</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product</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can</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incorporate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hundreds</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standards, and </a:t>
            </a:r>
            <a:r>
              <a:rPr lang="nb-NO" sz="1200" i="0" kern="1200" dirty="0" err="1" smtClean="0">
                <a:solidFill>
                  <a:schemeClr val="tx1"/>
                </a:solidFill>
                <a:latin typeface="+mn-lt"/>
                <a:ea typeface="+mn-ea"/>
                <a:cs typeface="+mn-cs"/>
              </a:rPr>
              <a:t>each</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individual</a:t>
            </a:r>
            <a:r>
              <a:rPr lang="nb-NO" sz="1200" i="0" kern="1200" dirty="0" smtClean="0">
                <a:solidFill>
                  <a:schemeClr val="tx1"/>
                </a:solidFill>
                <a:latin typeface="+mn-lt"/>
                <a:ea typeface="+mn-ea"/>
                <a:cs typeface="+mn-cs"/>
              </a:rPr>
              <a:t> standard </a:t>
            </a:r>
            <a:r>
              <a:rPr lang="nb-NO" sz="1200" i="0" kern="1200" dirty="0" err="1" smtClean="0">
                <a:solidFill>
                  <a:schemeClr val="tx1"/>
                </a:solidFill>
                <a:latin typeface="+mn-lt"/>
                <a:ea typeface="+mn-ea"/>
                <a:cs typeface="+mn-cs"/>
              </a:rPr>
              <a:t>can</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involve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hundreds</a:t>
            </a:r>
            <a:r>
              <a:rPr lang="nb-NO" sz="1200" i="0" kern="1200" dirty="0" smtClean="0">
                <a:solidFill>
                  <a:schemeClr val="tx1"/>
                </a:solidFill>
                <a:latin typeface="+mn-lt"/>
                <a:ea typeface="+mn-ea"/>
                <a:cs typeface="+mn-cs"/>
              </a:rPr>
              <a:t> and </a:t>
            </a:r>
            <a:r>
              <a:rPr lang="nb-NO" sz="1200" i="0" kern="1200" dirty="0" err="1" smtClean="0">
                <a:solidFill>
                  <a:schemeClr val="tx1"/>
                </a:solidFill>
                <a:latin typeface="+mn-lt"/>
                <a:ea typeface="+mn-ea"/>
                <a:cs typeface="+mn-cs"/>
              </a:rPr>
              <a:t>even</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thousands</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of</a:t>
            </a:r>
            <a:r>
              <a:rPr lang="nb-NO" sz="1200" i="0" kern="1200" dirty="0" smtClean="0">
                <a:solidFill>
                  <a:schemeClr val="tx1"/>
                </a:solidFill>
                <a:latin typeface="+mn-lt"/>
                <a:ea typeface="+mn-ea"/>
                <a:cs typeface="+mn-cs"/>
              </a:rPr>
              <a:t> SEPs.13 For </a:t>
            </a:r>
            <a:r>
              <a:rPr lang="nb-NO" sz="1200" i="0" kern="1200" dirty="0" err="1" smtClean="0">
                <a:solidFill>
                  <a:schemeClr val="tx1"/>
                </a:solidFill>
                <a:latin typeface="+mn-lt"/>
                <a:ea typeface="+mn-ea"/>
                <a:cs typeface="+mn-cs"/>
              </a:rPr>
              <a:t>example</a:t>
            </a:r>
            <a:r>
              <a:rPr lang="nb-NO" sz="1200" i="0" kern="1200" dirty="0" smtClean="0">
                <a:solidFill>
                  <a:schemeClr val="tx1"/>
                </a:solidFill>
                <a:latin typeface="+mn-lt"/>
                <a:ea typeface="+mn-ea"/>
                <a:cs typeface="+mn-cs"/>
              </a:rPr>
              <a:t>, a </a:t>
            </a:r>
            <a:r>
              <a:rPr lang="nb-NO" sz="1200" i="0" kern="1200" dirty="0" err="1" smtClean="0">
                <a:solidFill>
                  <a:schemeClr val="tx1"/>
                </a:solidFill>
                <a:latin typeface="+mn-lt"/>
                <a:ea typeface="+mn-ea"/>
                <a:cs typeface="+mn-cs"/>
              </a:rPr>
              <a:t>typical</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notebook</a:t>
            </a:r>
            <a:r>
              <a:rPr lang="nb-NO" sz="1200" i="0" kern="1200" dirty="0" smtClean="0">
                <a:solidFill>
                  <a:schemeClr val="tx1"/>
                </a:solidFill>
                <a:latin typeface="+mn-lt"/>
                <a:ea typeface="+mn-ea"/>
                <a:cs typeface="+mn-cs"/>
              </a:rPr>
              <a:t> computer </a:t>
            </a:r>
            <a:r>
              <a:rPr lang="nb-NO" sz="1200" i="0" kern="1200" dirty="0" err="1" smtClean="0">
                <a:solidFill>
                  <a:schemeClr val="tx1"/>
                </a:solidFill>
                <a:latin typeface="+mn-lt"/>
                <a:ea typeface="+mn-ea"/>
                <a:cs typeface="+mn-cs"/>
              </a:rPr>
              <a:t>incorporates</a:t>
            </a:r>
            <a:r>
              <a:rPr lang="nb-NO" sz="1200" i="0" kern="1200" dirty="0" smtClean="0">
                <a:solidFill>
                  <a:schemeClr val="tx1"/>
                </a:solidFill>
                <a:latin typeface="+mn-lt"/>
                <a:ea typeface="+mn-ea"/>
                <a:cs typeface="+mn-cs"/>
              </a:rPr>
              <a:t> more </a:t>
            </a:r>
            <a:r>
              <a:rPr lang="nb-NO" sz="1200" i="0" kern="1200" dirty="0" err="1" smtClean="0">
                <a:solidFill>
                  <a:schemeClr val="tx1"/>
                </a:solidFill>
                <a:latin typeface="+mn-lt"/>
                <a:ea typeface="+mn-ea"/>
                <a:cs typeface="+mn-cs"/>
              </a:rPr>
              <a:t>than</a:t>
            </a:r>
            <a:r>
              <a:rPr lang="nb-NO" sz="1200" i="0" kern="1200" dirty="0" smtClean="0">
                <a:solidFill>
                  <a:schemeClr val="tx1"/>
                </a:solidFill>
                <a:latin typeface="+mn-lt"/>
                <a:ea typeface="+mn-ea"/>
                <a:cs typeface="+mn-cs"/>
              </a:rPr>
              <a:t> 250 different standards.14 An </a:t>
            </a:r>
            <a:r>
              <a:rPr lang="nb-NO" sz="1200" i="0" kern="1200" dirty="0" err="1" smtClean="0">
                <a:solidFill>
                  <a:schemeClr val="tx1"/>
                </a:solidFill>
                <a:latin typeface="+mn-lt"/>
                <a:ea typeface="+mn-ea"/>
                <a:cs typeface="+mn-cs"/>
              </a:rPr>
              <a:t>average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smartphone</a:t>
            </a:r>
            <a:r>
              <a:rPr lang="nb-NO" sz="1200" i="0" kern="1200" dirty="0" smtClean="0">
                <a:solidFill>
                  <a:schemeClr val="tx1"/>
                </a:solidFill>
                <a:latin typeface="+mn-lt"/>
                <a:ea typeface="+mn-ea"/>
                <a:cs typeface="+mn-cs"/>
              </a:rPr>
              <a:t> </a:t>
            </a:r>
            <a:r>
              <a:rPr lang="nb-NO" sz="1200" i="0" kern="1200" dirty="0" err="1" smtClean="0">
                <a:solidFill>
                  <a:schemeClr val="tx1"/>
                </a:solidFill>
                <a:latin typeface="+mn-lt"/>
                <a:ea typeface="+mn-ea"/>
                <a:cs typeface="+mn-cs"/>
              </a:rPr>
              <a:t>incorporates</a:t>
            </a:r>
            <a:r>
              <a:rPr lang="nb-NO" sz="1200" i="0" kern="1200" dirty="0" smtClean="0">
                <a:solidFill>
                  <a:schemeClr val="tx1"/>
                </a:solidFill>
                <a:latin typeface="+mn-lt"/>
                <a:ea typeface="+mn-ea"/>
                <a:cs typeface="+mn-cs"/>
              </a:rPr>
              <a:t> an </a:t>
            </a:r>
            <a:r>
              <a:rPr lang="nb-NO" sz="1200" i="0" kern="1200" dirty="0" err="1" smtClean="0">
                <a:solidFill>
                  <a:schemeClr val="tx1"/>
                </a:solidFill>
                <a:latin typeface="+mn-lt"/>
                <a:ea typeface="+mn-ea"/>
                <a:cs typeface="+mn-cs"/>
              </a:rPr>
              <a:t>estimated</a:t>
            </a:r>
            <a:r>
              <a:rPr lang="nb-NO" sz="1200" i="0" kern="1200" dirty="0" smtClean="0">
                <a:solidFill>
                  <a:schemeClr val="tx1"/>
                </a:solidFill>
                <a:latin typeface="+mn-lt"/>
                <a:ea typeface="+mn-ea"/>
                <a:cs typeface="+mn-cs"/>
              </a:rPr>
              <a:t> 250,000 patents.15</a:t>
            </a:r>
          </a:p>
          <a:p>
            <a:r>
              <a:rPr lang="nb-NO" sz="1200" i="0" kern="1200" dirty="0" smtClean="0">
                <a:solidFill>
                  <a:schemeClr val="tx1"/>
                </a:solidFill>
                <a:latin typeface="+mn-lt"/>
                <a:ea typeface="+mn-ea"/>
                <a:cs typeface="+mn-cs"/>
              </a:rPr>
              <a:t> </a:t>
            </a:r>
          </a:p>
          <a:p>
            <a:r>
              <a:rPr lang="nb-NO" sz="1200" i="1" kern="1200" smtClean="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476B5117-B3E8-8D46-A4B4-A666B050EC4C}" type="slidenum">
              <a:rPr lang="en-US" smtClean="0"/>
              <a:t>23</a:t>
            </a:fld>
            <a:endParaRPr lang="en-US"/>
          </a:p>
        </p:txBody>
      </p:sp>
    </p:spTree>
    <p:extLst>
      <p:ext uri="{BB962C8B-B14F-4D97-AF65-F5344CB8AC3E}">
        <p14:creationId xmlns:p14="http://schemas.microsoft.com/office/powerpoint/2010/main" val="1093787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1.bin"/><Relationship Id="rId5" Type="http://schemas.openxmlformats.org/officeDocument/2006/relationships/image" Target="../media/image1.emf"/><Relationship Id="rId1" Type="http://schemas.openxmlformats.org/officeDocument/2006/relationships/vmlDrawing" Target="../drawings/vmlDrawing11.vml"/><Relationship Id="rId2"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2.bin"/><Relationship Id="rId5" Type="http://schemas.openxmlformats.org/officeDocument/2006/relationships/image" Target="../media/image1.emf"/><Relationship Id="rId1" Type="http://schemas.openxmlformats.org/officeDocument/2006/relationships/vmlDrawing" Target="../drawings/vmlDrawing12.vml"/><Relationship Id="rId2"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3.bin"/><Relationship Id="rId5" Type="http://schemas.openxmlformats.org/officeDocument/2006/relationships/image" Target="../media/image7.emf"/><Relationship Id="rId1" Type="http://schemas.openxmlformats.org/officeDocument/2006/relationships/vmlDrawing" Target="../drawings/vmlDrawing13.vml"/><Relationship Id="rId2"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4.bin"/><Relationship Id="rId5" Type="http://schemas.openxmlformats.org/officeDocument/2006/relationships/image" Target="../media/image1.emf"/><Relationship Id="rId1" Type="http://schemas.openxmlformats.org/officeDocument/2006/relationships/vmlDrawing" Target="../drawings/vmlDrawing14.vml"/><Relationship Id="rId2"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5.bin"/><Relationship Id="rId5" Type="http://schemas.openxmlformats.org/officeDocument/2006/relationships/image" Target="../media/image1.emf"/><Relationship Id="rId1" Type="http://schemas.openxmlformats.org/officeDocument/2006/relationships/vmlDrawing" Target="../drawings/vmlDrawing15.vml"/><Relationship Id="rId2"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6.bin"/><Relationship Id="rId5" Type="http://schemas.openxmlformats.org/officeDocument/2006/relationships/image" Target="../media/image7.emf"/><Relationship Id="rId1" Type="http://schemas.openxmlformats.org/officeDocument/2006/relationships/vmlDrawing" Target="../drawings/vmlDrawing16.vml"/><Relationship Id="rId2"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7.bin"/><Relationship Id="rId5" Type="http://schemas.openxmlformats.org/officeDocument/2006/relationships/image" Target="../media/image7.emf"/><Relationship Id="rId1" Type="http://schemas.openxmlformats.org/officeDocument/2006/relationships/vmlDrawing" Target="../drawings/vmlDrawing17.vml"/><Relationship Id="rId2"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9.bin"/><Relationship Id="rId5" Type="http://schemas.openxmlformats.org/officeDocument/2006/relationships/image" Target="../media/image1.emf"/><Relationship Id="rId1" Type="http://schemas.openxmlformats.org/officeDocument/2006/relationships/vmlDrawing" Target="../drawings/vmlDrawing19.vml"/><Relationship Id="rId2"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0.bin"/><Relationship Id="rId5" Type="http://schemas.openxmlformats.org/officeDocument/2006/relationships/image" Target="../media/image1.emf"/><Relationship Id="rId1" Type="http://schemas.openxmlformats.org/officeDocument/2006/relationships/vmlDrawing" Target="../drawings/vmlDrawing20.vml"/><Relationship Id="rId2"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1.bin"/><Relationship Id="rId5" Type="http://schemas.openxmlformats.org/officeDocument/2006/relationships/image" Target="../media/image1.emf"/><Relationship Id="rId1" Type="http://schemas.openxmlformats.org/officeDocument/2006/relationships/vmlDrawing" Target="../drawings/vmlDrawing21.vml"/><Relationship Id="rId2"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2.bin"/><Relationship Id="rId5" Type="http://schemas.openxmlformats.org/officeDocument/2006/relationships/image" Target="../media/image1.emf"/><Relationship Id="rId1" Type="http://schemas.openxmlformats.org/officeDocument/2006/relationships/vmlDrawing" Target="../drawings/vmlDrawing22.vml"/><Relationship Id="rId2"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3.bin"/><Relationship Id="rId5" Type="http://schemas.openxmlformats.org/officeDocument/2006/relationships/image" Target="../media/image1.emf"/><Relationship Id="rId1" Type="http://schemas.openxmlformats.org/officeDocument/2006/relationships/vmlDrawing" Target="../drawings/vmlDrawing23.vml"/><Relationship Id="rId2"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4.bin"/><Relationship Id="rId5" Type="http://schemas.openxmlformats.org/officeDocument/2006/relationships/image" Target="../media/image1.emf"/><Relationship Id="rId1" Type="http://schemas.openxmlformats.org/officeDocument/2006/relationships/vmlDrawing" Target="../drawings/vmlDrawing24.vml"/><Relationship Id="rId2"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5.bin"/><Relationship Id="rId5" Type="http://schemas.openxmlformats.org/officeDocument/2006/relationships/image" Target="../media/image1.emf"/><Relationship Id="rId1" Type="http://schemas.openxmlformats.org/officeDocument/2006/relationships/vmlDrawing" Target="../drawings/vmlDrawing25.vml"/><Relationship Id="rId2"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6.bin"/><Relationship Id="rId5" Type="http://schemas.openxmlformats.org/officeDocument/2006/relationships/image" Target="../media/image1.emf"/><Relationship Id="rId1" Type="http://schemas.openxmlformats.org/officeDocument/2006/relationships/vmlDrawing" Target="../drawings/vmlDrawing26.vml"/><Relationship Id="rId2"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7.bin"/><Relationship Id="rId5" Type="http://schemas.openxmlformats.org/officeDocument/2006/relationships/image" Target="../media/image1.emf"/><Relationship Id="rId1" Type="http://schemas.openxmlformats.org/officeDocument/2006/relationships/vmlDrawing" Target="../drawings/vmlDrawing27.vml"/><Relationship Id="rId2"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8.bin"/><Relationship Id="rId5" Type="http://schemas.openxmlformats.org/officeDocument/2006/relationships/image" Target="../media/image1.emf"/><Relationship Id="rId1" Type="http://schemas.openxmlformats.org/officeDocument/2006/relationships/vmlDrawing" Target="../drawings/vmlDrawing28.vml"/><Relationship Id="rId2"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4.bin"/><Relationship Id="rId5"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29.bin"/><Relationship Id="rId5" Type="http://schemas.openxmlformats.org/officeDocument/2006/relationships/image" Target="../media/image1.emf"/><Relationship Id="rId1" Type="http://schemas.openxmlformats.org/officeDocument/2006/relationships/vmlDrawing" Target="../drawings/vmlDrawing29.vml"/><Relationship Id="rId2"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0.bin"/><Relationship Id="rId5" Type="http://schemas.openxmlformats.org/officeDocument/2006/relationships/image" Target="../media/image7.emf"/><Relationship Id="rId1" Type="http://schemas.openxmlformats.org/officeDocument/2006/relationships/vmlDrawing" Target="../drawings/vmlDrawing30.vml"/><Relationship Id="rId2"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1.bin"/><Relationship Id="rId5" Type="http://schemas.openxmlformats.org/officeDocument/2006/relationships/image" Target="../media/image1.emf"/><Relationship Id="rId1" Type="http://schemas.openxmlformats.org/officeDocument/2006/relationships/vmlDrawing" Target="../drawings/vmlDrawing31.vml"/><Relationship Id="rId2" Type="http://schemas.openxmlformats.org/officeDocument/2006/relationships/tags" Target="../tags/tag3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2.bin"/><Relationship Id="rId5" Type="http://schemas.openxmlformats.org/officeDocument/2006/relationships/image" Target="../media/image1.emf"/><Relationship Id="rId1" Type="http://schemas.openxmlformats.org/officeDocument/2006/relationships/vmlDrawing" Target="../drawings/vmlDrawing32.vml"/><Relationship Id="rId2" Type="http://schemas.openxmlformats.org/officeDocument/2006/relationships/tags" Target="../tags/tag3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33.bin"/><Relationship Id="rId5" Type="http://schemas.openxmlformats.org/officeDocument/2006/relationships/image" Target="../media/image7.emf"/><Relationship Id="rId1" Type="http://schemas.openxmlformats.org/officeDocument/2006/relationships/vmlDrawing" Target="../drawings/vmlDrawing33.vml"/><Relationship Id="rId2" Type="http://schemas.openxmlformats.org/officeDocument/2006/relationships/tags" Target="../tags/tag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5.bin"/><Relationship Id="rId5"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6.bin"/><Relationship Id="rId5" Type="http://schemas.openxmlformats.org/officeDocument/2006/relationships/image" Target="../media/image1.emf"/><Relationship Id="rId1" Type="http://schemas.openxmlformats.org/officeDocument/2006/relationships/vmlDrawing" Target="../drawings/vmlDrawing6.vml"/><Relationship Id="rId2"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7.bin"/><Relationship Id="rId5"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8.bin"/><Relationship Id="rId5"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9.bin"/><Relationship Id="rId5" Type="http://schemas.openxmlformats.org/officeDocument/2006/relationships/image" Target="../media/image1.emf"/><Relationship Id="rId1" Type="http://schemas.openxmlformats.org/officeDocument/2006/relationships/vmlDrawing" Target="../drawings/vmlDrawing9.vml"/><Relationship Id="rId2"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0.bin"/><Relationship Id="rId5" Type="http://schemas.openxmlformats.org/officeDocument/2006/relationships/image" Target="../media/image1.emf"/><Relationship Id="rId1" Type="http://schemas.openxmlformats.org/officeDocument/2006/relationships/vmlDrawing" Target="../drawings/vmlDrawing10.vml"/><Relationship Id="rId2"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65148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76257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6989742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7"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lodrät text 2"/>
          <p:cNvSpPr>
            <a:spLocks noGrp="1"/>
          </p:cNvSpPr>
          <p:nvPr>
            <p:ph type="body" orient="vert" idx="1"/>
          </p:nvPr>
        </p:nvSpPr>
        <p:spPr/>
        <p:txBody>
          <a:bodyPr vert="eaVert"/>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4237B6E6-430A-A349-A6C7-F1B017D9885E}"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76E90EE3-ADBA-D742-9101-DAAEBC45EFC8}"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319661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15425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3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Lodrät rubrik 1"/>
          <p:cNvSpPr>
            <a:spLocks noGrp="1"/>
          </p:cNvSpPr>
          <p:nvPr>
            <p:ph type="title" orient="vert"/>
          </p:nvPr>
        </p:nvSpPr>
        <p:spPr>
          <a:xfrm>
            <a:off x="6543675" y="365125"/>
            <a:ext cx="1971675" cy="5811838"/>
          </a:xfrm>
        </p:spPr>
        <p:txBody>
          <a:bodyPr vert="eaVert"/>
          <a:lstStyle>
            <a:lvl1pPr>
              <a:defRPr/>
            </a:lvl1pPr>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64E8A646-412B-3344-B633-8B9B14E29D2E}"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1F127A27-0A41-6346-BCF4-A25AE393AB18}"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765086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head, 20pt text incl section heading and sourc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78739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7200" y="593825"/>
            <a:ext cx="8215313" cy="658564"/>
          </a:xfrm>
          <a:prstGeom prst="rect">
            <a:avLst/>
          </a:prstGeom>
        </p:spPr>
        <p:txBody>
          <a:bodyPr lIns="0" tIns="0" rIns="0" bIns="0" anchor="ctr" anchorCtr="0"/>
          <a:lstStyle>
            <a:lvl1pPr algn="l">
              <a:defRPr sz="2000" b="1" baseline="0">
                <a:latin typeface="Arial" panose="020B0604020202020204" pitchFamily="34" charset="0"/>
                <a:sym typeface="Arial" panose="020B0604020202020204" pitchFamily="34" charset="0"/>
              </a:defRPr>
            </a:lvl1pPr>
          </a:lstStyle>
          <a:p>
            <a:r>
              <a:rPr lang="en-US" dirty="0"/>
              <a:t>Default heading: 20pt Swiss 721 BT</a:t>
            </a:r>
          </a:p>
        </p:txBody>
      </p:sp>
      <p:sp>
        <p:nvSpPr>
          <p:cNvPr id="9" name="Content Placeholder 8"/>
          <p:cNvSpPr>
            <a:spLocks noGrp="1"/>
          </p:cNvSpPr>
          <p:nvPr>
            <p:ph sz="quarter" idx="12" hasCustomPrompt="1"/>
          </p:nvPr>
        </p:nvSpPr>
        <p:spPr>
          <a:xfrm>
            <a:off x="471041" y="274337"/>
            <a:ext cx="3898925" cy="268142"/>
          </a:xfrm>
          <a:prstGeom prst="rect">
            <a:avLst/>
          </a:prstGeom>
        </p:spPr>
        <p:txBody>
          <a:bodyPr lIns="0" tIns="0" rIns="0" bIns="0" anchor="ctr" anchorCtr="0"/>
          <a:lstStyle>
            <a:lvl1pPr marL="0" indent="0">
              <a:buNone/>
              <a:defRPr sz="1000" baseline="0">
                <a:solidFill>
                  <a:schemeClr val="accent1"/>
                </a:solidFill>
                <a:latin typeface="Arial" panose="020B0604020202020204" pitchFamily="34" charset="0"/>
                <a:sym typeface="Arial" panose="020B0604020202020204" pitchFamily="34" charset="0"/>
              </a:defRPr>
            </a:lvl1pPr>
          </a:lstStyle>
          <a:p>
            <a:pPr lvl="0"/>
            <a:r>
              <a:rPr lang="en-US" dirty="0"/>
              <a:t>Section heading: 10pt Swiss 721 BT, color: Accent 1</a:t>
            </a:r>
          </a:p>
        </p:txBody>
      </p:sp>
      <p:sp>
        <p:nvSpPr>
          <p:cNvPr id="11" name="Text Placeholder 10"/>
          <p:cNvSpPr>
            <a:spLocks noGrp="1"/>
          </p:cNvSpPr>
          <p:nvPr>
            <p:ph type="body" sz="quarter" idx="13" hasCustomPrompt="1"/>
          </p:nvPr>
        </p:nvSpPr>
        <p:spPr>
          <a:xfrm>
            <a:off x="471488" y="1808163"/>
            <a:ext cx="6191034" cy="674186"/>
          </a:xfrm>
          <a:prstGeom prst="rect">
            <a:avLst/>
          </a:prstGeom>
        </p:spPr>
        <p:txBody>
          <a:bodyPr lIns="0" tIns="50623" rIns="0" bIns="50623">
            <a:spAutoFit/>
          </a:bodyPr>
          <a:lstStyle>
            <a:lvl1pPr>
              <a:lnSpc>
                <a:spcPct val="100000"/>
              </a:lnSpc>
              <a:spcAft>
                <a:spcPts val="600"/>
              </a:spcAft>
              <a:defRPr sz="1600">
                <a:latin typeface="Arial" panose="020B0604020202020204" pitchFamily="34" charset="0"/>
                <a:sym typeface="Arial" panose="020B0604020202020204" pitchFamily="34" charset="0"/>
              </a:defRPr>
            </a:lvl1pPr>
            <a:lvl2pPr>
              <a:lnSpc>
                <a:spcPct val="100000"/>
              </a:lnSpc>
              <a:spcAft>
                <a:spcPts val="600"/>
              </a:spcAft>
              <a:defRPr sz="1200">
                <a:latin typeface="Arial" panose="020B0604020202020204" pitchFamily="34" charset="0"/>
                <a:sym typeface="Arial" panose="020B0604020202020204" pitchFamily="34" charset="0"/>
              </a:defRPr>
            </a:lvl2pPr>
          </a:lstStyle>
          <a:p>
            <a:pPr lvl="0"/>
            <a:r>
              <a:rPr lang="en-US" dirty="0"/>
              <a:t>First level bullets: 16pt Swiss 721 BT</a:t>
            </a:r>
          </a:p>
          <a:p>
            <a:pPr lvl="1"/>
            <a:r>
              <a:rPr lang="en-US" dirty="0"/>
              <a:t>Second level bullets: 12pt Swiss 721 BT</a:t>
            </a:r>
          </a:p>
        </p:txBody>
      </p:sp>
      <p:sp>
        <p:nvSpPr>
          <p:cNvPr id="6" name="Text Placeholder 5"/>
          <p:cNvSpPr>
            <a:spLocks noGrp="1"/>
          </p:cNvSpPr>
          <p:nvPr>
            <p:ph type="body" sz="quarter" idx="14" hasCustomPrompt="1"/>
          </p:nvPr>
        </p:nvSpPr>
        <p:spPr>
          <a:xfrm>
            <a:off x="4773394" y="6064268"/>
            <a:ext cx="3887664" cy="345138"/>
          </a:xfrm>
          <a:prstGeom prst="rect">
            <a:avLst/>
          </a:prstGeom>
        </p:spPr>
        <p:txBody>
          <a:bodyPr anchor="b"/>
          <a:lstStyle>
            <a:lvl1pPr marL="0" indent="0" algn="r">
              <a:buNone/>
              <a:defRPr sz="600">
                <a:solidFill>
                  <a:schemeClr val="tx2"/>
                </a:solidFill>
                <a:latin typeface="Arial" panose="020B0604020202020204" pitchFamily="34" charset="0"/>
                <a:sym typeface="Arial" panose="020B0604020202020204" pitchFamily="34" charset="0"/>
              </a:defRPr>
            </a:lvl1pPr>
          </a:lstStyle>
          <a:p>
            <a:pPr lvl="0"/>
            <a:r>
              <a:rPr lang="en-US" dirty="0"/>
              <a:t>Source:</a:t>
            </a:r>
          </a:p>
        </p:txBody>
      </p:sp>
      <p:sp>
        <p:nvSpPr>
          <p:cNvPr id="10" name="Platshållare för bildnummer 5"/>
          <p:cNvSpPr>
            <a:spLocks noGrp="1"/>
          </p:cNvSpPr>
          <p:nvPr>
            <p:ph type="sldNum" sz="quarter" idx="4"/>
          </p:nvPr>
        </p:nvSpPr>
        <p:spPr>
          <a:xfrm>
            <a:off x="6084888" y="6453188"/>
            <a:ext cx="836612" cy="392112"/>
          </a:xfrm>
          <a:prstGeom prst="rect">
            <a:avLst/>
          </a:prstGeom>
        </p:spPr>
        <p:txBody>
          <a:bodyPr vert="horz" lIns="91428" tIns="45715" rIns="91428" bIns="45715" rtlCol="0" anchor="ctr"/>
          <a:lstStyle>
            <a:lvl1pPr algn="r" defTabSz="914287" fontAlgn="auto">
              <a:spcBef>
                <a:spcPts val="0"/>
              </a:spcBef>
              <a:spcAft>
                <a:spcPts val="0"/>
              </a:spcAft>
              <a:defRPr sz="1000">
                <a:solidFill>
                  <a:prstClr val="white"/>
                </a:solidFill>
                <a:latin typeface="Arial" panose="020B0604020202020204" pitchFamily="34" charset="0"/>
                <a:cs typeface="Arial" panose="020B0604020202020204" pitchFamily="34" charset="0"/>
                <a:sym typeface="Arial" panose="020B0604020202020204" pitchFamily="34" charset="0"/>
              </a:defRPr>
            </a:lvl1pPr>
          </a:lstStyle>
          <a:p>
            <a:pPr>
              <a:defRPr/>
            </a:pPr>
            <a:fld id="{2AC1DAE6-5E19-48B7-943A-8C3FB8227CBE}" type="slidenum">
              <a:rPr lang="en-US" smtClean="0"/>
              <a:pPr>
                <a:defRPr/>
              </a:pPr>
              <a:t>‹#›</a:t>
            </a:fld>
            <a:endParaRPr lang="en-US" dirty="0"/>
          </a:p>
        </p:txBody>
      </p:sp>
      <p:sp>
        <p:nvSpPr>
          <p:cNvPr id="12" name="Platshållare för sidfot 4"/>
          <p:cNvSpPr>
            <a:spLocks noGrp="1"/>
          </p:cNvSpPr>
          <p:nvPr>
            <p:ph type="ftr" sz="quarter" idx="15"/>
          </p:nvPr>
        </p:nvSpPr>
        <p:spPr>
          <a:xfrm>
            <a:off x="2771775" y="6457950"/>
            <a:ext cx="3312393" cy="387350"/>
          </a:xfrm>
          <a:prstGeom prst="rect">
            <a:avLst/>
          </a:prstGeom>
        </p:spPr>
        <p:txBody>
          <a:bodyPr/>
          <a:lstStyle>
            <a:lvl1pPr algn="l">
              <a:defRPr lang="en-US" sz="600" kern="1200" baseline="0" smtClean="0">
                <a:solidFill>
                  <a:schemeClr val="bg1">
                    <a:lumMod val="95000"/>
                  </a:schemeClr>
                </a:solidFill>
                <a:latin typeface="Arial" panose="020B0604020202020204" pitchFamily="34" charset="0"/>
                <a:ea typeface="+mn-ea"/>
                <a:cs typeface="Arial" panose="020B0604020202020204" pitchFamily="34" charset="0"/>
                <a:sym typeface="Arial" panose="020B0604020202020204" pitchFamily="34" charset="0"/>
              </a:defRPr>
            </a:lvl1pPr>
          </a:lstStyle>
          <a:p>
            <a:pPr>
              <a:lnSpc>
                <a:spcPct val="120000"/>
              </a:lnSpc>
              <a:spcAft>
                <a:spcPts val="422"/>
              </a:spcAft>
            </a:pPr>
            <a:r>
              <a:rPr>
                <a:solidFill>
                  <a:srgbClr val="FFFFFF">
                    <a:lumMod val="95000"/>
                  </a:srgbClr>
                </a:solidFill>
              </a:rPr>
              <a:t>Source:</a:t>
            </a:r>
            <a:endParaRPr dirty="0">
              <a:solidFill>
                <a:srgbClr val="FFFFFF">
                  <a:lumMod val="95000"/>
                </a:srgbClr>
              </a:solidFill>
            </a:endParaRPr>
          </a:p>
        </p:txBody>
      </p:sp>
    </p:spTree>
    <p:extLst>
      <p:ext uri="{BB962C8B-B14F-4D97-AF65-F5344CB8AC3E}">
        <p14:creationId xmlns:p14="http://schemas.microsoft.com/office/powerpoint/2010/main" val="165733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38312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23850" y="476250"/>
            <a:ext cx="8496300" cy="647700"/>
          </a:xfrm>
        </p:spPr>
        <p:txBody>
          <a:bodyPr/>
          <a:lstStyle>
            <a:lvl1pPr>
              <a:defRPr baseline="0"/>
            </a:lvl1pPr>
          </a:lstStyle>
          <a:p>
            <a:r>
              <a:rPr lang="sv-SE"/>
              <a:t>Click to edit Master title style</a:t>
            </a:r>
            <a:endParaRPr lang="sv-SE" dirty="0"/>
          </a:p>
        </p:txBody>
      </p:sp>
      <p:sp>
        <p:nvSpPr>
          <p:cNvPr id="3" name="Slide Number Placeholder 4"/>
          <p:cNvSpPr>
            <a:spLocks noGrp="1"/>
          </p:cNvSpPr>
          <p:nvPr>
            <p:ph type="sldNum" sz="quarter" idx="10"/>
          </p:nvPr>
        </p:nvSpPr>
        <p:spPr>
          <a:xfrm>
            <a:off x="8491538" y="6594475"/>
            <a:ext cx="328612" cy="263525"/>
          </a:xfrm>
          <a:prstGeom prst="rect">
            <a:avLst/>
          </a:prstGeom>
        </p:spPr>
        <p:txBody>
          <a:bodyPr vert="horz" wrap="square" lIns="36000" tIns="54000" rIns="0" bIns="54000" numCol="1" anchor="ctr" anchorCtr="0" compatLnSpc="1">
            <a:prstTxWarp prst="textNoShape">
              <a:avLst/>
            </a:prstTxWarp>
            <a:spAutoFit/>
          </a:bodyPr>
          <a:lstStyle>
            <a:lvl1pPr algn="r">
              <a:defRPr sz="1000">
                <a:solidFill>
                  <a:srgbClr val="7F7F7F"/>
                </a:solidFill>
                <a:latin typeface="Arial" panose="020B0604020202020204" pitchFamily="34" charset="0"/>
                <a:cs typeface="Arial" panose="020B0604020202020204" pitchFamily="34" charset="0"/>
                <a:sym typeface="Arial" panose="020B0604020202020204" pitchFamily="34" charset="0"/>
              </a:defRPr>
            </a:lvl1pPr>
          </a:lstStyle>
          <a:p>
            <a:pPr>
              <a:defRPr/>
            </a:pPr>
            <a:r>
              <a:rPr lang="sv-SE"/>
              <a:t>| </a:t>
            </a:r>
            <a:fld id="{11AF9979-A146-7D49-A99C-90856F8837A1}" type="slidenum">
              <a:rPr lang="sv-SE" smtClean="0"/>
              <a:pPr>
                <a:defRPr/>
              </a:pPr>
              <a:t>‹#›</a:t>
            </a:fld>
            <a:endParaRPr lang="sv-SE"/>
          </a:p>
        </p:txBody>
      </p:sp>
      <p:sp>
        <p:nvSpPr>
          <p:cNvPr id="4" name="Footer Placeholder 11"/>
          <p:cNvSpPr>
            <a:spLocks noGrp="1"/>
          </p:cNvSpPr>
          <p:nvPr>
            <p:ph type="ftr" sz="quarter" idx="11"/>
          </p:nvPr>
        </p:nvSpPr>
        <p:spPr>
          <a:xfrm>
            <a:off x="4572000" y="6638925"/>
            <a:ext cx="3924300" cy="219075"/>
          </a:xfrm>
          <a:prstGeom prst="rect">
            <a:avLst/>
          </a:prstGeom>
        </p:spPr>
        <p:txBody>
          <a:bodyPr lIns="36000" tIns="54000" rIns="36000" bIns="54000" anchor="ctr">
            <a:spAutoFit/>
          </a:bodyPr>
          <a:lstStyle>
            <a:lvl1pPr algn="r">
              <a:defRPr sz="700">
                <a:solidFill>
                  <a:srgbClr val="7F7F7F"/>
                </a:solidFill>
                <a:latin typeface="Arial" panose="020B0604020202020204" pitchFamily="34" charset="0"/>
                <a:cs typeface="Arial" panose="020B0604020202020204" pitchFamily="34" charset="0"/>
                <a:sym typeface="Arial" panose="020B0604020202020204" pitchFamily="34" charset="0"/>
              </a:defRPr>
            </a:lvl1pPr>
          </a:lstStyle>
          <a:p>
            <a:pPr>
              <a:defRPr/>
            </a:pPr>
            <a:r>
              <a:rPr lang="en-US"/>
              <a:t>Inserted footer will end up here</a:t>
            </a:r>
            <a:endParaRPr lang="sv-SE"/>
          </a:p>
        </p:txBody>
      </p:sp>
    </p:spTree>
    <p:extLst>
      <p:ext uri="{BB962C8B-B14F-4D97-AF65-F5344CB8AC3E}">
        <p14:creationId xmlns:p14="http://schemas.microsoft.com/office/powerpoint/2010/main" val="252047068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es/Content: Visualizati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96803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5"/>
          <p:cNvSpPr>
            <a:spLocks noGrp="1"/>
          </p:cNvSpPr>
          <p:nvPr>
            <p:ph sz="quarter" idx="11"/>
          </p:nvPr>
        </p:nvSpPr>
        <p:spPr>
          <a:xfrm>
            <a:off x="395289" y="342900"/>
            <a:ext cx="8064500" cy="324644"/>
          </a:xfrm>
          <a:prstGeom prst="rect">
            <a:avLst/>
          </a:prstGeom>
        </p:spPr>
        <p:txBody>
          <a:bodyPr lIns="90000" tIns="46800" rIns="90000"/>
          <a:lstStyle>
            <a:lvl1pPr>
              <a:buNone/>
              <a:defRPr sz="1400" b="1" baseline="0"/>
            </a:lvl1pPr>
          </a:lstStyle>
          <a:p>
            <a:pPr lvl="0"/>
            <a:r>
              <a:rPr lang="en-US"/>
              <a:t>Click to edit Master text styles</a:t>
            </a:r>
          </a:p>
        </p:txBody>
      </p:sp>
      <p:sp>
        <p:nvSpPr>
          <p:cNvPr id="11" name="Text Placeholder 12"/>
          <p:cNvSpPr>
            <a:spLocks noGrp="1"/>
          </p:cNvSpPr>
          <p:nvPr>
            <p:ph type="body" sz="quarter" idx="15"/>
          </p:nvPr>
        </p:nvSpPr>
        <p:spPr>
          <a:xfrm>
            <a:off x="395289" y="6672609"/>
            <a:ext cx="2828916" cy="172410"/>
          </a:xfrm>
          <a:noFill/>
        </p:spPr>
        <p:txBody>
          <a:bodyPr lIns="36000" tIns="36000" rIns="36000" bIns="36000" anchor="ctr">
            <a:spAutoFit/>
          </a:bodyPr>
          <a:lstStyle>
            <a:lvl1pPr algn="l" rtl="0" fontAlgn="base">
              <a:spcBef>
                <a:spcPct val="0"/>
              </a:spcBef>
              <a:spcAft>
                <a:spcPct val="0"/>
              </a:spcAft>
              <a:buNone/>
              <a:defRPr lang="sv-SE" sz="720" kern="1200" dirty="0">
                <a:solidFill>
                  <a:prstClr val="white">
                    <a:lumMod val="50000"/>
                  </a:prstClr>
                </a:solidFill>
                <a:latin typeface="Arial" panose="020B0604020202020204" pitchFamily="34" charset="0"/>
                <a:ea typeface="+mn-ea"/>
                <a:cs typeface="Arial" charset="0"/>
                <a:sym typeface="Arial" panose="020B0604020202020204" pitchFamily="34" charset="0"/>
              </a:defRPr>
            </a:lvl1pPr>
          </a:lstStyle>
          <a:p>
            <a:pPr lvl="0"/>
            <a:r>
              <a:rPr lang="en-US"/>
              <a:t>Click to edit Master text styles</a:t>
            </a:r>
          </a:p>
        </p:txBody>
      </p:sp>
      <p:sp>
        <p:nvSpPr>
          <p:cNvPr id="17" name="Text Placeholder 12"/>
          <p:cNvSpPr>
            <a:spLocks noGrp="1"/>
          </p:cNvSpPr>
          <p:nvPr>
            <p:ph type="body" sz="quarter" idx="18"/>
          </p:nvPr>
        </p:nvSpPr>
        <p:spPr>
          <a:xfrm>
            <a:off x="395289" y="136226"/>
            <a:ext cx="2828916" cy="198438"/>
          </a:xfrm>
        </p:spPr>
        <p:txBody>
          <a:bodyPr>
            <a:noAutofit/>
          </a:bodyPr>
          <a:lstStyle>
            <a:lvl1pPr>
              <a:buNone/>
              <a:defRPr sz="800" baseline="0"/>
            </a:lvl1pPr>
          </a:lstStyle>
          <a:p>
            <a:pPr lvl="0"/>
            <a:r>
              <a:rPr lang="en-US"/>
              <a:t>Click to edit Master text styles</a:t>
            </a:r>
          </a:p>
        </p:txBody>
      </p:sp>
      <p:sp>
        <p:nvSpPr>
          <p:cNvPr id="18" name="Text Placeholder 12"/>
          <p:cNvSpPr>
            <a:spLocks noGrp="1"/>
          </p:cNvSpPr>
          <p:nvPr>
            <p:ph type="body" sz="quarter" idx="19"/>
          </p:nvPr>
        </p:nvSpPr>
        <p:spPr>
          <a:xfrm>
            <a:off x="3301393" y="136226"/>
            <a:ext cx="699104" cy="198438"/>
          </a:xfrm>
        </p:spPr>
        <p:txBody>
          <a:bodyPr>
            <a:noAutofit/>
          </a:bodyPr>
          <a:lstStyle>
            <a:lvl1pPr>
              <a:buNone/>
              <a:defRPr sz="800" baseline="0"/>
            </a:lvl1pPr>
          </a:lstStyle>
          <a:p>
            <a:pPr lvl="0"/>
            <a:r>
              <a:rPr lang="en-US"/>
              <a:t>Click to edit Master text styles</a:t>
            </a:r>
          </a:p>
        </p:txBody>
      </p:sp>
      <p:sp>
        <p:nvSpPr>
          <p:cNvPr id="6" name="Slide Number Placeholder 9"/>
          <p:cNvSpPr>
            <a:spLocks noGrp="1" noChangeArrowheads="1"/>
          </p:cNvSpPr>
          <p:nvPr>
            <p:ph type="sldNum" sz="quarter" idx="20"/>
          </p:nvPr>
        </p:nvSpPr>
        <p:spPr>
          <a:xfrm>
            <a:off x="8807450" y="6661150"/>
            <a:ext cx="336550" cy="211138"/>
          </a:xfrm>
          <a:prstGeom prst="rect">
            <a:avLst/>
          </a:prstGeom>
        </p:spPr>
        <p:txBody>
          <a:bodyPr vert="horz" wrap="square" lIns="36000" tIns="36000" rIns="36000" bIns="36000" numCol="1" anchor="ctr" anchorCtr="0" compatLnSpc="1">
            <a:prstTxWarp prst="textNoShape">
              <a:avLst/>
            </a:prstTxWarp>
          </a:bodyPr>
          <a:lstStyle>
            <a:lvl1pPr algn="ctr">
              <a:defRPr sz="900">
                <a:solidFill>
                  <a:srgbClr val="7F7F7F"/>
                </a:solidFill>
                <a:latin typeface="Arial" panose="020B0604020202020204" pitchFamily="34" charset="0"/>
                <a:cs typeface="Arial" panose="020B0604020202020204" pitchFamily="34" charset="0"/>
                <a:sym typeface="Arial" panose="020B0604020202020204" pitchFamily="34" charset="0"/>
              </a:defRPr>
            </a:lvl1pPr>
          </a:lstStyle>
          <a:p>
            <a:pPr>
              <a:defRPr/>
            </a:pPr>
            <a:fld id="{FC7904AC-BA37-CF45-BD57-0E991477686A}" type="slidenum">
              <a:rPr lang="sv-SE" smtClean="0"/>
              <a:pPr>
                <a:defRPr/>
              </a:pPr>
              <a:t>‹#›</a:t>
            </a:fld>
            <a:endParaRPr lang="sv-SE"/>
          </a:p>
        </p:txBody>
      </p:sp>
    </p:spTree>
    <p:extLst>
      <p:ext uri="{BB962C8B-B14F-4D97-AF65-F5344CB8AC3E}">
        <p14:creationId xmlns:p14="http://schemas.microsoft.com/office/powerpoint/2010/main" val="101541484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9749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7200" y="593825"/>
            <a:ext cx="8215313" cy="658564"/>
          </a:xfrm>
          <a:prstGeom prst="rect">
            <a:avLst/>
          </a:prstGeom>
        </p:spPr>
        <p:txBody>
          <a:bodyPr lIns="0" tIns="0" rIns="0" bIns="0" anchor="ctr" anchorCtr="0"/>
          <a:lstStyle>
            <a:lvl1pPr algn="l">
              <a:defRPr sz="2000" b="1" baseline="0">
                <a:latin typeface="Arial" panose="020B0604020202020204" pitchFamily="34" charset="0"/>
                <a:sym typeface="Arial" panose="020B0604020202020204" pitchFamily="34" charset="0"/>
              </a:defRPr>
            </a:lvl1pPr>
          </a:lstStyle>
          <a:p>
            <a:r>
              <a:rPr lang="en-US" noProof="0" dirty="0"/>
              <a:t>Default heading: 20pt Swiss 721 BT</a:t>
            </a:r>
          </a:p>
        </p:txBody>
      </p:sp>
      <p:sp>
        <p:nvSpPr>
          <p:cNvPr id="3" name="Footer Placeholder 2"/>
          <p:cNvSpPr>
            <a:spLocks noGrp="1"/>
          </p:cNvSpPr>
          <p:nvPr>
            <p:ph type="ftr"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642915"/>
            <a:endParaRPr lang="en-US" dirty="0">
              <a:solidFill>
                <a:prstClr val="black"/>
              </a:solidFill>
            </a:endParaRPr>
          </a:p>
        </p:txBody>
      </p:sp>
      <p:sp>
        <p:nvSpPr>
          <p:cNvPr id="4" name="Slide Number Placeholder 3"/>
          <p:cNvSpPr>
            <a:spLocks noGrp="1"/>
          </p:cNvSpPr>
          <p:nvPr>
            <p:ph type="sldNum" sz="quarter" idx="11"/>
          </p:nvPr>
        </p:nvSpPr>
        <p:spPr>
          <a:xfrm>
            <a:off x="8470667" y="6601270"/>
            <a:ext cx="202293" cy="151875"/>
          </a:xfrm>
        </p:spPr>
        <p:txBody>
          <a:bodyPr/>
          <a:lstStyle>
            <a:lvl1pPr>
              <a:defRPr b="0">
                <a:latin typeface="Arial" panose="020B0604020202020204" pitchFamily="34" charset="0"/>
                <a:cs typeface="Arial" panose="020B0604020202020204" pitchFamily="34" charset="0"/>
                <a:sym typeface="Arial" panose="020B0604020202020204" pitchFamily="34" charset="0"/>
              </a:defRPr>
            </a:lvl1pPr>
          </a:lstStyle>
          <a:p>
            <a:pPr defTabSz="642915"/>
            <a:fld id="{B6F15528-21DE-4FAA-801E-634DDDAF4B2B}" type="slidenum">
              <a:rPr lang="en-US" smtClean="0">
                <a:solidFill>
                  <a:prstClr val="black"/>
                </a:solidFill>
              </a:rPr>
              <a:pPr defTabSz="642915"/>
              <a:t>‹#›</a:t>
            </a:fld>
            <a:endParaRPr lang="en-US" dirty="0">
              <a:solidFill>
                <a:prstClr val="black"/>
              </a:solidFill>
            </a:endParaRPr>
          </a:p>
        </p:txBody>
      </p:sp>
      <p:sp>
        <p:nvSpPr>
          <p:cNvPr id="11" name="Text Placeholder 10"/>
          <p:cNvSpPr>
            <a:spLocks noGrp="1"/>
          </p:cNvSpPr>
          <p:nvPr>
            <p:ph type="body" sz="quarter" idx="13" hasCustomPrompt="1"/>
          </p:nvPr>
        </p:nvSpPr>
        <p:spPr>
          <a:xfrm>
            <a:off x="471488" y="1700213"/>
            <a:ext cx="6153150" cy="674186"/>
          </a:xfrm>
          <a:prstGeom prst="rect">
            <a:avLst/>
          </a:prstGeom>
        </p:spPr>
        <p:txBody>
          <a:bodyPr wrap="square" lIns="0" tIns="50623" rIns="0" bIns="50623">
            <a:spAutoFit/>
          </a:bodyPr>
          <a:lstStyle>
            <a:lvl1pPr>
              <a:lnSpc>
                <a:spcPct val="100000"/>
              </a:lnSpc>
              <a:spcAft>
                <a:spcPts val="600"/>
              </a:spcAft>
              <a:defRPr sz="1600">
                <a:latin typeface="Arial" panose="020B0604020202020204" pitchFamily="34" charset="0"/>
                <a:sym typeface="Arial" panose="020B0604020202020204" pitchFamily="34" charset="0"/>
              </a:defRPr>
            </a:lvl1pPr>
            <a:lvl2pPr>
              <a:lnSpc>
                <a:spcPct val="100000"/>
              </a:lnSpc>
              <a:spcAft>
                <a:spcPts val="600"/>
              </a:spcAft>
              <a:defRPr sz="1200">
                <a:latin typeface="Arial" panose="020B0604020202020204" pitchFamily="34" charset="0"/>
                <a:sym typeface="Arial" panose="020B0604020202020204" pitchFamily="34" charset="0"/>
              </a:defRPr>
            </a:lvl2pPr>
          </a:lstStyle>
          <a:p>
            <a:pPr lvl="0"/>
            <a:r>
              <a:rPr lang="en-US" noProof="0" dirty="0"/>
              <a:t>First level bullets: 16pt Swiss 721 BT</a:t>
            </a:r>
          </a:p>
          <a:p>
            <a:pPr lvl="1"/>
            <a:r>
              <a:rPr lang="en-US" noProof="0" dirty="0"/>
              <a:t>Second level bullets: 12pt Swiss 721 BT</a:t>
            </a:r>
          </a:p>
        </p:txBody>
      </p:sp>
      <p:sp>
        <p:nvSpPr>
          <p:cNvPr id="8" name="Text Placeholder 5"/>
          <p:cNvSpPr>
            <a:spLocks noGrp="1"/>
          </p:cNvSpPr>
          <p:nvPr>
            <p:ph type="body" sz="quarter" idx="14" hasCustomPrompt="1"/>
          </p:nvPr>
        </p:nvSpPr>
        <p:spPr>
          <a:xfrm>
            <a:off x="1619673" y="6309320"/>
            <a:ext cx="6837890" cy="345138"/>
          </a:xfrm>
          <a:prstGeom prst="rect">
            <a:avLst/>
          </a:prstGeom>
        </p:spPr>
        <p:txBody>
          <a:bodyPr lIns="0" bIns="36000" anchor="b"/>
          <a:lstStyle>
            <a:lvl1pPr marL="0" indent="0" algn="l">
              <a:buNone/>
              <a:defRPr sz="600">
                <a:solidFill>
                  <a:schemeClr val="tx2"/>
                </a:solidFill>
                <a:latin typeface="Arial" panose="020B0604020202020204" pitchFamily="34" charset="0"/>
                <a:sym typeface="Arial" panose="020B0604020202020204" pitchFamily="34" charset="0"/>
              </a:defRPr>
            </a:lvl1pPr>
          </a:lstStyle>
          <a:p>
            <a:pPr lvl="0"/>
            <a:r>
              <a:rPr lang="en-US" noProof="0" dirty="0"/>
              <a:t>Source:</a:t>
            </a:r>
          </a:p>
        </p:txBody>
      </p:sp>
    </p:spTree>
    <p:extLst>
      <p:ext uri="{BB962C8B-B14F-4D97-AF65-F5344CB8AC3E}">
        <p14:creationId xmlns:p14="http://schemas.microsoft.com/office/powerpoint/2010/main" val="153662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Norma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bildnummer 2"/>
          <p:cNvSpPr>
            <a:spLocks noGrp="1"/>
          </p:cNvSpPr>
          <p:nvPr>
            <p:ph type="sldNum" sz="quarter" idx="10"/>
          </p:nvPr>
        </p:nvSpPr>
        <p:spPr>
          <a:xfrm>
            <a:off x="84670" y="6430048"/>
            <a:ext cx="1600200" cy="258618"/>
          </a:xfrm>
          <a:prstGeom prst="rect">
            <a:avLst/>
          </a:prstGeom>
        </p:spPr>
        <p:txBody>
          <a:bodyPr/>
          <a:lstStyle/>
          <a:p>
            <a:r>
              <a:rPr lang="sv-SE" dirty="0">
                <a:solidFill>
                  <a:prstClr val="black"/>
                </a:solidFill>
                <a:latin typeface="Calibri"/>
              </a:rPr>
              <a:t> </a:t>
            </a:r>
            <a:fld id="{498DB38B-068C-4643-BB87-C1B568CDB8AC}" type="slidenum">
              <a:rPr lang="sv-SE">
                <a:solidFill>
                  <a:prstClr val="white"/>
                </a:solidFill>
                <a:latin typeface="Calibri"/>
              </a:rPr>
              <a:pPr/>
              <a:t>‹#›</a:t>
            </a:fld>
            <a:endParaRPr lang="sv-SE" dirty="0">
              <a:solidFill>
                <a:prstClr val="white"/>
              </a:solidFill>
              <a:latin typeface="Calibri"/>
            </a:endParaRPr>
          </a:p>
        </p:txBody>
      </p:sp>
      <p:sp>
        <p:nvSpPr>
          <p:cNvPr id="5" name="Platshållare för innehåll 4"/>
          <p:cNvSpPr>
            <a:spLocks noGrp="1"/>
          </p:cNvSpPr>
          <p:nvPr>
            <p:ph sz="quarter" idx="11"/>
          </p:nvPr>
        </p:nvSpPr>
        <p:spPr>
          <a:xfrm>
            <a:off x="752475" y="1628776"/>
            <a:ext cx="76485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150966423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head, 20pt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78073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7200" y="593825"/>
            <a:ext cx="8215313" cy="658564"/>
          </a:xfrm>
          <a:prstGeom prst="rect">
            <a:avLst/>
          </a:prstGeom>
        </p:spPr>
        <p:txBody>
          <a:bodyPr lIns="0" tIns="0" rIns="0" bIns="0" anchor="ctr" anchorCtr="0"/>
          <a:lstStyle>
            <a:lvl1pPr algn="l">
              <a:defRPr sz="2000" b="1" baseline="0">
                <a:latin typeface="Swis721 BT" pitchFamily="34" charset="0"/>
              </a:defRPr>
            </a:lvl1pPr>
          </a:lstStyle>
          <a:p>
            <a:r>
              <a:rPr lang="en-US" dirty="0"/>
              <a:t>Default heading: 20pt Swiss 721 BT</a:t>
            </a:r>
            <a:endParaRPr lang="sv-SE" dirty="0"/>
          </a:p>
        </p:txBody>
      </p:sp>
      <p:sp>
        <p:nvSpPr>
          <p:cNvPr id="3" name="Footer Placeholder 2"/>
          <p:cNvSpPr>
            <a:spLocks noGrp="1"/>
          </p:cNvSpPr>
          <p:nvPr>
            <p:ph type="ftr" sz="quarter" idx="10"/>
          </p:nvPr>
        </p:nvSpPr>
        <p:spPr>
          <a:xfrm>
            <a:off x="4774035" y="6681083"/>
            <a:ext cx="3683527" cy="151875"/>
          </a:xfrm>
          <a:prstGeom prst="rect">
            <a:avLst/>
          </a:prstGeom>
        </p:spPr>
        <p:txBody>
          <a:bodyPr/>
          <a:lstStyle>
            <a:lvl1pPr>
              <a:defRPr/>
            </a:lvl1pPr>
          </a:lstStyle>
          <a:p>
            <a:pPr defTabSz="642915"/>
            <a:endParaRPr lang="sv-SE">
              <a:solidFill>
                <a:prstClr val="black"/>
              </a:solidFill>
              <a:latin typeface="Calibri"/>
            </a:endParaRPr>
          </a:p>
        </p:txBody>
      </p:sp>
      <p:sp>
        <p:nvSpPr>
          <p:cNvPr id="4" name="Slide Number Placeholder 3"/>
          <p:cNvSpPr>
            <a:spLocks noGrp="1"/>
          </p:cNvSpPr>
          <p:nvPr>
            <p:ph type="sldNum" sz="quarter" idx="11"/>
          </p:nvPr>
        </p:nvSpPr>
        <p:spPr>
          <a:xfrm>
            <a:off x="8470667" y="6681083"/>
            <a:ext cx="202293" cy="151875"/>
          </a:xfrm>
          <a:prstGeom prst="rect">
            <a:avLst/>
          </a:prstGeom>
        </p:spPr>
        <p:txBody>
          <a:bodyPr/>
          <a:lstStyle>
            <a:lvl1pPr>
              <a:defRPr/>
            </a:lvl1pPr>
          </a:lstStyle>
          <a:p>
            <a:pPr defTabSz="642915"/>
            <a:fld id="{B6F15528-21DE-4FAA-801E-634DDDAF4B2B}" type="slidenum">
              <a:rPr lang="sv-SE" smtClean="0">
                <a:solidFill>
                  <a:prstClr val="black"/>
                </a:solidFill>
                <a:latin typeface="Calibri"/>
              </a:rPr>
              <a:pPr defTabSz="642915"/>
              <a:t>‹#›</a:t>
            </a:fld>
            <a:endParaRPr lang="sv-SE" dirty="0">
              <a:solidFill>
                <a:prstClr val="black"/>
              </a:solidFill>
              <a:latin typeface="Calibri"/>
            </a:endParaRPr>
          </a:p>
        </p:txBody>
      </p:sp>
      <p:sp>
        <p:nvSpPr>
          <p:cNvPr id="11" name="Text Placeholder 10"/>
          <p:cNvSpPr>
            <a:spLocks noGrp="1"/>
          </p:cNvSpPr>
          <p:nvPr>
            <p:ph type="body" sz="quarter" idx="13" hasCustomPrompt="1"/>
          </p:nvPr>
        </p:nvSpPr>
        <p:spPr>
          <a:xfrm>
            <a:off x="471488" y="1808163"/>
            <a:ext cx="6191034" cy="610066"/>
          </a:xfrm>
          <a:prstGeom prst="rect">
            <a:avLst/>
          </a:prstGeom>
        </p:spPr>
        <p:txBody>
          <a:bodyPr lIns="0" tIns="50623" rIns="0" bIns="50623">
            <a:spAutoFit/>
          </a:bodyPr>
          <a:lstStyle>
            <a:lvl1pPr>
              <a:lnSpc>
                <a:spcPct val="100000"/>
              </a:lnSpc>
              <a:spcAft>
                <a:spcPts val="600"/>
              </a:spcAft>
              <a:defRPr sz="1600">
                <a:latin typeface="Swis721 BT" pitchFamily="34" charset="0"/>
              </a:defRPr>
            </a:lvl1pPr>
            <a:lvl2pPr>
              <a:lnSpc>
                <a:spcPct val="100000"/>
              </a:lnSpc>
              <a:spcAft>
                <a:spcPts val="600"/>
              </a:spcAft>
              <a:defRPr sz="1200">
                <a:latin typeface="Swis721 BT" pitchFamily="34" charset="0"/>
              </a:defRPr>
            </a:lvl2pPr>
          </a:lstStyle>
          <a:p>
            <a:pPr lvl="0"/>
            <a:r>
              <a:rPr lang="en-US" dirty="0"/>
              <a:t>First level bullets: 16pt Swiss 721 BT</a:t>
            </a:r>
          </a:p>
          <a:p>
            <a:pPr lvl="1"/>
            <a:r>
              <a:rPr lang="en-US" dirty="0"/>
              <a:t>Second level bullets: 12pt Swiss 721 BT</a:t>
            </a:r>
          </a:p>
        </p:txBody>
      </p:sp>
    </p:spTree>
    <p:extLst>
      <p:ext uri="{BB962C8B-B14F-4D97-AF65-F5344CB8AC3E}">
        <p14:creationId xmlns:p14="http://schemas.microsoft.com/office/powerpoint/2010/main" val="2751916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logo">
    <p:spTree>
      <p:nvGrpSpPr>
        <p:cNvPr id="1" name=""/>
        <p:cNvGrpSpPr/>
        <p:nvPr/>
      </p:nvGrpSpPr>
      <p:grpSpPr>
        <a:xfrm>
          <a:off x="0" y="0"/>
          <a:ext cx="0" cy="0"/>
          <a:chOff x="0" y="0"/>
          <a:chExt cx="0" cy="0"/>
        </a:xfrm>
      </p:grpSpPr>
      <p:pic>
        <p:nvPicPr>
          <p:cNvPr id="2" name="Bildobjekt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7613" y="4592638"/>
            <a:ext cx="41687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27300" y="2114550"/>
            <a:ext cx="41179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390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chapter">
    <p:spTree>
      <p:nvGrpSpPr>
        <p:cNvPr id="1" name=""/>
        <p:cNvGrpSpPr/>
        <p:nvPr/>
      </p:nvGrpSpPr>
      <p:grpSpPr>
        <a:xfrm>
          <a:off x="0" y="0"/>
          <a:ext cx="0" cy="0"/>
          <a:chOff x="0" y="0"/>
          <a:chExt cx="0" cy="0"/>
        </a:xfrm>
      </p:grpSpPr>
      <p:pic>
        <p:nvPicPr>
          <p:cNvPr id="3" name="Bildobjekt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0075" y="638175"/>
            <a:ext cx="2967038"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rubrik 1"/>
          <p:cNvSpPr>
            <a:spLocks noGrp="1"/>
          </p:cNvSpPr>
          <p:nvPr>
            <p:ph type="title"/>
          </p:nvPr>
        </p:nvSpPr>
        <p:spPr>
          <a:xfrm>
            <a:off x="628650" y="1691903"/>
            <a:ext cx="4735530" cy="1634004"/>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pic>
        <p:nvPicPr>
          <p:cNvPr id="8" name="Bildobjekt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17696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7"/>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17513" y="6338888"/>
            <a:ext cx="8270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516463" y="6374170"/>
            <a:ext cx="4841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_ntnu_u-slagord_neg.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42519" y="6457112"/>
            <a:ext cx="1166878" cy="224319"/>
          </a:xfrm>
          <a:prstGeom prst="rect">
            <a:avLst/>
          </a:prstGeom>
        </p:spPr>
      </p:pic>
      <p:pic>
        <p:nvPicPr>
          <p:cNvPr id="12" name="Bildobjekt 8"/>
          <p:cNvPicPr>
            <a:picLocks noChangeAspect="1"/>
          </p:cNvPicPr>
          <p:nvPr userDrawn="1"/>
        </p:nvPicPr>
        <p:blipFill rotWithShape="1">
          <a:blip r:embed="rId5" cstate="email">
            <a:extLst>
              <a:ext uri="{28A0092B-C50C-407E-A947-70E740481C1C}">
                <a14:useLocalDpi xmlns:a14="http://schemas.microsoft.com/office/drawing/2010/main"/>
              </a:ext>
            </a:extLst>
          </a:blip>
          <a:srcRect l="34225" r="60951"/>
          <a:stretch/>
        </p:blipFill>
        <p:spPr bwMode="auto">
          <a:xfrm>
            <a:off x="7420762" y="6374170"/>
            <a:ext cx="23357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4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0076999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innehåll 2"/>
          <p:cNvSpPr>
            <a:spLocks noGrp="1"/>
          </p:cNvSpPr>
          <p:nvPr>
            <p:ph idx="1"/>
          </p:nvPr>
        </p:nvSpPr>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CE7379BF-958D-9E49-81A6-6F46C3151477}"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D5C82FA0-E0F0-AC44-B997-E4B14227757A}"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2536842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87085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4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26351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1798420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67"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innehåll 2"/>
          <p:cNvSpPr>
            <a:spLocks noGrp="1"/>
          </p:cNvSpPr>
          <p:nvPr>
            <p:ph idx="1"/>
          </p:nvPr>
        </p:nvSpPr>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CE7379BF-958D-9E49-81A6-6F46C3151477}"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D5C82FA0-E0F0-AC44-B997-E4B14227757A}"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266150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titl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5040692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4C8915F9-A5EA-214E-B691-854DBCFE998B}"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A749B189-1282-694A-A4B5-3308B55DF9D1}"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71647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91096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1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1D65220F-CBD4-DA43-88D4-4C1FC8564989}"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6" name="Platshållare för sidfot 5"/>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7" name="Platshållare för bildnumm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CA2D9463-41F9-DA4F-96C0-C50958CA3713}"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75439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5758991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9841" y="365126"/>
            <a:ext cx="7886700" cy="1325563"/>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2DF8F8F5-AC04-2046-8ABC-4DCB2D10F093}"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8" name="Platshållare för sidfot 7"/>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9" name="Platshållare för bildnumm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BD67E0A9-4048-F443-A54E-2688CF392DE3}"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28726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89708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6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datum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4F05A78F-51BE-C042-992A-F38742F49C13}"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4" name="Platshållare för sidfot 3"/>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5" name="Platshållare för bildnumm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099DEB42-5E8F-9144-8301-2284EFA81FCB}"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4168662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5799889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87"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Platshållare för datum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B0FD64D4-9551-4445-9AD6-417C378286A7}"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3" name="Platshållare för sidfot 2"/>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4" name="Platshållare för bildnumm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9FB65982-547E-9A49-88DF-152D5208F365}"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94763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13283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E6A5F5A1-F38C-474D-8521-33D183B0971E}"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6" name="Platshållare för sidfot 5"/>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7" name="Platshållare för bildnumm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8B4A8586-CB12-C34C-8D89-A9962B9BB36F}"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3391100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1736354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1AE464D4-9EFC-8142-B4B2-A923FD60E6FB}"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6" name="Platshållare för sidfot 5"/>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7" name="Platshållare för bildnumm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746EBB04-9CFA-3C4A-8BD8-59F9AD56ABA1}"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872181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007639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lodrät text 2"/>
          <p:cNvSpPr>
            <a:spLocks noGrp="1"/>
          </p:cNvSpPr>
          <p:nvPr>
            <p:ph type="body" orient="vert" idx="1"/>
          </p:nvPr>
        </p:nvSpPr>
        <p:spPr/>
        <p:txBody>
          <a:bodyPr vert="eaVert"/>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4237B6E6-430A-A349-A6C7-F1B017D9885E}"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76E90EE3-ADBA-D742-9101-DAAEBC45EFC8}"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60467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titl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35194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4C8915F9-A5EA-214E-B691-854DBCFE998B}"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A749B189-1282-694A-A4B5-3308B55DF9D1}"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3316677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078552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8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Lodrät rubrik 1"/>
          <p:cNvSpPr>
            <a:spLocks noGrp="1"/>
          </p:cNvSpPr>
          <p:nvPr>
            <p:ph type="title" orient="vert"/>
          </p:nvPr>
        </p:nvSpPr>
        <p:spPr>
          <a:xfrm>
            <a:off x="6543675" y="365125"/>
            <a:ext cx="1971675" cy="5811838"/>
          </a:xfrm>
        </p:spPr>
        <p:txBody>
          <a:bodyPr vert="eaVert"/>
          <a:lstStyle>
            <a:lvl1pPr>
              <a:defRPr/>
            </a:lvl1pPr>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64E8A646-412B-3344-B633-8B9B14E29D2E}"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5" name="Platshållare för sidfot 4"/>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6" name="Platshållare för bildnumm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1F127A27-0A41-6346-BCF4-A25AE393AB18}"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274632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head, 20pt text incl section heading and sourc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159437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7200" y="593825"/>
            <a:ext cx="8215313" cy="658564"/>
          </a:xfrm>
          <a:prstGeom prst="rect">
            <a:avLst/>
          </a:prstGeom>
        </p:spPr>
        <p:txBody>
          <a:bodyPr lIns="0" tIns="0" rIns="0" bIns="0" anchor="ctr" anchorCtr="0"/>
          <a:lstStyle>
            <a:lvl1pPr algn="l">
              <a:defRPr sz="2000" b="1" baseline="0">
                <a:latin typeface="Arial" panose="020B0604020202020204" pitchFamily="34" charset="0"/>
                <a:sym typeface="Arial" panose="020B0604020202020204" pitchFamily="34" charset="0"/>
              </a:defRPr>
            </a:lvl1pPr>
          </a:lstStyle>
          <a:p>
            <a:r>
              <a:rPr lang="en-US" dirty="0"/>
              <a:t>Default heading: 20pt Swiss 721 BT</a:t>
            </a:r>
          </a:p>
        </p:txBody>
      </p:sp>
      <p:sp>
        <p:nvSpPr>
          <p:cNvPr id="9" name="Content Placeholder 8"/>
          <p:cNvSpPr>
            <a:spLocks noGrp="1"/>
          </p:cNvSpPr>
          <p:nvPr>
            <p:ph sz="quarter" idx="12" hasCustomPrompt="1"/>
          </p:nvPr>
        </p:nvSpPr>
        <p:spPr>
          <a:xfrm>
            <a:off x="471041" y="274337"/>
            <a:ext cx="3898925" cy="268142"/>
          </a:xfrm>
          <a:prstGeom prst="rect">
            <a:avLst/>
          </a:prstGeom>
        </p:spPr>
        <p:txBody>
          <a:bodyPr lIns="0" tIns="0" rIns="0" bIns="0" anchor="ctr" anchorCtr="0"/>
          <a:lstStyle>
            <a:lvl1pPr marL="0" indent="0">
              <a:buNone/>
              <a:defRPr sz="1000" baseline="0">
                <a:solidFill>
                  <a:schemeClr val="accent1"/>
                </a:solidFill>
                <a:latin typeface="Arial" panose="020B0604020202020204" pitchFamily="34" charset="0"/>
                <a:sym typeface="Arial" panose="020B0604020202020204" pitchFamily="34" charset="0"/>
              </a:defRPr>
            </a:lvl1pPr>
          </a:lstStyle>
          <a:p>
            <a:pPr lvl="0"/>
            <a:r>
              <a:rPr lang="en-US" dirty="0"/>
              <a:t>Section heading: 10pt Swiss 721 BT, color: Accent 1</a:t>
            </a:r>
          </a:p>
        </p:txBody>
      </p:sp>
      <p:sp>
        <p:nvSpPr>
          <p:cNvPr id="11" name="Text Placeholder 10"/>
          <p:cNvSpPr>
            <a:spLocks noGrp="1"/>
          </p:cNvSpPr>
          <p:nvPr>
            <p:ph type="body" sz="quarter" idx="13" hasCustomPrompt="1"/>
          </p:nvPr>
        </p:nvSpPr>
        <p:spPr>
          <a:xfrm>
            <a:off x="471488" y="1808163"/>
            <a:ext cx="6191034" cy="674186"/>
          </a:xfrm>
          <a:prstGeom prst="rect">
            <a:avLst/>
          </a:prstGeom>
        </p:spPr>
        <p:txBody>
          <a:bodyPr lIns="0" tIns="50623" rIns="0" bIns="50623">
            <a:spAutoFit/>
          </a:bodyPr>
          <a:lstStyle>
            <a:lvl1pPr>
              <a:lnSpc>
                <a:spcPct val="100000"/>
              </a:lnSpc>
              <a:spcAft>
                <a:spcPts val="600"/>
              </a:spcAft>
              <a:defRPr sz="1600">
                <a:latin typeface="Arial" panose="020B0604020202020204" pitchFamily="34" charset="0"/>
                <a:sym typeface="Arial" panose="020B0604020202020204" pitchFamily="34" charset="0"/>
              </a:defRPr>
            </a:lvl1pPr>
            <a:lvl2pPr>
              <a:lnSpc>
                <a:spcPct val="100000"/>
              </a:lnSpc>
              <a:spcAft>
                <a:spcPts val="600"/>
              </a:spcAft>
              <a:defRPr sz="1200">
                <a:latin typeface="Arial" panose="020B0604020202020204" pitchFamily="34" charset="0"/>
                <a:sym typeface="Arial" panose="020B0604020202020204" pitchFamily="34" charset="0"/>
              </a:defRPr>
            </a:lvl2pPr>
          </a:lstStyle>
          <a:p>
            <a:pPr lvl="0"/>
            <a:r>
              <a:rPr lang="en-US" dirty="0"/>
              <a:t>First level bullets: 16pt Swiss 721 BT</a:t>
            </a:r>
          </a:p>
          <a:p>
            <a:pPr lvl="1"/>
            <a:r>
              <a:rPr lang="en-US" dirty="0"/>
              <a:t>Second level bullets: 12pt Swiss 721 BT</a:t>
            </a:r>
          </a:p>
        </p:txBody>
      </p:sp>
      <p:sp>
        <p:nvSpPr>
          <p:cNvPr id="6" name="Text Placeholder 5"/>
          <p:cNvSpPr>
            <a:spLocks noGrp="1"/>
          </p:cNvSpPr>
          <p:nvPr>
            <p:ph type="body" sz="quarter" idx="14" hasCustomPrompt="1"/>
          </p:nvPr>
        </p:nvSpPr>
        <p:spPr>
          <a:xfrm>
            <a:off x="4773394" y="6064268"/>
            <a:ext cx="3887664" cy="345138"/>
          </a:xfrm>
          <a:prstGeom prst="rect">
            <a:avLst/>
          </a:prstGeom>
        </p:spPr>
        <p:txBody>
          <a:bodyPr anchor="b"/>
          <a:lstStyle>
            <a:lvl1pPr marL="0" indent="0" algn="r">
              <a:buNone/>
              <a:defRPr sz="600">
                <a:solidFill>
                  <a:schemeClr val="tx2"/>
                </a:solidFill>
                <a:latin typeface="Arial" panose="020B0604020202020204" pitchFamily="34" charset="0"/>
                <a:sym typeface="Arial" panose="020B0604020202020204" pitchFamily="34" charset="0"/>
              </a:defRPr>
            </a:lvl1pPr>
          </a:lstStyle>
          <a:p>
            <a:pPr lvl="0"/>
            <a:r>
              <a:rPr lang="en-US" dirty="0"/>
              <a:t>Source:</a:t>
            </a:r>
          </a:p>
        </p:txBody>
      </p:sp>
      <p:sp>
        <p:nvSpPr>
          <p:cNvPr id="10" name="Platshållare för bildnummer 5"/>
          <p:cNvSpPr>
            <a:spLocks noGrp="1"/>
          </p:cNvSpPr>
          <p:nvPr>
            <p:ph type="sldNum" sz="quarter" idx="4"/>
          </p:nvPr>
        </p:nvSpPr>
        <p:spPr>
          <a:xfrm>
            <a:off x="6084888" y="6453188"/>
            <a:ext cx="836612" cy="392112"/>
          </a:xfrm>
          <a:prstGeom prst="rect">
            <a:avLst/>
          </a:prstGeom>
        </p:spPr>
        <p:txBody>
          <a:bodyPr vert="horz" lIns="91428" tIns="45715" rIns="91428" bIns="45715" rtlCol="0" anchor="ctr"/>
          <a:lstStyle>
            <a:lvl1pPr algn="r" defTabSz="914287" fontAlgn="auto">
              <a:spcBef>
                <a:spcPts val="0"/>
              </a:spcBef>
              <a:spcAft>
                <a:spcPts val="0"/>
              </a:spcAft>
              <a:defRPr sz="1000">
                <a:solidFill>
                  <a:prstClr val="white"/>
                </a:solidFill>
                <a:latin typeface="Arial" panose="020B0604020202020204" pitchFamily="34" charset="0"/>
                <a:cs typeface="Arial" panose="020B0604020202020204" pitchFamily="34" charset="0"/>
                <a:sym typeface="Arial" panose="020B0604020202020204" pitchFamily="34" charset="0"/>
              </a:defRPr>
            </a:lvl1pPr>
          </a:lstStyle>
          <a:p>
            <a:pPr>
              <a:defRPr/>
            </a:pPr>
            <a:fld id="{2AC1DAE6-5E19-48B7-943A-8C3FB8227CBE}" type="slidenum">
              <a:rPr lang="en-US" smtClean="0"/>
              <a:pPr>
                <a:defRPr/>
              </a:pPr>
              <a:t>‹#›</a:t>
            </a:fld>
            <a:endParaRPr lang="en-US" dirty="0"/>
          </a:p>
        </p:txBody>
      </p:sp>
      <p:sp>
        <p:nvSpPr>
          <p:cNvPr id="12" name="Platshållare för sidfot 4"/>
          <p:cNvSpPr>
            <a:spLocks noGrp="1"/>
          </p:cNvSpPr>
          <p:nvPr>
            <p:ph type="ftr" sz="quarter" idx="15"/>
          </p:nvPr>
        </p:nvSpPr>
        <p:spPr>
          <a:xfrm>
            <a:off x="2771775" y="6457950"/>
            <a:ext cx="3312393" cy="387350"/>
          </a:xfrm>
          <a:prstGeom prst="rect">
            <a:avLst/>
          </a:prstGeom>
        </p:spPr>
        <p:txBody>
          <a:bodyPr/>
          <a:lstStyle>
            <a:lvl1pPr algn="l">
              <a:defRPr lang="en-US" sz="600" kern="1200" baseline="0" smtClean="0">
                <a:solidFill>
                  <a:schemeClr val="bg1">
                    <a:lumMod val="95000"/>
                  </a:schemeClr>
                </a:solidFill>
                <a:latin typeface="Arial" panose="020B0604020202020204" pitchFamily="34" charset="0"/>
                <a:ea typeface="+mn-ea"/>
                <a:cs typeface="Arial" panose="020B0604020202020204" pitchFamily="34" charset="0"/>
                <a:sym typeface="Arial" panose="020B0604020202020204" pitchFamily="34" charset="0"/>
              </a:defRPr>
            </a:lvl1pPr>
          </a:lstStyle>
          <a:p>
            <a:pPr>
              <a:lnSpc>
                <a:spcPct val="120000"/>
              </a:lnSpc>
              <a:spcAft>
                <a:spcPts val="422"/>
              </a:spcAft>
            </a:pPr>
            <a:r>
              <a:rPr>
                <a:solidFill>
                  <a:srgbClr val="FFFFFF">
                    <a:lumMod val="95000"/>
                  </a:srgbClr>
                </a:solidFill>
              </a:rPr>
              <a:t>Source:</a:t>
            </a:r>
            <a:endParaRPr dirty="0">
              <a:solidFill>
                <a:srgbClr val="FFFFFF">
                  <a:lumMod val="95000"/>
                </a:srgbClr>
              </a:solidFill>
            </a:endParaRPr>
          </a:p>
        </p:txBody>
      </p:sp>
    </p:spTree>
    <p:extLst>
      <p:ext uri="{BB962C8B-B14F-4D97-AF65-F5344CB8AC3E}">
        <p14:creationId xmlns:p14="http://schemas.microsoft.com/office/powerpoint/2010/main" val="3547598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1743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23850" y="476250"/>
            <a:ext cx="8496300" cy="647700"/>
          </a:xfrm>
        </p:spPr>
        <p:txBody>
          <a:bodyPr/>
          <a:lstStyle>
            <a:lvl1pPr>
              <a:defRPr baseline="0"/>
            </a:lvl1pPr>
          </a:lstStyle>
          <a:p>
            <a:r>
              <a:rPr lang="sv-SE"/>
              <a:t>Click to edit Master title style</a:t>
            </a:r>
            <a:endParaRPr lang="sv-SE" dirty="0"/>
          </a:p>
        </p:txBody>
      </p:sp>
      <p:sp>
        <p:nvSpPr>
          <p:cNvPr id="3" name="Slide Number Placeholder 4"/>
          <p:cNvSpPr>
            <a:spLocks noGrp="1"/>
          </p:cNvSpPr>
          <p:nvPr>
            <p:ph type="sldNum" sz="quarter" idx="10"/>
          </p:nvPr>
        </p:nvSpPr>
        <p:spPr>
          <a:xfrm>
            <a:off x="8491538" y="6594475"/>
            <a:ext cx="328612" cy="263525"/>
          </a:xfrm>
          <a:prstGeom prst="rect">
            <a:avLst/>
          </a:prstGeom>
        </p:spPr>
        <p:txBody>
          <a:bodyPr vert="horz" wrap="square" lIns="36000" tIns="54000" rIns="0" bIns="54000" numCol="1" anchor="ctr" anchorCtr="0" compatLnSpc="1">
            <a:prstTxWarp prst="textNoShape">
              <a:avLst/>
            </a:prstTxWarp>
            <a:spAutoFit/>
          </a:bodyPr>
          <a:lstStyle>
            <a:lvl1pPr algn="r">
              <a:defRPr sz="1000">
                <a:solidFill>
                  <a:srgbClr val="7F7F7F"/>
                </a:solidFill>
                <a:latin typeface="Arial" panose="020B0604020202020204" pitchFamily="34" charset="0"/>
                <a:cs typeface="Arial" panose="020B0604020202020204" pitchFamily="34" charset="0"/>
                <a:sym typeface="Arial" panose="020B0604020202020204" pitchFamily="34" charset="0"/>
              </a:defRPr>
            </a:lvl1pPr>
          </a:lstStyle>
          <a:p>
            <a:pPr>
              <a:defRPr/>
            </a:pPr>
            <a:r>
              <a:rPr lang="sv-SE"/>
              <a:t>| </a:t>
            </a:r>
            <a:fld id="{11AF9979-A146-7D49-A99C-90856F8837A1}" type="slidenum">
              <a:rPr lang="sv-SE" smtClean="0"/>
              <a:pPr>
                <a:defRPr/>
              </a:pPr>
              <a:t>‹#›</a:t>
            </a:fld>
            <a:endParaRPr lang="sv-SE"/>
          </a:p>
        </p:txBody>
      </p:sp>
      <p:sp>
        <p:nvSpPr>
          <p:cNvPr id="4" name="Footer Placeholder 11"/>
          <p:cNvSpPr>
            <a:spLocks noGrp="1"/>
          </p:cNvSpPr>
          <p:nvPr>
            <p:ph type="ftr" sz="quarter" idx="11"/>
          </p:nvPr>
        </p:nvSpPr>
        <p:spPr>
          <a:xfrm>
            <a:off x="4572000" y="6638925"/>
            <a:ext cx="3924300" cy="219075"/>
          </a:xfrm>
          <a:prstGeom prst="rect">
            <a:avLst/>
          </a:prstGeom>
        </p:spPr>
        <p:txBody>
          <a:bodyPr lIns="36000" tIns="54000" rIns="36000" bIns="54000" anchor="ctr">
            <a:spAutoFit/>
          </a:bodyPr>
          <a:lstStyle>
            <a:lvl1pPr algn="r">
              <a:defRPr sz="700">
                <a:solidFill>
                  <a:srgbClr val="7F7F7F"/>
                </a:solidFill>
                <a:latin typeface="Arial" panose="020B0604020202020204" pitchFamily="34" charset="0"/>
                <a:cs typeface="Arial" panose="020B0604020202020204" pitchFamily="34" charset="0"/>
                <a:sym typeface="Arial" panose="020B0604020202020204" pitchFamily="34" charset="0"/>
              </a:defRPr>
            </a:lvl1pPr>
          </a:lstStyle>
          <a:p>
            <a:pPr>
              <a:defRPr/>
            </a:pPr>
            <a:r>
              <a:rPr lang="en-US"/>
              <a:t>Inserted footer will end up here</a:t>
            </a:r>
            <a:endParaRPr lang="sv-SE"/>
          </a:p>
        </p:txBody>
      </p:sp>
    </p:spTree>
    <p:extLst>
      <p:ext uri="{BB962C8B-B14F-4D97-AF65-F5344CB8AC3E}">
        <p14:creationId xmlns:p14="http://schemas.microsoft.com/office/powerpoint/2010/main" val="97343974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res/Content: Visualizati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8022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5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5"/>
          <p:cNvSpPr>
            <a:spLocks noGrp="1"/>
          </p:cNvSpPr>
          <p:nvPr>
            <p:ph sz="quarter" idx="11"/>
          </p:nvPr>
        </p:nvSpPr>
        <p:spPr>
          <a:xfrm>
            <a:off x="395289" y="342900"/>
            <a:ext cx="8064500" cy="324644"/>
          </a:xfrm>
          <a:prstGeom prst="rect">
            <a:avLst/>
          </a:prstGeom>
        </p:spPr>
        <p:txBody>
          <a:bodyPr lIns="90000" tIns="46800" rIns="90000"/>
          <a:lstStyle>
            <a:lvl1pPr>
              <a:buNone/>
              <a:defRPr sz="1400" b="1" baseline="0"/>
            </a:lvl1pPr>
          </a:lstStyle>
          <a:p>
            <a:pPr lvl="0"/>
            <a:r>
              <a:rPr lang="en-US"/>
              <a:t>Click to edit Master text styles</a:t>
            </a:r>
          </a:p>
        </p:txBody>
      </p:sp>
      <p:sp>
        <p:nvSpPr>
          <p:cNvPr id="11" name="Text Placeholder 12"/>
          <p:cNvSpPr>
            <a:spLocks noGrp="1"/>
          </p:cNvSpPr>
          <p:nvPr>
            <p:ph type="body" sz="quarter" idx="15"/>
          </p:nvPr>
        </p:nvSpPr>
        <p:spPr>
          <a:xfrm>
            <a:off x="395289" y="6672609"/>
            <a:ext cx="2828916" cy="172410"/>
          </a:xfrm>
          <a:noFill/>
        </p:spPr>
        <p:txBody>
          <a:bodyPr lIns="36000" tIns="36000" rIns="36000" bIns="36000" anchor="ctr">
            <a:spAutoFit/>
          </a:bodyPr>
          <a:lstStyle>
            <a:lvl1pPr algn="l" rtl="0" fontAlgn="base">
              <a:spcBef>
                <a:spcPct val="0"/>
              </a:spcBef>
              <a:spcAft>
                <a:spcPct val="0"/>
              </a:spcAft>
              <a:buNone/>
              <a:defRPr lang="sv-SE" sz="720" kern="1200" dirty="0">
                <a:solidFill>
                  <a:prstClr val="white">
                    <a:lumMod val="50000"/>
                  </a:prstClr>
                </a:solidFill>
                <a:latin typeface="Arial" panose="020B0604020202020204" pitchFamily="34" charset="0"/>
                <a:ea typeface="+mn-ea"/>
                <a:cs typeface="Arial" charset="0"/>
                <a:sym typeface="Arial" panose="020B0604020202020204" pitchFamily="34" charset="0"/>
              </a:defRPr>
            </a:lvl1pPr>
          </a:lstStyle>
          <a:p>
            <a:pPr lvl="0"/>
            <a:r>
              <a:rPr lang="en-US"/>
              <a:t>Click to edit Master text styles</a:t>
            </a:r>
          </a:p>
        </p:txBody>
      </p:sp>
      <p:sp>
        <p:nvSpPr>
          <p:cNvPr id="17" name="Text Placeholder 12"/>
          <p:cNvSpPr>
            <a:spLocks noGrp="1"/>
          </p:cNvSpPr>
          <p:nvPr>
            <p:ph type="body" sz="quarter" idx="18"/>
          </p:nvPr>
        </p:nvSpPr>
        <p:spPr>
          <a:xfrm>
            <a:off x="395289" y="136226"/>
            <a:ext cx="2828916" cy="198438"/>
          </a:xfrm>
        </p:spPr>
        <p:txBody>
          <a:bodyPr>
            <a:noAutofit/>
          </a:bodyPr>
          <a:lstStyle>
            <a:lvl1pPr>
              <a:buNone/>
              <a:defRPr sz="800" baseline="0"/>
            </a:lvl1pPr>
          </a:lstStyle>
          <a:p>
            <a:pPr lvl="0"/>
            <a:r>
              <a:rPr lang="en-US"/>
              <a:t>Click to edit Master text styles</a:t>
            </a:r>
          </a:p>
        </p:txBody>
      </p:sp>
      <p:sp>
        <p:nvSpPr>
          <p:cNvPr id="18" name="Text Placeholder 12"/>
          <p:cNvSpPr>
            <a:spLocks noGrp="1"/>
          </p:cNvSpPr>
          <p:nvPr>
            <p:ph type="body" sz="quarter" idx="19"/>
          </p:nvPr>
        </p:nvSpPr>
        <p:spPr>
          <a:xfrm>
            <a:off x="3301393" y="136226"/>
            <a:ext cx="699104" cy="198438"/>
          </a:xfrm>
        </p:spPr>
        <p:txBody>
          <a:bodyPr>
            <a:noAutofit/>
          </a:bodyPr>
          <a:lstStyle>
            <a:lvl1pPr>
              <a:buNone/>
              <a:defRPr sz="800" baseline="0"/>
            </a:lvl1pPr>
          </a:lstStyle>
          <a:p>
            <a:pPr lvl="0"/>
            <a:r>
              <a:rPr lang="en-US"/>
              <a:t>Click to edit Master text styles</a:t>
            </a:r>
          </a:p>
        </p:txBody>
      </p:sp>
      <p:sp>
        <p:nvSpPr>
          <p:cNvPr id="6" name="Slide Number Placeholder 9"/>
          <p:cNvSpPr>
            <a:spLocks noGrp="1" noChangeArrowheads="1"/>
          </p:cNvSpPr>
          <p:nvPr>
            <p:ph type="sldNum" sz="quarter" idx="20"/>
          </p:nvPr>
        </p:nvSpPr>
        <p:spPr>
          <a:xfrm>
            <a:off x="8807450" y="6661150"/>
            <a:ext cx="336550" cy="211138"/>
          </a:xfrm>
          <a:prstGeom prst="rect">
            <a:avLst/>
          </a:prstGeom>
        </p:spPr>
        <p:txBody>
          <a:bodyPr vert="horz" wrap="square" lIns="36000" tIns="36000" rIns="36000" bIns="36000" numCol="1" anchor="ctr" anchorCtr="0" compatLnSpc="1">
            <a:prstTxWarp prst="textNoShape">
              <a:avLst/>
            </a:prstTxWarp>
          </a:bodyPr>
          <a:lstStyle>
            <a:lvl1pPr algn="ctr">
              <a:defRPr sz="900">
                <a:solidFill>
                  <a:srgbClr val="7F7F7F"/>
                </a:solidFill>
                <a:latin typeface="Arial" panose="020B0604020202020204" pitchFamily="34" charset="0"/>
                <a:cs typeface="Arial" panose="020B0604020202020204" pitchFamily="34" charset="0"/>
                <a:sym typeface="Arial" panose="020B0604020202020204" pitchFamily="34" charset="0"/>
              </a:defRPr>
            </a:lvl1pPr>
          </a:lstStyle>
          <a:p>
            <a:pPr>
              <a:defRPr/>
            </a:pPr>
            <a:fld id="{FC7904AC-BA37-CF45-BD57-0E991477686A}" type="slidenum">
              <a:rPr lang="sv-SE" smtClean="0"/>
              <a:pPr>
                <a:defRPr/>
              </a:pPr>
              <a:t>‹#›</a:t>
            </a:fld>
            <a:endParaRPr lang="sv-SE"/>
          </a:p>
        </p:txBody>
      </p:sp>
    </p:spTree>
    <p:extLst>
      <p:ext uri="{BB962C8B-B14F-4D97-AF65-F5344CB8AC3E}">
        <p14:creationId xmlns:p14="http://schemas.microsoft.com/office/powerpoint/2010/main" val="143043740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765798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7200" y="593825"/>
            <a:ext cx="8215313" cy="658564"/>
          </a:xfrm>
          <a:prstGeom prst="rect">
            <a:avLst/>
          </a:prstGeom>
        </p:spPr>
        <p:txBody>
          <a:bodyPr lIns="0" tIns="0" rIns="0" bIns="0" anchor="ctr" anchorCtr="0"/>
          <a:lstStyle>
            <a:lvl1pPr algn="l">
              <a:defRPr sz="2000" b="1" baseline="0">
                <a:latin typeface="Arial" panose="020B0604020202020204" pitchFamily="34" charset="0"/>
                <a:sym typeface="Arial" panose="020B0604020202020204" pitchFamily="34" charset="0"/>
              </a:defRPr>
            </a:lvl1pPr>
          </a:lstStyle>
          <a:p>
            <a:r>
              <a:rPr lang="en-US" noProof="0" dirty="0"/>
              <a:t>Default heading: 20pt Swiss 721 BT</a:t>
            </a:r>
          </a:p>
        </p:txBody>
      </p:sp>
      <p:sp>
        <p:nvSpPr>
          <p:cNvPr id="3" name="Footer Placeholder 2"/>
          <p:cNvSpPr>
            <a:spLocks noGrp="1"/>
          </p:cNvSpPr>
          <p:nvPr>
            <p:ph type="ftr"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642915"/>
            <a:endParaRPr lang="en-US" dirty="0">
              <a:solidFill>
                <a:prstClr val="black"/>
              </a:solidFill>
            </a:endParaRPr>
          </a:p>
        </p:txBody>
      </p:sp>
      <p:sp>
        <p:nvSpPr>
          <p:cNvPr id="4" name="Slide Number Placeholder 3"/>
          <p:cNvSpPr>
            <a:spLocks noGrp="1"/>
          </p:cNvSpPr>
          <p:nvPr>
            <p:ph type="sldNum" sz="quarter" idx="11"/>
          </p:nvPr>
        </p:nvSpPr>
        <p:spPr>
          <a:xfrm>
            <a:off x="8470667" y="6601270"/>
            <a:ext cx="202293" cy="151875"/>
          </a:xfrm>
        </p:spPr>
        <p:txBody>
          <a:bodyPr/>
          <a:lstStyle>
            <a:lvl1pPr>
              <a:defRPr b="0">
                <a:latin typeface="Arial" panose="020B0604020202020204" pitchFamily="34" charset="0"/>
                <a:cs typeface="Arial" panose="020B0604020202020204" pitchFamily="34" charset="0"/>
                <a:sym typeface="Arial" panose="020B0604020202020204" pitchFamily="34" charset="0"/>
              </a:defRPr>
            </a:lvl1pPr>
          </a:lstStyle>
          <a:p>
            <a:pPr defTabSz="642915"/>
            <a:fld id="{B6F15528-21DE-4FAA-801E-634DDDAF4B2B}" type="slidenum">
              <a:rPr lang="en-US" smtClean="0">
                <a:solidFill>
                  <a:prstClr val="black"/>
                </a:solidFill>
              </a:rPr>
              <a:pPr defTabSz="642915"/>
              <a:t>‹#›</a:t>
            </a:fld>
            <a:endParaRPr lang="en-US" dirty="0">
              <a:solidFill>
                <a:prstClr val="black"/>
              </a:solidFill>
            </a:endParaRPr>
          </a:p>
        </p:txBody>
      </p:sp>
      <p:sp>
        <p:nvSpPr>
          <p:cNvPr id="11" name="Text Placeholder 10"/>
          <p:cNvSpPr>
            <a:spLocks noGrp="1"/>
          </p:cNvSpPr>
          <p:nvPr>
            <p:ph type="body" sz="quarter" idx="13" hasCustomPrompt="1"/>
          </p:nvPr>
        </p:nvSpPr>
        <p:spPr>
          <a:xfrm>
            <a:off x="471488" y="1700213"/>
            <a:ext cx="6153150" cy="674186"/>
          </a:xfrm>
          <a:prstGeom prst="rect">
            <a:avLst/>
          </a:prstGeom>
        </p:spPr>
        <p:txBody>
          <a:bodyPr wrap="square" lIns="0" tIns="50623" rIns="0" bIns="50623">
            <a:spAutoFit/>
          </a:bodyPr>
          <a:lstStyle>
            <a:lvl1pPr>
              <a:lnSpc>
                <a:spcPct val="100000"/>
              </a:lnSpc>
              <a:spcAft>
                <a:spcPts val="600"/>
              </a:spcAft>
              <a:defRPr sz="1600">
                <a:latin typeface="Arial" panose="020B0604020202020204" pitchFamily="34" charset="0"/>
                <a:sym typeface="Arial" panose="020B0604020202020204" pitchFamily="34" charset="0"/>
              </a:defRPr>
            </a:lvl1pPr>
            <a:lvl2pPr>
              <a:lnSpc>
                <a:spcPct val="100000"/>
              </a:lnSpc>
              <a:spcAft>
                <a:spcPts val="600"/>
              </a:spcAft>
              <a:defRPr sz="1200">
                <a:latin typeface="Arial" panose="020B0604020202020204" pitchFamily="34" charset="0"/>
                <a:sym typeface="Arial" panose="020B0604020202020204" pitchFamily="34" charset="0"/>
              </a:defRPr>
            </a:lvl2pPr>
          </a:lstStyle>
          <a:p>
            <a:pPr lvl="0"/>
            <a:r>
              <a:rPr lang="en-US" noProof="0" dirty="0"/>
              <a:t>First level bullets: 16pt Swiss 721 BT</a:t>
            </a:r>
          </a:p>
          <a:p>
            <a:pPr lvl="1"/>
            <a:r>
              <a:rPr lang="en-US" noProof="0" dirty="0"/>
              <a:t>Second level bullets: 12pt Swiss 721 BT</a:t>
            </a:r>
          </a:p>
        </p:txBody>
      </p:sp>
      <p:sp>
        <p:nvSpPr>
          <p:cNvPr id="8" name="Text Placeholder 5"/>
          <p:cNvSpPr>
            <a:spLocks noGrp="1"/>
          </p:cNvSpPr>
          <p:nvPr>
            <p:ph type="body" sz="quarter" idx="14" hasCustomPrompt="1"/>
          </p:nvPr>
        </p:nvSpPr>
        <p:spPr>
          <a:xfrm>
            <a:off x="1619673" y="6309320"/>
            <a:ext cx="6837890" cy="345138"/>
          </a:xfrm>
          <a:prstGeom prst="rect">
            <a:avLst/>
          </a:prstGeom>
        </p:spPr>
        <p:txBody>
          <a:bodyPr lIns="0" bIns="36000" anchor="b"/>
          <a:lstStyle>
            <a:lvl1pPr marL="0" indent="0" algn="l">
              <a:buNone/>
              <a:defRPr sz="600">
                <a:solidFill>
                  <a:schemeClr val="tx2"/>
                </a:solidFill>
                <a:latin typeface="Arial" panose="020B0604020202020204" pitchFamily="34" charset="0"/>
                <a:sym typeface="Arial" panose="020B0604020202020204" pitchFamily="34" charset="0"/>
              </a:defRPr>
            </a:lvl1pPr>
          </a:lstStyle>
          <a:p>
            <a:pPr lvl="0"/>
            <a:r>
              <a:rPr lang="en-US" noProof="0" dirty="0"/>
              <a:t>Source:</a:t>
            </a:r>
          </a:p>
        </p:txBody>
      </p:sp>
    </p:spTree>
    <p:extLst>
      <p:ext uri="{BB962C8B-B14F-4D97-AF65-F5344CB8AC3E}">
        <p14:creationId xmlns:p14="http://schemas.microsoft.com/office/powerpoint/2010/main" val="310981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Norma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bildnummer 2"/>
          <p:cNvSpPr>
            <a:spLocks noGrp="1"/>
          </p:cNvSpPr>
          <p:nvPr>
            <p:ph type="sldNum" sz="quarter" idx="10"/>
          </p:nvPr>
        </p:nvSpPr>
        <p:spPr>
          <a:xfrm>
            <a:off x="84670" y="6430048"/>
            <a:ext cx="1600200" cy="258618"/>
          </a:xfrm>
          <a:prstGeom prst="rect">
            <a:avLst/>
          </a:prstGeom>
        </p:spPr>
        <p:txBody>
          <a:bodyPr/>
          <a:lstStyle/>
          <a:p>
            <a:r>
              <a:rPr lang="sv-SE" dirty="0" smtClean="0">
                <a:solidFill>
                  <a:prstClr val="black"/>
                </a:solidFill>
                <a:latin typeface="Calibri"/>
              </a:rPr>
              <a:t> </a:t>
            </a:r>
            <a:fld id="{498DB38B-068C-4643-BB87-C1B568CDB8AC}" type="slidenum">
              <a:rPr lang="sv-SE" smtClean="0">
                <a:solidFill>
                  <a:prstClr val="white"/>
                </a:solidFill>
                <a:latin typeface="Calibri"/>
              </a:rPr>
              <a:pPr/>
              <a:t>‹#›</a:t>
            </a:fld>
            <a:endParaRPr lang="sv-SE" dirty="0">
              <a:solidFill>
                <a:prstClr val="white"/>
              </a:solidFill>
              <a:latin typeface="Calibri"/>
            </a:endParaRPr>
          </a:p>
        </p:txBody>
      </p:sp>
      <p:sp>
        <p:nvSpPr>
          <p:cNvPr id="5" name="Platshållare för innehåll 4"/>
          <p:cNvSpPr>
            <a:spLocks noGrp="1"/>
          </p:cNvSpPr>
          <p:nvPr>
            <p:ph sz="quarter" idx="11"/>
          </p:nvPr>
        </p:nvSpPr>
        <p:spPr>
          <a:xfrm>
            <a:off x="752475" y="1628776"/>
            <a:ext cx="76485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227525266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451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896362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1D65220F-CBD4-DA43-88D4-4C1FC8564989}"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6" name="Platshållare för sidfot 5"/>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7" name="Platshållare för bildnumm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CA2D9463-41F9-DA4F-96C0-C50958CA3713}"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44601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7510430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7"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9841" y="365126"/>
            <a:ext cx="7886700" cy="1325563"/>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2DF8F8F5-AC04-2046-8ABC-4DCB2D10F093}"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8" name="Platshållare för sidfot 7"/>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9" name="Platshållare för bildnumm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BD67E0A9-4048-F443-A54E-2688CF392DE3}"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35705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97626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datum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4F05A78F-51BE-C042-992A-F38742F49C13}"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4" name="Platshållare för sidfot 3"/>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5" name="Platshållare för bildnumm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099DEB42-5E8F-9144-8301-2284EFA81FCB}"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348547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742685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Platshållare för datum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B0FD64D4-9551-4445-9AD6-417C378286A7}"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3" name="Platshållare för sidfot 2"/>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4" name="Platshållare för bildnumm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9FB65982-547E-9A49-88DF-152D5208F365}"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21295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515969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E6A5F5A1-F38C-474D-8521-33D183B0971E}"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6" name="Platshållare för sidfot 5"/>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7" name="Platshållare för bildnumm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8B4A8586-CB12-C34C-8D89-A9962B9BB36F}"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252120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688578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1AE464D4-9EFC-8142-B4B2-A923FD60E6FB}" type="datetimeFigureOut">
              <a:rPr lang="sv-SE">
                <a:ea typeface="ＭＳ Ｐゴシック" charset="0"/>
              </a:rPr>
              <a:pPr defTabSz="914400" fontAlgn="base">
                <a:spcAft>
                  <a:spcPct val="0"/>
                </a:spcAft>
                <a:defRPr/>
              </a:pPr>
              <a:t>17-05-28</a:t>
            </a:fld>
            <a:endParaRPr lang="sv-SE">
              <a:ea typeface="ＭＳ Ｐゴシック" charset="0"/>
            </a:endParaRPr>
          </a:p>
        </p:txBody>
      </p:sp>
      <p:sp>
        <p:nvSpPr>
          <p:cNvPr id="6" name="Platshållare för sidfot 5"/>
          <p:cNvSpPr>
            <a:spLocks noGrp="1"/>
          </p:cNvSpPr>
          <p:nvPr>
            <p:ph type="ftr" sz="quarter" idx="11"/>
          </p:nvPr>
        </p:nvSpPr>
        <p:spPr>
          <a:xfrm>
            <a:off x="3028950" y="6356350"/>
            <a:ext cx="3086100" cy="365125"/>
          </a:xfrm>
          <a:prstGeom prst="rect">
            <a:avLst/>
          </a:prstGeom>
        </p:spPr>
        <p:txBody>
          <a:bodyPr/>
          <a:lstStyle>
            <a:lvl1pPr algn="l" fontAlgn="auto">
              <a:spcBef>
                <a:spcPts val="0"/>
              </a:spcBef>
              <a:spcAft>
                <a:spcPts val="0"/>
              </a:spcAft>
              <a:buFontTx/>
              <a:buNone/>
              <a:defRPr sz="1800">
                <a:solidFill>
                  <a:prstClr val="black"/>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14400">
              <a:defRPr/>
            </a:pPr>
            <a:endParaRPr lang="sv-SE"/>
          </a:p>
        </p:txBody>
      </p:sp>
      <p:sp>
        <p:nvSpPr>
          <p:cNvPr id="7" name="Platshållare för bildnumm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l">
              <a:spcBef>
                <a:spcPct val="0"/>
              </a:spcBef>
              <a:buFontTx/>
              <a:buNone/>
              <a:defRPr sz="1800" smtClean="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defTabSz="914400" fontAlgn="base">
              <a:spcAft>
                <a:spcPct val="0"/>
              </a:spcAft>
              <a:defRPr/>
            </a:pPr>
            <a:fld id="{746EBB04-9CFA-3C4A-8BD8-59F9AD56ABA1}" type="slidenum">
              <a:rPr lang="sv-SE">
                <a:ea typeface="ＭＳ Ｐゴシック" charset="0"/>
              </a:rPr>
              <a:pPr defTabSz="914400" fontAlgn="base">
                <a:spcAft>
                  <a:spcPct val="0"/>
                </a:spcAft>
                <a:defRPr/>
              </a:pPr>
              <a:t>‹#›</a:t>
            </a:fld>
            <a:endParaRPr lang="sv-SE">
              <a:ea typeface="ＭＳ Ｐゴシック" charset="0"/>
            </a:endParaRPr>
          </a:p>
        </p:txBody>
      </p:sp>
    </p:spTree>
    <p:extLst>
      <p:ext uri="{BB962C8B-B14F-4D97-AF65-F5344CB8AC3E}">
        <p14:creationId xmlns:p14="http://schemas.microsoft.com/office/powerpoint/2010/main" val="105078864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ags" Target="../tags/tag1.xml"/><Relationship Id="rId21" Type="http://schemas.openxmlformats.org/officeDocument/2006/relationships/oleObject" Target="../embeddings/oleObject1.bin"/><Relationship Id="rId22" Type="http://schemas.openxmlformats.org/officeDocument/2006/relationships/image" Target="../media/image1.emf"/><Relationship Id="rId23" Type="http://schemas.openxmlformats.org/officeDocument/2006/relationships/image" Target="../media/image2.jpeg"/><Relationship Id="rId24" Type="http://schemas.openxmlformats.org/officeDocument/2006/relationships/image" Target="../media/image3.png"/><Relationship Id="rId25" Type="http://schemas.openxmlformats.org/officeDocument/2006/relationships/image" Target="../media/image4.png"/><Relationship Id="rId26" Type="http://schemas.openxmlformats.org/officeDocument/2006/relationships/image" Target="../media/image5.png"/><Relationship Id="rId27"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vmlDrawing" Target="../drawings/vmlDrawing1.v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8.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tags" Target="../tags/tag18.xml"/><Relationship Id="rId21" Type="http://schemas.openxmlformats.org/officeDocument/2006/relationships/oleObject" Target="../embeddings/oleObject18.bin"/><Relationship Id="rId22" Type="http://schemas.openxmlformats.org/officeDocument/2006/relationships/image" Target="../media/image1.emf"/><Relationship Id="rId23" Type="http://schemas.openxmlformats.org/officeDocument/2006/relationships/image" Target="../media/image2.jpeg"/><Relationship Id="rId24" Type="http://schemas.openxmlformats.org/officeDocument/2006/relationships/image" Target="../media/image3.png"/><Relationship Id="rId25" Type="http://schemas.openxmlformats.org/officeDocument/2006/relationships/image" Target="../media/image4.png"/><Relationship Id="rId26" Type="http://schemas.openxmlformats.org/officeDocument/2006/relationships/image" Target="../media/image5.png"/><Relationship Id="rId27" Type="http://schemas.openxmlformats.org/officeDocument/2006/relationships/image" Target="../media/image6.pn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theme" Target="../theme/theme3.xml"/><Relationship Id="rId19" Type="http://schemas.openxmlformats.org/officeDocument/2006/relationships/vmlDrawing" Target="../drawings/vmlDrawing18.v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extLst>
              <p:ext uri="{D42A27DB-BD31-4B8C-83A1-F6EECF244321}">
                <p14:modId xmlns:p14="http://schemas.microsoft.com/office/powerpoint/2010/main" val="2158226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7" name="think-cell Slide" r:id="rId21" imgW="540" imgH="541" progId="TCLayout.ActiveDocument.1">
                  <p:embed/>
                </p:oleObj>
              </mc:Choice>
              <mc:Fallback>
                <p:oleObj name="think-cell Slide" r:id="rId21" imgW="540" imgH="541"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4098" name="Platshållare för rubrik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4099" name="Platshållare för text 2"/>
          <p:cNvSpPr>
            <a:spLocks noGrp="1"/>
          </p:cNvSpPr>
          <p:nvPr>
            <p:ph type="body" idx="1"/>
          </p:nvPr>
        </p:nvSpPr>
        <p:spPr bwMode="auto">
          <a:xfrm>
            <a:off x="628650" y="1825625"/>
            <a:ext cx="78867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100" name="Bildobjekt 6"/>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0" y="617696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ildobjekt 7"/>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17513" y="6338888"/>
            <a:ext cx="8270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Bildobjekt 12"/>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280400" y="152400"/>
            <a:ext cx="7207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8"/>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2516463" y="6374170"/>
            <a:ext cx="4841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_ntnu_u-slagord_neg.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742519" y="6457112"/>
            <a:ext cx="1166878" cy="224319"/>
          </a:xfrm>
          <a:prstGeom prst="rect">
            <a:avLst/>
          </a:prstGeom>
        </p:spPr>
      </p:pic>
      <p:pic>
        <p:nvPicPr>
          <p:cNvPr id="13" name="Bildobjekt 8"/>
          <p:cNvPicPr>
            <a:picLocks noChangeAspect="1"/>
          </p:cNvPicPr>
          <p:nvPr userDrawn="1"/>
        </p:nvPicPr>
        <p:blipFill rotWithShape="1">
          <a:blip r:embed="rId26" cstate="email">
            <a:extLst>
              <a:ext uri="{28A0092B-C50C-407E-A947-70E740481C1C}">
                <a14:useLocalDpi xmlns:a14="http://schemas.microsoft.com/office/drawing/2010/main"/>
              </a:ext>
            </a:extLst>
          </a:blip>
          <a:srcRect l="34225" r="60951"/>
          <a:stretch/>
        </p:blipFill>
        <p:spPr bwMode="auto">
          <a:xfrm>
            <a:off x="7420762" y="6374170"/>
            <a:ext cx="23357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884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0" fontAlgn="base" hangingPunct="0">
        <a:lnSpc>
          <a:spcPct val="90000"/>
        </a:lnSpc>
        <a:spcBef>
          <a:spcPct val="0"/>
        </a:spcBef>
        <a:spcAft>
          <a:spcPct val="0"/>
        </a:spcAft>
        <a:defRPr sz="4400" b="1" kern="1200">
          <a:solidFill>
            <a:schemeClr val="tx1"/>
          </a:solidFill>
          <a:latin typeface="Arial" charset="0"/>
          <a:ea typeface="MS PGothic" pitchFamily="34" charset="-128"/>
          <a:cs typeface="Arial" charset="0"/>
        </a:defRPr>
      </a:lvl1pPr>
      <a:lvl2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2pPr>
      <a:lvl3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3pPr>
      <a:lvl4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4pPr>
      <a:lvl5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5pPr>
      <a:lvl6pPr marL="4572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6pPr>
      <a:lvl7pPr marL="9144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7pPr>
      <a:lvl8pPr marL="13716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8pPr>
      <a:lvl9pPr marL="18288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MS PGothic" pitchFamily="34" charset="-128"/>
          <a:cs typeface="Arial"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361282"/>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bg1"/>
          </a:solidFill>
          <a:latin typeface="Arial" charset="0"/>
          <a:ea typeface="MS PGothic" pitchFamily="34" charset="-128"/>
          <a:cs typeface="Arial" charset="0"/>
        </a:defRPr>
      </a:lvl1pPr>
      <a:lvl2pPr algn="l" rtl="0" eaLnBrk="0" fontAlgn="base" hangingPunct="0">
        <a:lnSpc>
          <a:spcPct val="90000"/>
        </a:lnSpc>
        <a:spcBef>
          <a:spcPct val="0"/>
        </a:spcBef>
        <a:spcAft>
          <a:spcPct val="0"/>
        </a:spcAft>
        <a:defRPr sz="4400" b="1">
          <a:solidFill>
            <a:schemeClr val="bg1"/>
          </a:solidFill>
          <a:latin typeface="Arial" charset="0"/>
          <a:ea typeface="MS PGothic" pitchFamily="34" charset="-128"/>
          <a:cs typeface="Arial" charset="0"/>
        </a:defRPr>
      </a:lvl2pPr>
      <a:lvl3pPr algn="l" rtl="0" eaLnBrk="0" fontAlgn="base" hangingPunct="0">
        <a:lnSpc>
          <a:spcPct val="90000"/>
        </a:lnSpc>
        <a:spcBef>
          <a:spcPct val="0"/>
        </a:spcBef>
        <a:spcAft>
          <a:spcPct val="0"/>
        </a:spcAft>
        <a:defRPr sz="4400" b="1">
          <a:solidFill>
            <a:schemeClr val="bg1"/>
          </a:solidFill>
          <a:latin typeface="Arial" charset="0"/>
          <a:ea typeface="MS PGothic" pitchFamily="34" charset="-128"/>
          <a:cs typeface="Arial" charset="0"/>
        </a:defRPr>
      </a:lvl3pPr>
      <a:lvl4pPr algn="l" rtl="0" eaLnBrk="0" fontAlgn="base" hangingPunct="0">
        <a:lnSpc>
          <a:spcPct val="90000"/>
        </a:lnSpc>
        <a:spcBef>
          <a:spcPct val="0"/>
        </a:spcBef>
        <a:spcAft>
          <a:spcPct val="0"/>
        </a:spcAft>
        <a:defRPr sz="4400" b="1">
          <a:solidFill>
            <a:schemeClr val="bg1"/>
          </a:solidFill>
          <a:latin typeface="Arial" charset="0"/>
          <a:ea typeface="MS PGothic" pitchFamily="34" charset="-128"/>
          <a:cs typeface="Arial" charset="0"/>
        </a:defRPr>
      </a:lvl4pPr>
      <a:lvl5pPr algn="l" rtl="0" eaLnBrk="0" fontAlgn="base" hangingPunct="0">
        <a:lnSpc>
          <a:spcPct val="90000"/>
        </a:lnSpc>
        <a:spcBef>
          <a:spcPct val="0"/>
        </a:spcBef>
        <a:spcAft>
          <a:spcPct val="0"/>
        </a:spcAft>
        <a:defRPr sz="4400" b="1">
          <a:solidFill>
            <a:schemeClr val="bg1"/>
          </a:solidFill>
          <a:latin typeface="Arial" charset="0"/>
          <a:ea typeface="MS PGothic" pitchFamily="34" charset="-128"/>
          <a:cs typeface="Arial" charset="0"/>
        </a:defRPr>
      </a:lvl5pPr>
      <a:lvl6pPr marL="457200" algn="l" rtl="0" fontAlgn="base">
        <a:lnSpc>
          <a:spcPct val="90000"/>
        </a:lnSpc>
        <a:spcBef>
          <a:spcPct val="0"/>
        </a:spcBef>
        <a:spcAft>
          <a:spcPct val="0"/>
        </a:spcAft>
        <a:defRPr sz="4400" b="1">
          <a:solidFill>
            <a:schemeClr val="bg1"/>
          </a:solidFill>
          <a:latin typeface="Arial" charset="0"/>
          <a:ea typeface="ＭＳ Ｐゴシック" charset="0"/>
          <a:cs typeface="Arial" charset="0"/>
        </a:defRPr>
      </a:lvl6pPr>
      <a:lvl7pPr marL="914400" algn="l" rtl="0" fontAlgn="base">
        <a:lnSpc>
          <a:spcPct val="90000"/>
        </a:lnSpc>
        <a:spcBef>
          <a:spcPct val="0"/>
        </a:spcBef>
        <a:spcAft>
          <a:spcPct val="0"/>
        </a:spcAft>
        <a:defRPr sz="4400" b="1">
          <a:solidFill>
            <a:schemeClr val="bg1"/>
          </a:solidFill>
          <a:latin typeface="Arial" charset="0"/>
          <a:ea typeface="ＭＳ Ｐゴシック" charset="0"/>
          <a:cs typeface="Arial" charset="0"/>
        </a:defRPr>
      </a:lvl7pPr>
      <a:lvl8pPr marL="1371600" algn="l" rtl="0" fontAlgn="base">
        <a:lnSpc>
          <a:spcPct val="90000"/>
        </a:lnSpc>
        <a:spcBef>
          <a:spcPct val="0"/>
        </a:spcBef>
        <a:spcAft>
          <a:spcPct val="0"/>
        </a:spcAft>
        <a:defRPr sz="4400" b="1">
          <a:solidFill>
            <a:schemeClr val="bg1"/>
          </a:solidFill>
          <a:latin typeface="Arial" charset="0"/>
          <a:ea typeface="ＭＳ Ｐゴシック" charset="0"/>
          <a:cs typeface="Arial" charset="0"/>
        </a:defRPr>
      </a:lvl8pPr>
      <a:lvl9pPr marL="1828800" algn="l" rtl="0" fontAlgn="base">
        <a:lnSpc>
          <a:spcPct val="90000"/>
        </a:lnSpc>
        <a:spcBef>
          <a:spcPct val="0"/>
        </a:spcBef>
        <a:spcAft>
          <a:spcPct val="0"/>
        </a:spcAft>
        <a:defRPr sz="4400" b="1">
          <a:solidFill>
            <a:schemeClr val="bg1"/>
          </a:solidFill>
          <a:latin typeface="Arial" charset="0"/>
          <a:ea typeface="ＭＳ Ｐゴシック" charset="0"/>
          <a:cs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bg1"/>
          </a:solidFill>
          <a:latin typeface="Arial" charset="0"/>
          <a:ea typeface="MS PGothic" pitchFamily="34" charset="-128"/>
          <a:cs typeface="Arial"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bg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bg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bg1"/>
          </a:solidFill>
          <a:latin typeface="Arial" charset="0"/>
          <a:ea typeface="Arial" charset="0"/>
          <a:cs typeface="Arial"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extLst>
              <p:ext uri="{D42A27DB-BD31-4B8C-83A1-F6EECF244321}">
                <p14:modId xmlns:p14="http://schemas.microsoft.com/office/powerpoint/2010/main" val="726353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19" name="think-cell Slide" r:id="rId21" imgW="540" imgH="541" progId="TCLayout.ActiveDocument.1">
                  <p:embed/>
                </p:oleObj>
              </mc:Choice>
              <mc:Fallback>
                <p:oleObj name="think-cell Slide" r:id="rId21" imgW="540" imgH="541"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4098" name="Platshållare för rubrik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4099" name="Platshållare för text 2"/>
          <p:cNvSpPr>
            <a:spLocks noGrp="1"/>
          </p:cNvSpPr>
          <p:nvPr>
            <p:ph type="body" idx="1"/>
          </p:nvPr>
        </p:nvSpPr>
        <p:spPr bwMode="auto">
          <a:xfrm>
            <a:off x="628650" y="1825625"/>
            <a:ext cx="78867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100" name="Bildobjekt 6"/>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0" y="617696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ildobjekt 7"/>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17513" y="6338888"/>
            <a:ext cx="8270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Bildobjekt 12"/>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280400" y="152400"/>
            <a:ext cx="7207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8"/>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2516463" y="6374170"/>
            <a:ext cx="4841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_ntnu_u-slagord_neg.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742519" y="6457112"/>
            <a:ext cx="1166878" cy="224319"/>
          </a:xfrm>
          <a:prstGeom prst="rect">
            <a:avLst/>
          </a:prstGeom>
        </p:spPr>
      </p:pic>
      <p:pic>
        <p:nvPicPr>
          <p:cNvPr id="13" name="Bildobjekt 8"/>
          <p:cNvPicPr>
            <a:picLocks noChangeAspect="1"/>
          </p:cNvPicPr>
          <p:nvPr userDrawn="1"/>
        </p:nvPicPr>
        <p:blipFill rotWithShape="1">
          <a:blip r:embed="rId26" cstate="email">
            <a:extLst>
              <a:ext uri="{28A0092B-C50C-407E-A947-70E740481C1C}">
                <a14:useLocalDpi xmlns:a14="http://schemas.microsoft.com/office/drawing/2010/main"/>
              </a:ext>
            </a:extLst>
          </a:blip>
          <a:srcRect l="34225" r="60951"/>
          <a:stretch/>
        </p:blipFill>
        <p:spPr bwMode="auto">
          <a:xfrm>
            <a:off x="7420762" y="6374170"/>
            <a:ext cx="23357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337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rtl="0" eaLnBrk="0" fontAlgn="base" hangingPunct="0">
        <a:lnSpc>
          <a:spcPct val="90000"/>
        </a:lnSpc>
        <a:spcBef>
          <a:spcPct val="0"/>
        </a:spcBef>
        <a:spcAft>
          <a:spcPct val="0"/>
        </a:spcAft>
        <a:defRPr sz="4400" b="1" kern="1200">
          <a:solidFill>
            <a:schemeClr val="tx1"/>
          </a:solidFill>
          <a:latin typeface="Arial" charset="0"/>
          <a:ea typeface="MS PGothic" pitchFamily="34" charset="-128"/>
          <a:cs typeface="Arial" charset="0"/>
        </a:defRPr>
      </a:lvl1pPr>
      <a:lvl2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2pPr>
      <a:lvl3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3pPr>
      <a:lvl4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4pPr>
      <a:lvl5pPr algn="l" rtl="0" eaLnBrk="0" fontAlgn="base" hangingPunct="0">
        <a:lnSpc>
          <a:spcPct val="90000"/>
        </a:lnSpc>
        <a:spcBef>
          <a:spcPct val="0"/>
        </a:spcBef>
        <a:spcAft>
          <a:spcPct val="0"/>
        </a:spcAft>
        <a:defRPr sz="4400" b="1">
          <a:solidFill>
            <a:schemeClr val="tx1"/>
          </a:solidFill>
          <a:latin typeface="Arial" charset="0"/>
          <a:ea typeface="MS PGothic" pitchFamily="34" charset="-128"/>
          <a:cs typeface="Arial" charset="0"/>
        </a:defRPr>
      </a:lvl5pPr>
      <a:lvl6pPr marL="4572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6pPr>
      <a:lvl7pPr marL="9144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7pPr>
      <a:lvl8pPr marL="13716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8pPr>
      <a:lvl9pPr marL="1828800" algn="l" rtl="0" fontAlgn="base">
        <a:lnSpc>
          <a:spcPct val="90000"/>
        </a:lnSpc>
        <a:spcBef>
          <a:spcPct val="0"/>
        </a:spcBef>
        <a:spcAft>
          <a:spcPct val="0"/>
        </a:spcAft>
        <a:defRPr sz="4400" b="1">
          <a:solidFill>
            <a:schemeClr val="tx1"/>
          </a:solidFill>
          <a:latin typeface="Arial" charset="0"/>
          <a:ea typeface="ＭＳ Ｐゴシック" charset="0"/>
          <a:cs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MS PGothic" pitchFamily="34" charset="-128"/>
          <a:cs typeface="Arial"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emf"/><Relationship Id="rId7" Type="http://schemas.openxmlformats.org/officeDocument/2006/relationships/image" Target="../media/image16.pn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9744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73025"/>
            <a:ext cx="9144000" cy="6931025"/>
          </a:xfrm>
          <a:prstGeom prst="rect">
            <a:avLst/>
          </a:prstGeom>
        </p:spPr>
      </p:pic>
    </p:spTree>
    <p:extLst>
      <p:ext uri="{BB962C8B-B14F-4D97-AF65-F5344CB8AC3E}">
        <p14:creationId xmlns:p14="http://schemas.microsoft.com/office/powerpoint/2010/main" val="286992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Holdout in mainstream economics</a:t>
            </a:r>
            <a:endParaRPr lang="en-US" sz="3200" dirty="0"/>
          </a:p>
        </p:txBody>
      </p:sp>
      <p:sp>
        <p:nvSpPr>
          <p:cNvPr id="3" name="Content Placeholder 2"/>
          <p:cNvSpPr>
            <a:spLocks noGrp="1"/>
          </p:cNvSpPr>
          <p:nvPr>
            <p:ph idx="1"/>
          </p:nvPr>
        </p:nvSpPr>
        <p:spPr/>
        <p:txBody>
          <a:bodyPr/>
          <a:lstStyle/>
          <a:p>
            <a:pPr lvl="0"/>
            <a:r>
              <a:rPr lang="en-GB" dirty="0"/>
              <a:t>The holdout firm is the property </a:t>
            </a:r>
            <a:r>
              <a:rPr lang="en-GB" dirty="0" smtClean="0"/>
              <a:t>owner </a:t>
            </a:r>
            <a:r>
              <a:rPr lang="en-GB" dirty="0"/>
              <a:t>and </a:t>
            </a:r>
            <a:r>
              <a:rPr lang="en-US" dirty="0"/>
              <a:t>holdout power is a function of the effectiveness of the property rule.</a:t>
            </a:r>
          </a:p>
          <a:p>
            <a:pPr lvl="0"/>
            <a:r>
              <a:rPr lang="en-GB" dirty="0" smtClean="0"/>
              <a:t>Holdout can be considered both from a distributional and an efficiency perspective.  </a:t>
            </a:r>
            <a:endParaRPr lang="en-US" dirty="0" smtClean="0"/>
          </a:p>
          <a:p>
            <a:pPr lvl="0"/>
            <a:r>
              <a:rPr lang="en-US" dirty="0" smtClean="0"/>
              <a:t>Holdout </a:t>
            </a:r>
            <a:r>
              <a:rPr lang="en-US" dirty="0"/>
              <a:t>corresponds to a situation where strangers do not transact. </a:t>
            </a:r>
          </a:p>
          <a:p>
            <a:pPr lvl="0"/>
            <a:r>
              <a:rPr lang="en-GB" dirty="0" smtClean="0"/>
              <a:t>Holdout </a:t>
            </a:r>
            <a:r>
              <a:rPr lang="en-GB" dirty="0"/>
              <a:t>is described as a form of self-interest.</a:t>
            </a:r>
            <a:endParaRPr lang="en-US" dirty="0"/>
          </a:p>
          <a:p>
            <a:endParaRPr lang="en-US" dirty="0"/>
          </a:p>
        </p:txBody>
      </p:sp>
    </p:spTree>
    <p:extLst>
      <p:ext uri="{BB962C8B-B14F-4D97-AF65-F5344CB8AC3E}">
        <p14:creationId xmlns:p14="http://schemas.microsoft.com/office/powerpoint/2010/main" val="2986996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8479"/>
            <a:ext cx="7886700" cy="1325563"/>
          </a:xfrm>
        </p:spPr>
        <p:txBody>
          <a:bodyPr/>
          <a:lstStyle/>
          <a:p>
            <a:r>
              <a:rPr lang="en-US" sz="3200" dirty="0" smtClean="0"/>
              <a:t>Deviation from holdout to holdup</a:t>
            </a:r>
            <a:endParaRPr lang="en-US" sz="3200" dirty="0"/>
          </a:p>
        </p:txBody>
      </p:sp>
      <p:sp>
        <p:nvSpPr>
          <p:cNvPr id="3" name="Content Placeholder 2"/>
          <p:cNvSpPr>
            <a:spLocks noGrp="1"/>
          </p:cNvSpPr>
          <p:nvPr>
            <p:ph sz="half" idx="1"/>
          </p:nvPr>
        </p:nvSpPr>
        <p:spPr>
          <a:xfrm>
            <a:off x="452284" y="1398561"/>
            <a:ext cx="7189224" cy="4351338"/>
          </a:xfrm>
        </p:spPr>
        <p:txBody>
          <a:bodyPr/>
          <a:lstStyle/>
          <a:p>
            <a:r>
              <a:rPr lang="en-US" sz="2400" dirty="0" smtClean="0"/>
              <a:t>Normative v. </a:t>
            </a:r>
            <a:r>
              <a:rPr lang="en-US" sz="2400" dirty="0"/>
              <a:t>P</a:t>
            </a:r>
            <a:r>
              <a:rPr lang="en-US" sz="2400" dirty="0" smtClean="0"/>
              <a:t>ositive economics</a:t>
            </a:r>
          </a:p>
          <a:p>
            <a:r>
              <a:rPr lang="en-US" sz="2400" dirty="0" smtClean="0"/>
              <a:t>Anchoring in rhetoric not TCE theory</a:t>
            </a:r>
          </a:p>
          <a:p>
            <a:r>
              <a:rPr lang="en-US" sz="2400" dirty="0" smtClean="0"/>
              <a:t>Found in theory but not practice</a:t>
            </a:r>
          </a:p>
          <a:p>
            <a:r>
              <a:rPr lang="en-US" sz="2400" dirty="0" smtClean="0"/>
              <a:t>Terminology and the state of IP economics</a:t>
            </a:r>
          </a:p>
        </p:txBody>
      </p:sp>
      <p:pic>
        <p:nvPicPr>
          <p:cNvPr id="5" name="Espace réservé du contenu 4"/>
          <p:cNvPicPr>
            <a:picLocks noGrp="1" noChangeAspect="1"/>
          </p:cNvPicPr>
          <p:nvPr>
            <p:ph sz="half" idx="2"/>
          </p:nvPr>
        </p:nvPicPr>
        <p:blipFill>
          <a:blip r:embed="rId2"/>
          <a:stretch>
            <a:fillRect/>
          </a:stretch>
        </p:blipFill>
        <p:spPr>
          <a:xfrm>
            <a:off x="628650" y="3582873"/>
            <a:ext cx="7201960" cy="2301951"/>
          </a:xfrm>
          <a:prstGeom prst="rect">
            <a:avLst/>
          </a:prstGeom>
        </p:spPr>
      </p:pic>
    </p:spTree>
    <p:extLst>
      <p:ext uri="{BB962C8B-B14F-4D97-AF65-F5344CB8AC3E}">
        <p14:creationId xmlns:p14="http://schemas.microsoft.com/office/powerpoint/2010/main" val="3238085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 </a:t>
            </a:r>
            <a:endParaRPr lang="fr-BE" dirty="0"/>
          </a:p>
        </p:txBody>
      </p:sp>
      <p:sp>
        <p:nvSpPr>
          <p:cNvPr id="5" name="Espace réservé du texte 4"/>
          <p:cNvSpPr>
            <a:spLocks noGrp="1"/>
          </p:cNvSpPr>
          <p:nvPr>
            <p:ph type="body" idx="1"/>
          </p:nvPr>
        </p:nvSpPr>
        <p:spPr>
          <a:xfrm>
            <a:off x="629842" y="737265"/>
            <a:ext cx="3868340" cy="823912"/>
          </a:xfrm>
        </p:spPr>
        <p:txBody>
          <a:bodyPr/>
          <a:lstStyle/>
          <a:p>
            <a:r>
              <a:rPr lang="fr-BE" dirty="0" smtClean="0"/>
              <a:t>Holdup</a:t>
            </a:r>
            <a:endParaRPr lang="fr-BE"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7134" y="2106529"/>
            <a:ext cx="4151841" cy="2593883"/>
          </a:xfrm>
        </p:spPr>
      </p:pic>
      <p:sp>
        <p:nvSpPr>
          <p:cNvPr id="7" name="Espace réservé du texte 6"/>
          <p:cNvSpPr>
            <a:spLocks noGrp="1"/>
          </p:cNvSpPr>
          <p:nvPr>
            <p:ph type="body" sz="quarter" idx="3"/>
          </p:nvPr>
        </p:nvSpPr>
        <p:spPr>
          <a:xfrm>
            <a:off x="4629150" y="747099"/>
            <a:ext cx="3887391" cy="823912"/>
          </a:xfrm>
        </p:spPr>
        <p:txBody>
          <a:bodyPr/>
          <a:lstStyle/>
          <a:p>
            <a:r>
              <a:rPr lang="fr-BE" dirty="0" err="1" smtClean="0"/>
              <a:t>Holdout</a:t>
            </a:r>
            <a:endParaRPr lang="fr-BE" dirty="0"/>
          </a:p>
        </p:txBody>
      </p:sp>
      <p:pic>
        <p:nvPicPr>
          <p:cNvPr id="10" name="Espace réservé du contenu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2116363"/>
            <a:ext cx="3887788" cy="2593883"/>
          </a:xfrm>
        </p:spPr>
      </p:pic>
    </p:spTree>
    <p:extLst>
      <p:ext uri="{BB962C8B-B14F-4D97-AF65-F5344CB8AC3E}">
        <p14:creationId xmlns:p14="http://schemas.microsoft.com/office/powerpoint/2010/main" val="23389781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dirty="0" smtClean="0"/>
              <a:t>Patent </a:t>
            </a:r>
            <a:r>
              <a:rPr lang="fr-BE" dirty="0" err="1" smtClean="0"/>
              <a:t>trespass</a:t>
            </a:r>
            <a:endParaRPr lang="fr-BE" dirty="0"/>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004219"/>
            <a:ext cx="3810000" cy="3810000"/>
          </a:xfrm>
        </p:spPr>
      </p:pic>
    </p:spTree>
    <p:extLst>
      <p:ext uri="{BB962C8B-B14F-4D97-AF65-F5344CB8AC3E}">
        <p14:creationId xmlns:p14="http://schemas.microsoft.com/office/powerpoint/2010/main" val="1102830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Patent trespass strategies</a:t>
            </a:r>
            <a:endParaRPr lang="en-US" sz="3200" dirty="0"/>
          </a:p>
        </p:txBody>
      </p:sp>
      <p:sp>
        <p:nvSpPr>
          <p:cNvPr id="3" name="Content Placeholder 2"/>
          <p:cNvSpPr>
            <a:spLocks noGrp="1"/>
          </p:cNvSpPr>
          <p:nvPr>
            <p:ph idx="1"/>
          </p:nvPr>
        </p:nvSpPr>
        <p:spPr/>
        <p:txBody>
          <a:bodyPr/>
          <a:lstStyle/>
          <a:p>
            <a:r>
              <a:rPr lang="en-US" dirty="0" smtClean="0"/>
              <a:t>Intentional: goals are to eliminate or reduce SEP royalties</a:t>
            </a:r>
          </a:p>
          <a:p>
            <a:r>
              <a:rPr lang="en-US" dirty="0" smtClean="0"/>
              <a:t>More than simply a deferred payment</a:t>
            </a:r>
          </a:p>
          <a:p>
            <a:r>
              <a:rPr lang="en-US" dirty="0" smtClean="0"/>
              <a:t>Linked </a:t>
            </a:r>
            <a:r>
              <a:rPr lang="en-US" dirty="0" smtClean="0"/>
              <a:t>to strategic market impact beyond revenue sharing </a:t>
            </a:r>
            <a:r>
              <a:rPr lang="mr-IN" dirty="0" smtClean="0"/>
              <a:t>–</a:t>
            </a:r>
            <a:r>
              <a:rPr lang="en-US" dirty="0" smtClean="0"/>
              <a:t> collective action problem</a:t>
            </a:r>
          </a:p>
          <a:p>
            <a:r>
              <a:rPr lang="en-US" dirty="0" smtClean="0"/>
              <a:t>Linked closely to injunctive relief (as is patent holdup)</a:t>
            </a:r>
            <a:endParaRPr lang="en-US" dirty="0" smtClean="0"/>
          </a:p>
        </p:txBody>
      </p:sp>
    </p:spTree>
    <p:extLst>
      <p:ext uri="{BB962C8B-B14F-4D97-AF65-F5344CB8AC3E}">
        <p14:creationId xmlns:p14="http://schemas.microsoft.com/office/powerpoint/2010/main" val="35964012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Patent trespass decision model</a:t>
            </a:r>
            <a:endParaRPr lang="en-US" sz="3200" dirty="0"/>
          </a:p>
        </p:txBody>
      </p:sp>
      <p:pic>
        <p:nvPicPr>
          <p:cNvPr id="6" name="Picture 5"/>
          <p:cNvPicPr/>
          <p:nvPr/>
        </p:nvPicPr>
        <p:blipFill>
          <a:blip r:embed="rId2"/>
          <a:stretch>
            <a:fillRect/>
          </a:stretch>
        </p:blipFill>
        <p:spPr>
          <a:xfrm>
            <a:off x="932758" y="2023916"/>
            <a:ext cx="7025450" cy="3254139"/>
          </a:xfrm>
          <a:prstGeom prst="rect">
            <a:avLst/>
          </a:prstGeom>
        </p:spPr>
      </p:pic>
    </p:spTree>
    <p:extLst>
      <p:ext uri="{BB962C8B-B14F-4D97-AF65-F5344CB8AC3E}">
        <p14:creationId xmlns:p14="http://schemas.microsoft.com/office/powerpoint/2010/main" val="1045599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From royalty stack to royalty gap</a:t>
            </a:r>
            <a:endParaRPr lang="en-US" sz="3200" dirty="0"/>
          </a:p>
        </p:txBody>
      </p:sp>
      <p:pic>
        <p:nvPicPr>
          <p:cNvPr id="6" name="Picture 5"/>
          <p:cNvPicPr>
            <a:picLocks noChangeAspect="1"/>
          </p:cNvPicPr>
          <p:nvPr/>
        </p:nvPicPr>
        <p:blipFill>
          <a:blip r:embed="rId2"/>
          <a:stretch>
            <a:fillRect/>
          </a:stretch>
        </p:blipFill>
        <p:spPr>
          <a:xfrm>
            <a:off x="0" y="2260600"/>
            <a:ext cx="8659494" cy="3136510"/>
          </a:xfrm>
          <a:prstGeom prst="rect">
            <a:avLst/>
          </a:prstGeom>
        </p:spPr>
      </p:pic>
    </p:spTree>
    <p:extLst>
      <p:ext uri="{BB962C8B-B14F-4D97-AF65-F5344CB8AC3E}">
        <p14:creationId xmlns:p14="http://schemas.microsoft.com/office/powerpoint/2010/main" val="4226418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From royalty stack to royalty gap</a:t>
            </a:r>
            <a:endParaRPr lang="en-US" sz="3200" dirty="0"/>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2428922604"/>
              </p:ext>
            </p:extLst>
          </p:nvPr>
        </p:nvGraphicFramePr>
        <p:xfrm>
          <a:off x="1143743" y="1969819"/>
          <a:ext cx="6934200" cy="3463327"/>
        </p:xfrm>
        <a:graphic>
          <a:graphicData uri="http://schemas.openxmlformats.org/drawingml/2006/table">
            <a:tbl>
              <a:tblPr firstRow="1" bandRow="1">
                <a:tableStyleId>{8EC20E35-A176-4012-BC5E-935CFFF8708E}</a:tableStyleId>
              </a:tblPr>
              <a:tblGrid>
                <a:gridCol w="914400"/>
                <a:gridCol w="2057400"/>
                <a:gridCol w="1981200"/>
                <a:gridCol w="1981200"/>
              </a:tblGrid>
              <a:tr h="389582">
                <a:tc>
                  <a:txBody>
                    <a:bodyPr/>
                    <a:lstStyle/>
                    <a:p>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r>
                        <a:rPr lang="fr-BE" dirty="0" err="1" smtClean="0"/>
                        <a:t>Transactional</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r>
                        <a:rPr lang="fr-BE" dirty="0" err="1" smtClean="0"/>
                        <a:t>Systematic</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r>
                        <a:rPr lang="fr-BE" dirty="0" err="1" smtClean="0"/>
                        <a:t>Systemic</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r>
              <a:tr h="1515418">
                <a:tc>
                  <a:txBody>
                    <a:bodyPr/>
                    <a:lstStyle/>
                    <a:p>
                      <a:r>
                        <a:rPr lang="fr-BE" dirty="0" smtClean="0"/>
                        <a:t>Patent holdup</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BE" dirty="0" smtClean="0"/>
                        <a:t>Circumstantial reduction to SEP implementer surplus</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BE" dirty="0" smtClean="0"/>
                        <a:t>Royalty stack</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BE" dirty="0" smtClean="0"/>
                        <a:t>Market failure in the product market</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558327">
                <a:tc>
                  <a:txBody>
                    <a:bodyPr/>
                    <a:lstStyle/>
                    <a:p>
                      <a:r>
                        <a:rPr lang="fr-BE" dirty="0" smtClean="0"/>
                        <a:t>Patent trespass</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BE" dirty="0" smtClean="0"/>
                        <a:t>Circumstancial reduction to SEP holder surplus</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Royalty gap</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BE" dirty="0" smtClean="0"/>
                        <a:t>Market failure in the technology market</a:t>
                      </a:r>
                      <a:endParaRPr lang="en-US" dirty="0"/>
                    </a:p>
                  </a:txBody>
                  <a:tcPr marL="45057" marR="45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643508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5" y="365125"/>
            <a:ext cx="8447709" cy="1325563"/>
          </a:xfrm>
        </p:spPr>
        <p:txBody>
          <a:bodyPr/>
          <a:lstStyle/>
          <a:p>
            <a:r>
              <a:rPr lang="en-US" sz="3200" dirty="0" smtClean="0"/>
              <a:t>Asymmetrical bargaining power spectrum</a:t>
            </a:r>
            <a:endParaRPr lang="en-US" sz="3200" dirty="0"/>
          </a:p>
        </p:txBody>
      </p:sp>
      <p:sp>
        <p:nvSpPr>
          <p:cNvPr id="5" name="Rectangle 4"/>
          <p:cNvSpPr/>
          <p:nvPr/>
        </p:nvSpPr>
        <p:spPr>
          <a:xfrm>
            <a:off x="3276600" y="4490604"/>
            <a:ext cx="1143000" cy="609600"/>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Transactional</a:t>
            </a:r>
            <a:endParaRPr lang="en-US" sz="1200" dirty="0">
              <a:solidFill>
                <a:srgbClr val="000000"/>
              </a:solidFill>
            </a:endParaRPr>
          </a:p>
        </p:txBody>
      </p:sp>
      <p:sp>
        <p:nvSpPr>
          <p:cNvPr id="6" name="Rectangle 5"/>
          <p:cNvSpPr/>
          <p:nvPr/>
        </p:nvSpPr>
        <p:spPr>
          <a:xfrm>
            <a:off x="4419600" y="4490604"/>
            <a:ext cx="1143000" cy="609600"/>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000000"/>
                </a:solidFill>
              </a:rPr>
              <a:t>Transactional</a:t>
            </a:r>
          </a:p>
        </p:txBody>
      </p:sp>
      <p:sp>
        <p:nvSpPr>
          <p:cNvPr id="7" name="Rectangle 6"/>
          <p:cNvSpPr/>
          <p:nvPr/>
        </p:nvSpPr>
        <p:spPr>
          <a:xfrm>
            <a:off x="5562600" y="4490604"/>
            <a:ext cx="1143000" cy="609600"/>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000000"/>
                </a:solidFill>
              </a:rPr>
              <a:t>Systematic</a:t>
            </a:r>
          </a:p>
        </p:txBody>
      </p:sp>
      <p:sp>
        <p:nvSpPr>
          <p:cNvPr id="8" name="Rectangle 7"/>
          <p:cNvSpPr/>
          <p:nvPr/>
        </p:nvSpPr>
        <p:spPr>
          <a:xfrm>
            <a:off x="6705600" y="4490604"/>
            <a:ext cx="1143000" cy="609600"/>
          </a:xfrm>
          <a:prstGeom prst="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dirty="0">
                <a:solidFill>
                  <a:srgbClr val="000000"/>
                </a:solidFill>
              </a:rPr>
              <a:t>Systemic</a:t>
            </a:r>
          </a:p>
        </p:txBody>
      </p:sp>
      <p:sp>
        <p:nvSpPr>
          <p:cNvPr id="9" name="Rectangle 8"/>
          <p:cNvSpPr/>
          <p:nvPr/>
        </p:nvSpPr>
        <p:spPr>
          <a:xfrm>
            <a:off x="990600" y="4490604"/>
            <a:ext cx="1143000" cy="609600"/>
          </a:xfrm>
          <a:prstGeom prst="rect">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Systemic</a:t>
            </a:r>
            <a:endParaRPr lang="en-US" sz="1200" dirty="0">
              <a:solidFill>
                <a:srgbClr val="000000"/>
              </a:solidFill>
            </a:endParaRPr>
          </a:p>
        </p:txBody>
      </p:sp>
      <p:sp>
        <p:nvSpPr>
          <p:cNvPr id="10" name="Rectangle 9"/>
          <p:cNvSpPr/>
          <p:nvPr/>
        </p:nvSpPr>
        <p:spPr>
          <a:xfrm>
            <a:off x="2133600" y="4490604"/>
            <a:ext cx="1143000" cy="609600"/>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Systematic</a:t>
            </a:r>
            <a:endParaRPr lang="en-US" sz="1200" dirty="0">
              <a:solidFill>
                <a:srgbClr val="000000"/>
              </a:solidFill>
            </a:endParaRPr>
          </a:p>
        </p:txBody>
      </p:sp>
      <p:sp>
        <p:nvSpPr>
          <p:cNvPr id="11" name="Rectangle 10"/>
          <p:cNvSpPr/>
          <p:nvPr/>
        </p:nvSpPr>
        <p:spPr>
          <a:xfrm>
            <a:off x="990600" y="2433204"/>
            <a:ext cx="3429000" cy="20574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SEP </a:t>
            </a:r>
            <a:r>
              <a:rPr lang="en-US" dirty="0" smtClean="0">
                <a:solidFill>
                  <a:srgbClr val="000000"/>
                </a:solidFill>
              </a:rPr>
              <a:t>Holder</a:t>
            </a:r>
            <a:endParaRPr lang="en-US" dirty="0">
              <a:solidFill>
                <a:srgbClr val="000000"/>
              </a:solidFill>
            </a:endParaRPr>
          </a:p>
          <a:p>
            <a:pPr algn="ctr"/>
            <a:r>
              <a:rPr lang="en-US" dirty="0">
                <a:solidFill>
                  <a:srgbClr val="000000"/>
                </a:solidFill>
              </a:rPr>
              <a:t>Bargaining </a:t>
            </a:r>
            <a:r>
              <a:rPr lang="en-US" dirty="0" smtClean="0">
                <a:solidFill>
                  <a:srgbClr val="000000"/>
                </a:solidFill>
              </a:rPr>
              <a:t>Position</a:t>
            </a:r>
          </a:p>
          <a:p>
            <a:pPr algn="ctr"/>
            <a:r>
              <a:rPr lang="en-US" dirty="0" smtClean="0">
                <a:solidFill>
                  <a:srgbClr val="000000"/>
                </a:solidFill>
              </a:rPr>
              <a:t>(Monopoly Power)</a:t>
            </a:r>
            <a:endParaRPr lang="en-US" dirty="0">
              <a:solidFill>
                <a:srgbClr val="000000"/>
              </a:solidFill>
            </a:endParaRPr>
          </a:p>
        </p:txBody>
      </p:sp>
      <p:sp>
        <p:nvSpPr>
          <p:cNvPr id="12" name="Rectangle 11"/>
          <p:cNvSpPr/>
          <p:nvPr/>
        </p:nvSpPr>
        <p:spPr>
          <a:xfrm>
            <a:off x="4419600" y="2433204"/>
            <a:ext cx="3429000" cy="20574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SEP </a:t>
            </a:r>
            <a:r>
              <a:rPr lang="en-US" dirty="0" smtClean="0">
                <a:solidFill>
                  <a:srgbClr val="000000"/>
                </a:solidFill>
              </a:rPr>
              <a:t>Implementer</a:t>
            </a:r>
            <a:endParaRPr lang="en-US" dirty="0">
              <a:solidFill>
                <a:srgbClr val="000000"/>
              </a:solidFill>
            </a:endParaRPr>
          </a:p>
          <a:p>
            <a:pPr algn="ctr"/>
            <a:r>
              <a:rPr lang="en-US" dirty="0">
                <a:solidFill>
                  <a:srgbClr val="000000"/>
                </a:solidFill>
              </a:rPr>
              <a:t>Bargaining </a:t>
            </a:r>
            <a:r>
              <a:rPr lang="en-US" dirty="0" smtClean="0">
                <a:solidFill>
                  <a:srgbClr val="000000"/>
                </a:solidFill>
              </a:rPr>
              <a:t>Position</a:t>
            </a:r>
          </a:p>
          <a:p>
            <a:pPr algn="ctr"/>
            <a:r>
              <a:rPr lang="en-US" dirty="0" smtClean="0">
                <a:solidFill>
                  <a:srgbClr val="000000"/>
                </a:solidFill>
              </a:rPr>
              <a:t>(Monopsony Power)</a:t>
            </a:r>
            <a:endParaRPr lang="en-US" dirty="0">
              <a:solidFill>
                <a:srgbClr val="000000"/>
              </a:solidFill>
            </a:endParaRPr>
          </a:p>
        </p:txBody>
      </p:sp>
    </p:spTree>
    <p:extLst>
      <p:ext uri="{BB962C8B-B14F-4D97-AF65-F5344CB8AC3E}">
        <p14:creationId xmlns:p14="http://schemas.microsoft.com/office/powerpoint/2010/main" val="7084539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sz="4000" dirty="0" smtClean="0"/>
              <a:t>Academic Platform</a:t>
            </a:r>
            <a:endParaRPr lang="en-US" sz="4000" dirty="0"/>
          </a:p>
        </p:txBody>
      </p:sp>
      <p:pic>
        <p:nvPicPr>
          <p:cNvPr id="4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7873" y="4116159"/>
            <a:ext cx="12763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2197" y="4314144"/>
            <a:ext cx="18176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Bild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219" y="2137230"/>
            <a:ext cx="2615111"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tretch>
            <a:fillRect/>
          </a:stretch>
        </p:blipFill>
        <p:spPr>
          <a:xfrm>
            <a:off x="940392" y="3651827"/>
            <a:ext cx="7574958" cy="280554"/>
          </a:xfrm>
          <a:prstGeom prst="rect">
            <a:avLst/>
          </a:prstGeom>
        </p:spPr>
      </p:pic>
      <p:pic>
        <p:nvPicPr>
          <p:cNvPr id="3" name="Picture 2"/>
          <p:cNvPicPr>
            <a:picLocks noChangeAspect="1"/>
          </p:cNvPicPr>
          <p:nvPr/>
        </p:nvPicPr>
        <p:blipFill>
          <a:blip r:embed="rId7"/>
          <a:stretch>
            <a:fillRect/>
          </a:stretch>
        </p:blipFill>
        <p:spPr>
          <a:xfrm>
            <a:off x="6050559" y="4572794"/>
            <a:ext cx="2745766" cy="982860"/>
          </a:xfrm>
          <a:prstGeom prst="rect">
            <a:avLst/>
          </a:prstGeom>
        </p:spPr>
      </p:pic>
    </p:spTree>
    <p:extLst>
      <p:ext uri="{BB962C8B-B14F-4D97-AF65-F5344CB8AC3E}">
        <p14:creationId xmlns:p14="http://schemas.microsoft.com/office/powerpoint/2010/main" val="6900285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65915"/>
            <a:ext cx="7886700" cy="1325563"/>
          </a:xfrm>
        </p:spPr>
        <p:txBody>
          <a:bodyPr/>
          <a:lstStyle/>
          <a:p>
            <a:r>
              <a:rPr lang="en-US" sz="3200" dirty="0" smtClean="0"/>
              <a:t>Empirical findings</a:t>
            </a:r>
            <a:endParaRPr lang="en-US" sz="3200" dirty="0"/>
          </a:p>
        </p:txBody>
      </p:sp>
      <p:sp>
        <p:nvSpPr>
          <p:cNvPr id="6" name="Content Placeholder 2"/>
          <p:cNvSpPr>
            <a:spLocks noGrp="1"/>
          </p:cNvSpPr>
          <p:nvPr>
            <p:ph idx="1"/>
          </p:nvPr>
        </p:nvSpPr>
        <p:spPr>
          <a:xfrm>
            <a:off x="628650" y="1541109"/>
            <a:ext cx="7886700" cy="4167188"/>
          </a:xfrm>
        </p:spPr>
        <p:txBody>
          <a:bodyPr/>
          <a:lstStyle/>
          <a:p>
            <a:r>
              <a:rPr lang="en-US" dirty="0" smtClean="0"/>
              <a:t>12 SEP licensors</a:t>
            </a:r>
          </a:p>
          <a:p>
            <a:pPr lvl="1"/>
            <a:r>
              <a:rPr lang="sv-SE" dirty="0" smtClean="0"/>
              <a:t>8 </a:t>
            </a:r>
            <a:r>
              <a:rPr lang="sv-SE" dirty="0" err="1" smtClean="0"/>
              <a:t>implementing</a:t>
            </a:r>
            <a:r>
              <a:rPr lang="sv-SE" dirty="0" smtClean="0"/>
              <a:t> </a:t>
            </a:r>
            <a:r>
              <a:rPr lang="sv-SE" dirty="0" err="1" smtClean="0"/>
              <a:t>firms</a:t>
            </a:r>
            <a:endParaRPr lang="en-US" dirty="0" smtClean="0"/>
          </a:p>
          <a:p>
            <a:pPr lvl="1"/>
            <a:r>
              <a:rPr lang="sv-SE" dirty="0" smtClean="0"/>
              <a:t>4 Non-</a:t>
            </a:r>
            <a:r>
              <a:rPr lang="sv-SE" dirty="0" err="1" smtClean="0"/>
              <a:t>implementing</a:t>
            </a:r>
            <a:r>
              <a:rPr lang="sv-SE" dirty="0" smtClean="0"/>
              <a:t> </a:t>
            </a:r>
            <a:r>
              <a:rPr lang="sv-SE" dirty="0" err="1" smtClean="0"/>
              <a:t>firms</a:t>
            </a:r>
            <a:endParaRPr lang="sv-SE" dirty="0" smtClean="0"/>
          </a:p>
          <a:p>
            <a:r>
              <a:rPr lang="en-US" dirty="0"/>
              <a:t>Licensing coverage has </a:t>
            </a:r>
            <a:r>
              <a:rPr lang="en-US" dirty="0" smtClean="0"/>
              <a:t>declined</a:t>
            </a:r>
          </a:p>
          <a:p>
            <a:r>
              <a:rPr lang="en-US" dirty="0" smtClean="0"/>
              <a:t>Key factors</a:t>
            </a:r>
          </a:p>
          <a:p>
            <a:pPr lvl="1"/>
            <a:r>
              <a:rPr lang="en-US" dirty="0" smtClean="0"/>
              <a:t>Difficulty obtaining injunctive relief</a:t>
            </a:r>
          </a:p>
          <a:p>
            <a:pPr lvl="1"/>
            <a:r>
              <a:rPr lang="en-US" dirty="0" smtClean="0"/>
              <a:t>Licensees in jurisdiction with difficult enforcement</a:t>
            </a:r>
            <a:endParaRPr lang="en-US" dirty="0"/>
          </a:p>
          <a:p>
            <a:r>
              <a:rPr lang="en-US" dirty="0"/>
              <a:t>Heterogeneous strategies</a:t>
            </a:r>
          </a:p>
          <a:p>
            <a:pPr lvl="1"/>
            <a:r>
              <a:rPr lang="en-US" dirty="0"/>
              <a:t>SMEs and LFEs </a:t>
            </a:r>
            <a:r>
              <a:rPr lang="mr-IN" dirty="0"/>
              <a:t>–</a:t>
            </a:r>
            <a:r>
              <a:rPr lang="en-US" dirty="0"/>
              <a:t> non-payment strategies</a:t>
            </a:r>
          </a:p>
          <a:p>
            <a:pPr lvl="1"/>
            <a:r>
              <a:rPr lang="en-US" dirty="0"/>
              <a:t>MNCs </a:t>
            </a:r>
            <a:r>
              <a:rPr lang="mr-IN" dirty="0"/>
              <a:t>–</a:t>
            </a:r>
            <a:r>
              <a:rPr lang="en-US" dirty="0"/>
              <a:t> delay and policy strategies</a:t>
            </a: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6567430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Empirical findings</a:t>
            </a:r>
            <a:endParaRPr lang="en-US" sz="3200" dirty="0"/>
          </a:p>
        </p:txBody>
      </p:sp>
      <p:sp>
        <p:nvSpPr>
          <p:cNvPr id="3" name="Content Placeholder 2"/>
          <p:cNvSpPr>
            <a:spLocks noGrp="1"/>
          </p:cNvSpPr>
          <p:nvPr>
            <p:ph idx="1"/>
          </p:nvPr>
        </p:nvSpPr>
        <p:spPr/>
        <p:txBody>
          <a:bodyPr/>
          <a:lstStyle/>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320666" y="1825625"/>
            <a:ext cx="8194684" cy="1304100"/>
          </a:xfrm>
          <a:prstGeom prst="rect">
            <a:avLst/>
          </a:prstGeom>
        </p:spPr>
      </p:pic>
      <p:pic>
        <p:nvPicPr>
          <p:cNvPr id="5" name="Picture 4"/>
          <p:cNvPicPr>
            <a:picLocks noChangeAspect="1"/>
          </p:cNvPicPr>
          <p:nvPr/>
        </p:nvPicPr>
        <p:blipFill>
          <a:blip r:embed="rId3"/>
          <a:stretch>
            <a:fillRect/>
          </a:stretch>
        </p:blipFill>
        <p:spPr>
          <a:xfrm>
            <a:off x="320666" y="3403901"/>
            <a:ext cx="8194684" cy="2661070"/>
          </a:xfrm>
          <a:prstGeom prst="rect">
            <a:avLst/>
          </a:prstGeom>
        </p:spPr>
      </p:pic>
    </p:spTree>
    <p:extLst>
      <p:ext uri="{BB962C8B-B14F-4D97-AF65-F5344CB8AC3E}">
        <p14:creationId xmlns:p14="http://schemas.microsoft.com/office/powerpoint/2010/main" val="39279346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6" y="365125"/>
            <a:ext cx="8158124" cy="1325563"/>
          </a:xfrm>
        </p:spPr>
        <p:txBody>
          <a:bodyPr/>
          <a:lstStyle/>
          <a:p>
            <a:r>
              <a:rPr lang="en-US" sz="3200" dirty="0" smtClean="0"/>
              <a:t>The growing long tail</a:t>
            </a:r>
            <a:endParaRPr lang="en-US" sz="32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57226" y="2199640"/>
            <a:ext cx="3847465" cy="245872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589142" y="2199640"/>
            <a:ext cx="4401052" cy="2540498"/>
          </a:xfrm>
          <a:prstGeom prst="rect">
            <a:avLst/>
          </a:prstGeom>
          <a:noFill/>
          <a:ln>
            <a:noFill/>
          </a:ln>
        </p:spPr>
      </p:pic>
    </p:spTree>
    <p:extLst>
      <p:ext uri="{BB962C8B-B14F-4D97-AF65-F5344CB8AC3E}">
        <p14:creationId xmlns:p14="http://schemas.microsoft.com/office/powerpoint/2010/main" val="9668125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73025"/>
            <a:ext cx="9144000" cy="693102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 y="-73026"/>
            <a:ext cx="4775446" cy="4714091"/>
          </a:xfrm>
          <a:prstGeom prst="rect">
            <a:avLst/>
          </a:prstGeom>
        </p:spPr>
      </p:pic>
    </p:spTree>
    <p:extLst>
      <p:ext uri="{BB962C8B-B14F-4D97-AF65-F5344CB8AC3E}">
        <p14:creationId xmlns:p14="http://schemas.microsoft.com/office/powerpoint/2010/main" val="309422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1322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519113" y="1885950"/>
            <a:ext cx="8220075" cy="3671888"/>
          </a:xfrm>
        </p:spPr>
        <p:txBody>
          <a:bodyPr/>
          <a:lstStyle/>
          <a:p>
            <a:pPr marL="0" indent="0" eaLnBrk="1" hangingPunct="1">
              <a:buFont typeface="Arial" charset="0"/>
              <a:buNone/>
            </a:pPr>
            <a:r>
              <a:rPr lang="en-US" dirty="0">
                <a:ea typeface="MS PGothic" charset="0"/>
              </a:rPr>
              <a:t>We believe that knowledge is the ultimate renewable resource from which to build sustainable wealth and welfare for the future. However, we acknowledge that the creation, control, and utilization of knowledge required to generate wealth and welfare is far from a simple task – this is why we created CIP.  </a:t>
            </a:r>
            <a:endParaRPr lang="en-US" dirty="0">
              <a:ea typeface="ＭＳ Ｐゴシック" charset="0"/>
              <a:cs typeface="ＭＳ Ｐゴシック" charset="0"/>
            </a:endParaRPr>
          </a:p>
        </p:txBody>
      </p:sp>
      <p:sp>
        <p:nvSpPr>
          <p:cNvPr id="45058" name="Title 1"/>
          <p:cNvSpPr>
            <a:spLocks noGrp="1"/>
          </p:cNvSpPr>
          <p:nvPr>
            <p:ph type="title"/>
          </p:nvPr>
        </p:nvSpPr>
        <p:spPr>
          <a:xfrm>
            <a:off x="582613" y="590550"/>
            <a:ext cx="7291387" cy="1008063"/>
          </a:xfrm>
        </p:spPr>
        <p:txBody>
          <a:bodyPr/>
          <a:lstStyle/>
          <a:p>
            <a:pPr eaLnBrk="1" hangingPunct="1"/>
            <a:r>
              <a:rPr lang="en-US" sz="3200" dirty="0">
                <a:solidFill>
                  <a:srgbClr val="D6A103"/>
                </a:solidFill>
                <a:ea typeface="MS PGothic" charset="0"/>
              </a:rPr>
              <a:t>Mission:</a:t>
            </a:r>
            <a:r>
              <a:rPr lang="en-US" sz="3200" dirty="0">
                <a:ea typeface="MS PGothic" charset="0"/>
              </a:rPr>
              <a:t> Transforming Knowledge into Wealth and Welfare</a:t>
            </a:r>
          </a:p>
        </p:txBody>
      </p:sp>
    </p:spTree>
    <p:extLst>
      <p:ext uri="{BB962C8B-B14F-4D97-AF65-F5344CB8AC3E}">
        <p14:creationId xmlns:p14="http://schemas.microsoft.com/office/powerpoint/2010/main" val="22996063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2"/>
          <p:cNvSpPr txBox="1">
            <a:spLocks noChangeArrowheads="1"/>
          </p:cNvSpPr>
          <p:nvPr/>
        </p:nvSpPr>
        <p:spPr bwMode="auto">
          <a:xfrm>
            <a:off x="304800" y="4919663"/>
            <a:ext cx="3770313" cy="801687"/>
          </a:xfrm>
          <a:prstGeom prst="rect">
            <a:avLst/>
          </a:prstGeom>
          <a:noFill/>
          <a:ln w="9525" algn="ctr">
            <a:noFill/>
            <a:miter lim="800000"/>
            <a:headEnd/>
            <a:tailEnd/>
          </a:ln>
          <a:effectLst/>
        </p:spPr>
        <p:txBody>
          <a:bodyPr>
            <a:spAutoFit/>
          </a:bodyPr>
          <a:lstStyle/>
          <a:p>
            <a:pPr algn="ctr" fontAlgn="base">
              <a:spcBef>
                <a:spcPct val="20000"/>
              </a:spcBef>
              <a:spcAft>
                <a:spcPct val="0"/>
              </a:spcAft>
              <a:buFont typeface="Arial" pitchFamily="34" charset="0"/>
              <a:buNone/>
              <a:defRPr/>
            </a:pPr>
            <a:r>
              <a:rPr lang="en-US" sz="2300" dirty="0">
                <a:solidFill>
                  <a:prstClr val="black"/>
                </a:solidFill>
                <a:latin typeface="Swis721 BT" pitchFamily="34" charset="0"/>
                <a:ea typeface="ＭＳ Ｐゴシック" charset="0"/>
                <a:cs typeface="Arial" pitchFamily="34" charset="0"/>
              </a:rPr>
              <a:t>Blocking imitation</a:t>
            </a:r>
            <a:br>
              <a:rPr lang="en-US" sz="2300" dirty="0">
                <a:solidFill>
                  <a:prstClr val="black"/>
                </a:solidFill>
                <a:latin typeface="Swis721 BT" pitchFamily="34" charset="0"/>
                <a:ea typeface="ＭＳ Ｐゴシック" charset="0"/>
                <a:cs typeface="Arial" pitchFamily="34" charset="0"/>
              </a:rPr>
            </a:br>
            <a:r>
              <a:rPr lang="en-US" sz="2300" dirty="0">
                <a:solidFill>
                  <a:prstClr val="black"/>
                </a:solidFill>
                <a:latin typeface="Swis721 BT" pitchFamily="34" charset="0"/>
                <a:ea typeface="ＭＳ Ｐゴシック" charset="0"/>
                <a:cs typeface="Arial" pitchFamily="34" charset="0"/>
              </a:rPr>
              <a:t>of physical products</a:t>
            </a:r>
          </a:p>
        </p:txBody>
      </p:sp>
      <p:pic>
        <p:nvPicPr>
          <p:cNvPr id="10137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29188" y="2281238"/>
            <a:ext cx="39751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8013" y="2536825"/>
            <a:ext cx="316388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ChangeArrowheads="1"/>
          </p:cNvSpPr>
          <p:nvPr/>
        </p:nvSpPr>
        <p:spPr bwMode="auto">
          <a:xfrm>
            <a:off x="425450" y="625475"/>
            <a:ext cx="8218488" cy="1008063"/>
          </a:xfrm>
          <a:prstGeom prst="rect">
            <a:avLst/>
          </a:prstGeom>
          <a:noFill/>
          <a:ln w="9525">
            <a:noFill/>
            <a:miter lim="800000"/>
            <a:headEnd/>
            <a:tailEnd/>
          </a:ln>
        </p:spPr>
        <p:txBody>
          <a:bodyPr anchor="ctr"/>
          <a:lstStyle/>
          <a:p>
            <a:pPr algn="ctr" fontAlgn="base">
              <a:spcBef>
                <a:spcPct val="0"/>
              </a:spcBef>
              <a:spcAft>
                <a:spcPct val="0"/>
              </a:spcAft>
              <a:buFont typeface="Arial" charset="0"/>
              <a:buNone/>
              <a:defRPr/>
            </a:pPr>
            <a:r>
              <a:rPr lang="sv-SE" sz="3200" b="1" dirty="0">
                <a:solidFill>
                  <a:prstClr val="black"/>
                </a:solidFill>
                <a:latin typeface="Arial"/>
                <a:ea typeface="ＭＳ Ｐゴシック" charset="0"/>
                <a:cs typeface="Arial"/>
              </a:rPr>
              <a:t>Re-</a:t>
            </a:r>
            <a:r>
              <a:rPr lang="sv-SE" sz="3200" b="1" dirty="0" err="1">
                <a:solidFill>
                  <a:prstClr val="black"/>
                </a:solidFill>
                <a:latin typeface="Arial"/>
                <a:ea typeface="ＭＳ Ｐゴシック" charset="0"/>
                <a:cs typeface="Arial"/>
              </a:rPr>
              <a:t>Defining</a:t>
            </a:r>
            <a:r>
              <a:rPr lang="sv-SE" sz="3200" b="1" dirty="0">
                <a:solidFill>
                  <a:prstClr val="black"/>
                </a:solidFill>
                <a:latin typeface="Arial"/>
                <a:ea typeface="ＭＳ Ｐゴシック" charset="0"/>
                <a:cs typeface="Arial"/>
              </a:rPr>
              <a:t> </a:t>
            </a:r>
            <a:r>
              <a:rPr lang="sv-SE" sz="3200" b="1" dirty="0" err="1">
                <a:solidFill>
                  <a:prstClr val="black"/>
                </a:solidFill>
                <a:latin typeface="Arial"/>
                <a:ea typeface="ＭＳ Ｐゴシック" charset="0"/>
                <a:cs typeface="Arial"/>
              </a:rPr>
              <a:t>Intellectual</a:t>
            </a:r>
            <a:r>
              <a:rPr lang="sv-SE" sz="3200" b="1" dirty="0">
                <a:solidFill>
                  <a:prstClr val="black"/>
                </a:solidFill>
                <a:latin typeface="Arial"/>
                <a:ea typeface="ＭＳ Ｐゴシック" charset="0"/>
                <a:cs typeface="Arial"/>
              </a:rPr>
              <a:t> Property</a:t>
            </a:r>
          </a:p>
          <a:p>
            <a:pPr algn="ctr" fontAlgn="base">
              <a:spcBef>
                <a:spcPct val="0"/>
              </a:spcBef>
              <a:spcAft>
                <a:spcPct val="0"/>
              </a:spcAft>
              <a:buFont typeface="Arial" charset="0"/>
              <a:buNone/>
              <a:defRPr/>
            </a:pPr>
            <a:r>
              <a:rPr lang="sv-SE" sz="3200" b="1" dirty="0">
                <a:solidFill>
                  <a:prstClr val="black"/>
                </a:solidFill>
                <a:latin typeface="Arial"/>
                <a:ea typeface="ＭＳ Ｐゴシック" charset="0"/>
                <a:cs typeface="Arial"/>
              </a:rPr>
              <a:t>F</a:t>
            </a:r>
            <a:r>
              <a:rPr lang="sv-SE" sz="2800" b="1" dirty="0">
                <a:solidFill>
                  <a:prstClr val="black"/>
                </a:solidFill>
                <a:latin typeface="Arial"/>
                <a:ea typeface="ＭＳ Ｐゴシック" charset="0"/>
                <a:cs typeface="Arial"/>
              </a:rPr>
              <a:t>rom </a:t>
            </a:r>
            <a:r>
              <a:rPr lang="sv-SE" sz="2800" b="1" dirty="0" err="1">
                <a:solidFill>
                  <a:prstClr val="black"/>
                </a:solidFill>
                <a:latin typeface="Arial"/>
                <a:ea typeface="ＭＳ Ｐゴシック" charset="0"/>
                <a:cs typeface="Arial"/>
              </a:rPr>
              <a:t>blocking</a:t>
            </a:r>
            <a:r>
              <a:rPr lang="sv-SE" sz="2800" b="1" dirty="0">
                <a:solidFill>
                  <a:prstClr val="black"/>
                </a:solidFill>
                <a:latin typeface="Arial"/>
                <a:ea typeface="ＭＳ Ｐゴシック" charset="0"/>
                <a:cs typeface="Arial"/>
              </a:rPr>
              <a:t> </a:t>
            </a:r>
            <a:r>
              <a:rPr lang="sv-SE" sz="2800" b="1" dirty="0" err="1">
                <a:solidFill>
                  <a:prstClr val="black"/>
                </a:solidFill>
                <a:latin typeface="Arial"/>
                <a:ea typeface="ＭＳ Ｐゴシック" charset="0"/>
                <a:cs typeface="Arial"/>
              </a:rPr>
              <a:t>to</a:t>
            </a:r>
            <a:r>
              <a:rPr lang="sv-SE" sz="2800" b="1" dirty="0">
                <a:solidFill>
                  <a:prstClr val="black"/>
                </a:solidFill>
                <a:latin typeface="Arial"/>
                <a:ea typeface="ＭＳ Ｐゴシック" charset="0"/>
                <a:cs typeface="Arial"/>
              </a:rPr>
              <a:t> </a:t>
            </a:r>
            <a:r>
              <a:rPr lang="sv-SE" sz="2800" b="1" dirty="0" err="1">
                <a:solidFill>
                  <a:prstClr val="black"/>
                </a:solidFill>
                <a:latin typeface="Arial"/>
                <a:ea typeface="ＭＳ Ｐゴシック" charset="0"/>
                <a:cs typeface="Arial"/>
              </a:rPr>
              <a:t>building</a:t>
            </a:r>
            <a:r>
              <a:rPr lang="sv-SE" sz="2800" b="1" dirty="0">
                <a:solidFill>
                  <a:prstClr val="black"/>
                </a:solidFill>
                <a:latin typeface="Arial"/>
                <a:ea typeface="ＭＳ Ｐゴシック" charset="0"/>
                <a:cs typeface="Arial"/>
              </a:rPr>
              <a:t> block</a:t>
            </a:r>
            <a:endParaRPr lang="en-US" sz="2800" b="1" dirty="0">
              <a:solidFill>
                <a:prstClr val="black"/>
              </a:solidFill>
              <a:latin typeface="Arial"/>
              <a:ea typeface="ＭＳ Ｐゴシック" charset="0"/>
              <a:cs typeface="Arial"/>
            </a:endParaRPr>
          </a:p>
        </p:txBody>
      </p:sp>
      <p:sp>
        <p:nvSpPr>
          <p:cNvPr id="14" name="Text Box 12"/>
          <p:cNvSpPr txBox="1">
            <a:spLocks noChangeArrowheads="1"/>
          </p:cNvSpPr>
          <p:nvPr/>
        </p:nvSpPr>
        <p:spPr bwMode="auto">
          <a:xfrm>
            <a:off x="5092700" y="4957763"/>
            <a:ext cx="3771900" cy="801687"/>
          </a:xfrm>
          <a:prstGeom prst="rect">
            <a:avLst/>
          </a:prstGeom>
          <a:noFill/>
          <a:ln w="9525" algn="ctr">
            <a:noFill/>
            <a:miter lim="800000"/>
            <a:headEnd/>
            <a:tailEnd/>
          </a:ln>
          <a:effectLst/>
        </p:spPr>
        <p:txBody>
          <a:bodyPr>
            <a:spAutoFit/>
          </a:bodyPr>
          <a:lstStyle/>
          <a:p>
            <a:pPr algn="ctr" fontAlgn="base">
              <a:spcBef>
                <a:spcPct val="20000"/>
              </a:spcBef>
              <a:spcAft>
                <a:spcPct val="0"/>
              </a:spcAft>
              <a:buFont typeface="Arial" pitchFamily="34" charset="0"/>
              <a:buNone/>
              <a:defRPr/>
            </a:pPr>
            <a:r>
              <a:rPr lang="en-US" sz="2300" dirty="0">
                <a:solidFill>
                  <a:prstClr val="black"/>
                </a:solidFill>
                <a:latin typeface="Swis721 BT" pitchFamily="34" charset="0"/>
                <a:ea typeface="ＭＳ Ｐゴシック" charset="0"/>
                <a:cs typeface="Arial" pitchFamily="34" charset="0"/>
              </a:rPr>
              <a:t>Building innovations, ventures, and markets</a:t>
            </a:r>
          </a:p>
        </p:txBody>
      </p:sp>
      <p:sp>
        <p:nvSpPr>
          <p:cNvPr id="101382" name="Isosceles Triangle 1"/>
          <p:cNvSpPr>
            <a:spLocks noChangeArrowheads="1"/>
          </p:cNvSpPr>
          <p:nvPr/>
        </p:nvSpPr>
        <p:spPr bwMode="auto">
          <a:xfrm rot="5400000">
            <a:off x="3058319" y="3580606"/>
            <a:ext cx="3175000" cy="731838"/>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Font typeface="Arial" charset="0"/>
              <a:buChar char="•"/>
            </a:pPr>
            <a:endParaRPr lang="en-US" sz="2400" smtClean="0">
              <a:solidFill>
                <a:srgbClr val="000000"/>
              </a:solidFill>
              <a:latin typeface="GillSans" charset="0"/>
              <a:ea typeface="ＭＳ Ｐゴシック" charset="0"/>
              <a:cs typeface="ＭＳ Ｐゴシック" charset="0"/>
            </a:endParaRPr>
          </a:p>
        </p:txBody>
      </p:sp>
    </p:spTree>
    <p:extLst>
      <p:ext uri="{BB962C8B-B14F-4D97-AF65-F5344CB8AC3E}">
        <p14:creationId xmlns:p14="http://schemas.microsoft.com/office/powerpoint/2010/main" val="13456251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ubrik 1"/>
          <p:cNvSpPr>
            <a:spLocks noGrp="1"/>
          </p:cNvSpPr>
          <p:nvPr>
            <p:ph type="title"/>
          </p:nvPr>
        </p:nvSpPr>
        <p:spPr bwMode="auto">
          <a:xfrm>
            <a:off x="468313" y="1196975"/>
            <a:ext cx="6059921" cy="345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r>
              <a:rPr lang="sv-SE" sz="2800" dirty="0" smtClean="0">
                <a:latin typeface="GillSans" charset="0"/>
                <a:ea typeface="ＭＳ Ｐゴシック" charset="0"/>
                <a:cs typeface="ＭＳ Ｐゴシック" charset="0"/>
              </a:rPr>
              <a:t>Patent </a:t>
            </a:r>
            <a:r>
              <a:rPr lang="sv-SE" sz="2800" dirty="0" err="1" smtClean="0">
                <a:latin typeface="GillSans" charset="0"/>
                <a:ea typeface="ＭＳ Ｐゴシック" charset="0"/>
                <a:cs typeface="ＭＳ Ｐゴシック" charset="0"/>
              </a:rPr>
              <a:t>Trespass</a:t>
            </a:r>
            <a:r>
              <a:rPr lang="sv-SE" sz="2800" dirty="0" smtClean="0">
                <a:latin typeface="GillSans" charset="0"/>
                <a:ea typeface="ＭＳ Ｐゴシック" charset="0"/>
                <a:cs typeface="ＭＳ Ｐゴシック" charset="0"/>
              </a:rPr>
              <a:t> </a:t>
            </a:r>
            <a:br>
              <a:rPr lang="sv-SE" sz="2800" dirty="0" smtClean="0">
                <a:latin typeface="GillSans" charset="0"/>
                <a:ea typeface="ＭＳ Ｐゴシック" charset="0"/>
                <a:cs typeface="ＭＳ Ｐゴシック" charset="0"/>
              </a:rPr>
            </a:br>
            <a:r>
              <a:rPr lang="sv-SE" sz="2800" dirty="0" smtClean="0">
                <a:latin typeface="GillSans" charset="0"/>
                <a:ea typeface="ＭＳ Ｐゴシック" charset="0"/>
                <a:cs typeface="ＭＳ Ｐゴシック" charset="0"/>
              </a:rPr>
              <a:t>and the Royalty Gap</a:t>
            </a:r>
            <a:br>
              <a:rPr lang="sv-SE" sz="2800" dirty="0" smtClean="0">
                <a:latin typeface="GillSans" charset="0"/>
                <a:ea typeface="ＭＳ Ｐゴシック" charset="0"/>
                <a:cs typeface="ＭＳ Ｐゴシック" charset="0"/>
              </a:rPr>
            </a:br>
            <a:r>
              <a:rPr lang="sv-SE" sz="2000" b="0" dirty="0" err="1" smtClean="0"/>
              <a:t>Exploring</a:t>
            </a:r>
            <a:r>
              <a:rPr lang="sv-SE" sz="2000" b="0" dirty="0" smtClean="0"/>
              <a:t> the Nature and </a:t>
            </a:r>
            <a:r>
              <a:rPr lang="sv-SE" sz="2000" b="0" dirty="0" err="1" smtClean="0"/>
              <a:t>Impact</a:t>
            </a:r>
            <a:r>
              <a:rPr lang="sv-SE" sz="2000" b="0" dirty="0" smtClean="0"/>
              <a:t> </a:t>
            </a:r>
            <a:r>
              <a:rPr lang="sv-SE" sz="2000" b="0" dirty="0" err="1" smtClean="0"/>
              <a:t>of</a:t>
            </a:r>
            <a:r>
              <a:rPr lang="sv-SE" sz="2000" b="0" dirty="0" smtClean="0"/>
              <a:t> </a:t>
            </a:r>
            <a:r>
              <a:rPr lang="sv-SE" sz="2000" b="0" dirty="0" smtClean="0"/>
              <a:t>’Patent </a:t>
            </a:r>
            <a:r>
              <a:rPr lang="sv-SE" sz="2000" b="0" dirty="0" err="1" smtClean="0"/>
              <a:t>Holdout</a:t>
            </a:r>
            <a:r>
              <a:rPr lang="sv-SE" sz="2000" b="0" dirty="0" smtClean="0"/>
              <a:t>’</a:t>
            </a:r>
            <a:r>
              <a:rPr lang="sv-SE" sz="1400" dirty="0" smtClean="0">
                <a:ea typeface="MS PGothic" charset="0"/>
              </a:rPr>
              <a:t/>
            </a:r>
            <a:br>
              <a:rPr lang="sv-SE" sz="1400" dirty="0" smtClean="0">
                <a:ea typeface="MS PGothic" charset="0"/>
              </a:rPr>
            </a:br>
            <a:r>
              <a:rPr lang="sv-SE" sz="1400" dirty="0" smtClean="0">
                <a:ea typeface="MS PGothic" charset="0"/>
              </a:rPr>
              <a:t/>
            </a:r>
            <a:br>
              <a:rPr lang="sv-SE" sz="1400" dirty="0" smtClean="0">
                <a:ea typeface="MS PGothic" charset="0"/>
              </a:rPr>
            </a:br>
            <a:r>
              <a:rPr lang="sv-SE" sz="2000" dirty="0" smtClean="0">
                <a:ea typeface="MS PGothic" charset="0"/>
              </a:rPr>
              <a:t>Bowman </a:t>
            </a:r>
            <a:r>
              <a:rPr lang="sv-SE" sz="2000" dirty="0">
                <a:ea typeface="MS PGothic" charset="0"/>
              </a:rPr>
              <a:t>Heiden</a:t>
            </a:r>
            <a:br>
              <a:rPr lang="sv-SE" sz="2000" dirty="0">
                <a:ea typeface="MS PGothic" charset="0"/>
              </a:rPr>
            </a:br>
            <a:r>
              <a:rPr lang="sv-SE" sz="2000" dirty="0" err="1">
                <a:ea typeface="MS PGothic" charset="0"/>
              </a:rPr>
              <a:t>Deputy</a:t>
            </a:r>
            <a:r>
              <a:rPr lang="sv-SE" sz="2000" dirty="0">
                <a:ea typeface="MS PGothic" charset="0"/>
              </a:rPr>
              <a:t> Director, CIP</a:t>
            </a:r>
            <a:br>
              <a:rPr lang="sv-SE" sz="2000" dirty="0">
                <a:ea typeface="MS PGothic" charset="0"/>
              </a:rPr>
            </a:br>
            <a:r>
              <a:rPr lang="sv-SE" sz="2000" dirty="0" err="1">
                <a:ea typeface="MS PGothic" charset="0"/>
              </a:rPr>
              <a:t>bowman.heiden@gu.se</a:t>
            </a:r>
            <a:endParaRPr lang="sv-SE" sz="2000" dirty="0">
              <a:ea typeface="MS PGothic" charset="0"/>
            </a:endParaRPr>
          </a:p>
        </p:txBody>
      </p:sp>
    </p:spTree>
    <p:extLst>
      <p:ext uri="{BB962C8B-B14F-4D97-AF65-F5344CB8AC3E}">
        <p14:creationId xmlns:p14="http://schemas.microsoft.com/office/powerpoint/2010/main" val="34874729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04" y="246073"/>
            <a:ext cx="7886700" cy="1325563"/>
          </a:xfrm>
        </p:spPr>
        <p:txBody>
          <a:bodyPr/>
          <a:lstStyle/>
          <a:p>
            <a:pPr algn="ctr"/>
            <a:r>
              <a:rPr lang="en-US" sz="3200" dirty="0" smtClean="0"/>
              <a:t>Patent Trespass and the Royalty Gap</a:t>
            </a:r>
            <a:br>
              <a:rPr lang="en-US" sz="3200" dirty="0" smtClean="0"/>
            </a:br>
            <a:r>
              <a:rPr lang="en-US" sz="2400" dirty="0" smtClean="0"/>
              <a:t>Exploring the Nature and Impact of ‘Patent Holdout’</a:t>
            </a:r>
            <a:endParaRPr lang="en-US" sz="2400" dirty="0"/>
          </a:p>
        </p:txBody>
      </p:sp>
      <p:sp>
        <p:nvSpPr>
          <p:cNvPr id="3" name="Content Placeholder 2"/>
          <p:cNvSpPr>
            <a:spLocks noGrp="1"/>
          </p:cNvSpPr>
          <p:nvPr>
            <p:ph idx="1"/>
          </p:nvPr>
        </p:nvSpPr>
        <p:spPr>
          <a:xfrm>
            <a:off x="608804" y="1845467"/>
            <a:ext cx="7886700" cy="4167188"/>
          </a:xfrm>
        </p:spPr>
        <p:txBody>
          <a:bodyPr/>
          <a:lstStyle/>
          <a:p>
            <a:pPr marL="0" indent="0" algn="ctr">
              <a:buNone/>
            </a:pPr>
            <a:r>
              <a:rPr lang="en-US" b="1" dirty="0" smtClean="0"/>
              <a:t>Bowman Heiden</a:t>
            </a:r>
          </a:p>
          <a:p>
            <a:pPr marL="0" indent="0" algn="ctr">
              <a:buNone/>
            </a:pPr>
            <a:r>
              <a:rPr lang="en-US" sz="2000" dirty="0" smtClean="0"/>
              <a:t>Chalmers University of Technology</a:t>
            </a:r>
          </a:p>
          <a:p>
            <a:pPr marL="0" indent="0" algn="ctr">
              <a:buNone/>
            </a:pPr>
            <a:r>
              <a:rPr lang="en-US" sz="2000" dirty="0" smtClean="0"/>
              <a:t>University of Gothenburg</a:t>
            </a:r>
          </a:p>
          <a:p>
            <a:pPr marL="0" indent="0" algn="ctr">
              <a:buNone/>
            </a:pPr>
            <a:endParaRPr lang="en-US" dirty="0"/>
          </a:p>
          <a:p>
            <a:pPr marL="0" indent="0" algn="ctr">
              <a:buNone/>
            </a:pPr>
            <a:r>
              <a:rPr lang="en-US" b="1" dirty="0" smtClean="0"/>
              <a:t>Nicolas Petit</a:t>
            </a:r>
          </a:p>
          <a:p>
            <a:pPr marL="0" indent="0" algn="ctr">
              <a:buNone/>
            </a:pPr>
            <a:r>
              <a:rPr lang="en-US" sz="2000" dirty="0" smtClean="0"/>
              <a:t>University of Liege</a:t>
            </a:r>
          </a:p>
          <a:p>
            <a:pPr marL="0" indent="0" algn="ctr">
              <a:buNone/>
            </a:pPr>
            <a:r>
              <a:rPr lang="en-US" sz="2000" dirty="0" smtClean="0"/>
              <a:t>University of South Australia</a:t>
            </a:r>
          </a:p>
          <a:p>
            <a:pPr marL="0" indent="0" algn="ctr">
              <a:buNone/>
            </a:pPr>
            <a:endParaRPr lang="en-US" sz="2000" dirty="0" smtClean="0"/>
          </a:p>
          <a:p>
            <a:pPr marL="0" indent="0" algn="ctr">
              <a:buNone/>
            </a:pPr>
            <a:r>
              <a:rPr lang="en-US" sz="2000" dirty="0" smtClean="0"/>
              <a:t>Unrestricted research grants provided by 4iP Council and GMU</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07969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Agenda</a:t>
            </a:r>
            <a:endParaRPr lang="en-US" sz="3600" dirty="0"/>
          </a:p>
        </p:txBody>
      </p:sp>
      <p:sp>
        <p:nvSpPr>
          <p:cNvPr id="3" name="Content Placeholder 2"/>
          <p:cNvSpPr>
            <a:spLocks noGrp="1"/>
          </p:cNvSpPr>
          <p:nvPr>
            <p:ph idx="1"/>
          </p:nvPr>
        </p:nvSpPr>
        <p:spPr/>
        <p:txBody>
          <a:bodyPr/>
          <a:lstStyle/>
          <a:p>
            <a:r>
              <a:rPr lang="en-US" dirty="0" smtClean="0"/>
              <a:t>Frame of reference</a:t>
            </a:r>
          </a:p>
          <a:p>
            <a:r>
              <a:rPr lang="en-US" dirty="0" smtClean="0"/>
              <a:t>Holdout </a:t>
            </a:r>
            <a:r>
              <a:rPr lang="en-US" dirty="0" smtClean="0"/>
              <a:t>in mainstream economics</a:t>
            </a:r>
          </a:p>
          <a:p>
            <a:r>
              <a:rPr lang="en-US" dirty="0" smtClean="0"/>
              <a:t>Deviation from holdout to holdup</a:t>
            </a:r>
          </a:p>
          <a:p>
            <a:r>
              <a:rPr lang="en-US" dirty="0" smtClean="0"/>
              <a:t>Patent trespass strategies</a:t>
            </a:r>
          </a:p>
          <a:p>
            <a:r>
              <a:rPr lang="en-US" dirty="0" smtClean="0"/>
              <a:t>From </a:t>
            </a:r>
            <a:r>
              <a:rPr lang="en-US" dirty="0"/>
              <a:t>r</a:t>
            </a:r>
            <a:r>
              <a:rPr lang="en-US" dirty="0" smtClean="0"/>
              <a:t>oyalty stack to royalty gap</a:t>
            </a:r>
          </a:p>
          <a:p>
            <a:r>
              <a:rPr lang="en-US" dirty="0" smtClean="0"/>
              <a:t>Main empirical results</a:t>
            </a:r>
          </a:p>
          <a:p>
            <a:pPr marL="0" indent="0">
              <a:buNone/>
            </a:pPr>
            <a:endParaRPr lang="en-US" dirty="0"/>
          </a:p>
        </p:txBody>
      </p:sp>
    </p:spTree>
    <p:extLst>
      <p:ext uri="{BB962C8B-B14F-4D97-AF65-F5344CB8AC3E}">
        <p14:creationId xmlns:p14="http://schemas.microsoft.com/office/powerpoint/2010/main" val="34074328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30"/>
            <a:ext cx="8300567" cy="1143000"/>
          </a:xfrm>
        </p:spPr>
        <p:txBody>
          <a:bodyPr/>
          <a:lstStyle/>
          <a:p>
            <a:pPr algn="ctr"/>
            <a:r>
              <a:rPr lang="en-US" sz="3200" dirty="0" smtClean="0"/>
              <a:t>IP and the Tragedy of the </a:t>
            </a:r>
            <a:r>
              <a:rPr lang="en-US" sz="3200" dirty="0" err="1" smtClean="0"/>
              <a:t>Anticommons</a:t>
            </a:r>
            <a:endParaRPr lang="en-US" sz="3200" dirty="0"/>
          </a:p>
        </p:txBody>
      </p:sp>
      <p:sp>
        <p:nvSpPr>
          <p:cNvPr id="4" name="Text Placeholder 3"/>
          <p:cNvSpPr>
            <a:spLocks noGrp="1"/>
          </p:cNvSpPr>
          <p:nvPr>
            <p:ph type="body" sz="half" idx="2"/>
          </p:nvPr>
        </p:nvSpPr>
        <p:spPr>
          <a:xfrm>
            <a:off x="4762500" y="1557045"/>
            <a:ext cx="4152900" cy="4343400"/>
          </a:xfrm>
        </p:spPr>
        <p:txBody>
          <a:bodyPr>
            <a:normAutofit lnSpcReduction="10000"/>
          </a:bodyPr>
          <a:lstStyle/>
          <a:p>
            <a:r>
              <a:rPr lang="en-US" sz="2000" b="1" dirty="0"/>
              <a:t>Hansen</a:t>
            </a:r>
            <a:r>
              <a:rPr lang="en-US" sz="2000" dirty="0"/>
              <a:t>: Recall the lessons of Adam Smith, the father of modern economics. "In competition …"</a:t>
            </a:r>
          </a:p>
          <a:p>
            <a:r>
              <a:rPr lang="en-US" sz="2000" b="1" dirty="0"/>
              <a:t>Everybody</a:t>
            </a:r>
            <a:r>
              <a:rPr lang="en-US" sz="2000" dirty="0"/>
              <a:t>: "… individual ambition serves the common good</a:t>
            </a:r>
            <a:r>
              <a:rPr lang="en-US" sz="2000" dirty="0" smtClean="0"/>
              <a:t>.”</a:t>
            </a:r>
            <a:endParaRPr lang="en-US" sz="2000" dirty="0"/>
          </a:p>
          <a:p>
            <a:r>
              <a:rPr lang="en-US" sz="2000" b="1" dirty="0" smtClean="0"/>
              <a:t>John</a:t>
            </a:r>
            <a:r>
              <a:rPr lang="en-US" sz="2000" dirty="0"/>
              <a:t>: Incomplete. Incomplete, okay? Because the best result will come from everyone in the group doing what's best for himself … and the group.</a:t>
            </a:r>
          </a:p>
          <a:p>
            <a:r>
              <a:rPr lang="en-US" sz="2000" b="1" dirty="0" smtClean="0"/>
              <a:t>John</a:t>
            </a:r>
            <a:r>
              <a:rPr lang="en-US" sz="2000" dirty="0"/>
              <a:t>: Governing dynamics, gentlemen. Governing dynamics. Adam Smith...he was wrong.</a:t>
            </a:r>
          </a:p>
        </p:txBody>
      </p:sp>
      <p:pic>
        <p:nvPicPr>
          <p:cNvPr id="7" name="Content Placeholder 6"/>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57200" y="1328032"/>
            <a:ext cx="4152900" cy="4531602"/>
          </a:xfrm>
        </p:spPr>
      </p:pic>
    </p:spTree>
    <p:extLst>
      <p:ext uri="{BB962C8B-B14F-4D97-AF65-F5344CB8AC3E}">
        <p14:creationId xmlns:p14="http://schemas.microsoft.com/office/powerpoint/2010/main" val="3695350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Stigler, Nobel Lecture, 1982</a:t>
            </a:r>
            <a:br>
              <a:rPr lang="fr-BE" dirty="0" smtClean="0"/>
            </a:br>
            <a:r>
              <a:rPr lang="fr-BE" sz="3200" dirty="0" smtClean="0"/>
              <a:t>on positive v. normative economics</a:t>
            </a:r>
            <a:endParaRPr lang="fr-BE" sz="3200" dirty="0"/>
          </a:p>
        </p:txBody>
      </p:sp>
      <p:sp>
        <p:nvSpPr>
          <p:cNvPr id="3" name="Espace réservé du contenu 2"/>
          <p:cNvSpPr>
            <a:spLocks noGrp="1"/>
          </p:cNvSpPr>
          <p:nvPr>
            <p:ph idx="1"/>
          </p:nvPr>
        </p:nvSpPr>
        <p:spPr/>
        <p:txBody>
          <a:bodyPr/>
          <a:lstStyle/>
          <a:p>
            <a:pPr marL="0" indent="0">
              <a:buNone/>
            </a:pPr>
            <a:r>
              <a:rPr lang="fr-BE" dirty="0" smtClean="0"/>
              <a:t> </a:t>
            </a:r>
            <a:endParaRPr lang="fr-BE" dirty="0"/>
          </a:p>
        </p:txBody>
      </p:sp>
      <p:sp>
        <p:nvSpPr>
          <p:cNvPr id="4" name="TextBox 3"/>
          <p:cNvSpPr txBox="1"/>
          <p:nvPr/>
        </p:nvSpPr>
        <p:spPr>
          <a:xfrm>
            <a:off x="1046990" y="2335510"/>
            <a:ext cx="7037801" cy="2246769"/>
          </a:xfrm>
          <a:prstGeom prst="rect">
            <a:avLst/>
          </a:prstGeom>
          <a:noFill/>
        </p:spPr>
        <p:txBody>
          <a:bodyPr wrap="square" rtlCol="0">
            <a:spAutoFit/>
          </a:bodyPr>
          <a:lstStyle/>
          <a:p>
            <a:r>
              <a:rPr lang="en-US" sz="2800" dirty="0" smtClean="0">
                <a:latin typeface="Arial"/>
                <a:cs typeface="Arial"/>
              </a:rPr>
              <a:t>“ </a:t>
            </a:r>
            <a:r>
              <a:rPr lang="mr-IN" sz="2800" dirty="0" smtClean="0">
                <a:latin typeface="Arial"/>
                <a:cs typeface="Arial"/>
              </a:rPr>
              <a:t>…</a:t>
            </a:r>
            <a:r>
              <a:rPr lang="sv-SE" sz="2800" dirty="0" smtClean="0">
                <a:latin typeface="Arial"/>
                <a:cs typeface="Arial"/>
              </a:rPr>
              <a:t>it </a:t>
            </a:r>
            <a:r>
              <a:rPr lang="sv-SE" sz="2800" dirty="0" err="1" smtClean="0">
                <a:latin typeface="Arial"/>
                <a:cs typeface="Arial"/>
              </a:rPr>
              <a:t>would</a:t>
            </a:r>
            <a:r>
              <a:rPr lang="sv-SE" sz="2800" dirty="0" smtClean="0">
                <a:latin typeface="Arial"/>
                <a:cs typeface="Arial"/>
              </a:rPr>
              <a:t> be </a:t>
            </a:r>
            <a:r>
              <a:rPr lang="sv-SE" sz="2800" dirty="0" err="1" smtClean="0">
                <a:latin typeface="Arial"/>
                <a:cs typeface="Arial"/>
              </a:rPr>
              <a:t>useful</a:t>
            </a:r>
            <a:r>
              <a:rPr lang="sv-SE" sz="2800" dirty="0" smtClean="0">
                <a:latin typeface="Arial"/>
                <a:cs typeface="Arial"/>
              </a:rPr>
              <a:t> </a:t>
            </a:r>
            <a:r>
              <a:rPr lang="sv-SE" sz="2800" dirty="0" err="1" smtClean="0">
                <a:latin typeface="Arial"/>
                <a:cs typeface="Arial"/>
              </a:rPr>
              <a:t>to</a:t>
            </a:r>
            <a:r>
              <a:rPr lang="sv-SE" sz="2800" dirty="0" smtClean="0">
                <a:latin typeface="Arial"/>
                <a:cs typeface="Arial"/>
              </a:rPr>
              <a:t> </a:t>
            </a:r>
            <a:r>
              <a:rPr lang="sv-SE" sz="2800" dirty="0" err="1" smtClean="0">
                <a:latin typeface="Arial"/>
                <a:cs typeface="Arial"/>
              </a:rPr>
              <a:t>examine</a:t>
            </a:r>
            <a:r>
              <a:rPr lang="sv-SE" sz="2800" dirty="0" smtClean="0">
                <a:latin typeface="Arial"/>
                <a:cs typeface="Arial"/>
              </a:rPr>
              <a:t> the </a:t>
            </a:r>
            <a:r>
              <a:rPr lang="sv-SE" sz="2800" dirty="0" err="1" smtClean="0">
                <a:latin typeface="Arial"/>
                <a:cs typeface="Arial"/>
              </a:rPr>
              <a:t>question</a:t>
            </a:r>
            <a:r>
              <a:rPr lang="sv-SE" sz="2800" dirty="0" smtClean="0">
                <a:latin typeface="Arial"/>
                <a:cs typeface="Arial"/>
              </a:rPr>
              <a:t> </a:t>
            </a:r>
            <a:r>
              <a:rPr lang="sv-SE" sz="2800" dirty="0" err="1" smtClean="0">
                <a:latin typeface="Arial"/>
                <a:cs typeface="Arial"/>
              </a:rPr>
              <a:t>of</a:t>
            </a:r>
            <a:r>
              <a:rPr lang="sv-SE" sz="2800" dirty="0" smtClean="0">
                <a:latin typeface="Arial"/>
                <a:cs typeface="Arial"/>
              </a:rPr>
              <a:t> </a:t>
            </a:r>
            <a:r>
              <a:rPr lang="sv-SE" sz="2800" dirty="0" err="1" smtClean="0">
                <a:latin typeface="Arial"/>
                <a:cs typeface="Arial"/>
              </a:rPr>
              <a:t>whether</a:t>
            </a:r>
            <a:r>
              <a:rPr lang="sv-SE" sz="2800" dirty="0" smtClean="0">
                <a:latin typeface="Arial"/>
                <a:cs typeface="Arial"/>
              </a:rPr>
              <a:t> the </a:t>
            </a:r>
            <a:r>
              <a:rPr lang="sv-SE" sz="2800" dirty="0" err="1" smtClean="0">
                <a:latin typeface="Arial"/>
                <a:cs typeface="Arial"/>
              </a:rPr>
              <a:t>attractiveness</a:t>
            </a:r>
            <a:r>
              <a:rPr lang="sv-SE" sz="2800" dirty="0" smtClean="0">
                <a:latin typeface="Arial"/>
                <a:cs typeface="Arial"/>
              </a:rPr>
              <a:t> </a:t>
            </a:r>
            <a:r>
              <a:rPr lang="sv-SE" sz="2800" dirty="0" err="1" smtClean="0">
                <a:latin typeface="Arial"/>
                <a:cs typeface="Arial"/>
              </a:rPr>
              <a:t>of</a:t>
            </a:r>
            <a:r>
              <a:rPr lang="sv-SE" sz="2800" dirty="0" smtClean="0">
                <a:latin typeface="Arial"/>
                <a:cs typeface="Arial"/>
              </a:rPr>
              <a:t> the public policy positions </a:t>
            </a:r>
            <a:r>
              <a:rPr lang="sv-SE" sz="2800" dirty="0" err="1" smtClean="0">
                <a:latin typeface="Arial"/>
                <a:cs typeface="Arial"/>
              </a:rPr>
              <a:t>associated</a:t>
            </a:r>
            <a:r>
              <a:rPr lang="sv-SE" sz="2800" dirty="0" smtClean="0">
                <a:latin typeface="Arial"/>
                <a:cs typeface="Arial"/>
              </a:rPr>
              <a:t> </a:t>
            </a:r>
            <a:r>
              <a:rPr lang="sv-SE" sz="2800" dirty="0" err="1" smtClean="0">
                <a:latin typeface="Arial"/>
                <a:cs typeface="Arial"/>
              </a:rPr>
              <a:t>with</a:t>
            </a:r>
            <a:r>
              <a:rPr lang="sv-SE" sz="2800" dirty="0" smtClean="0">
                <a:latin typeface="Arial"/>
                <a:cs typeface="Arial"/>
              </a:rPr>
              <a:t> a </a:t>
            </a:r>
            <a:r>
              <a:rPr lang="sv-SE" sz="2800" dirty="0" err="1" smtClean="0">
                <a:latin typeface="Arial"/>
                <a:cs typeface="Arial"/>
              </a:rPr>
              <a:t>theory</a:t>
            </a:r>
            <a:r>
              <a:rPr lang="sv-SE" sz="2800" dirty="0" smtClean="0">
                <a:latin typeface="Arial"/>
                <a:cs typeface="Arial"/>
              </a:rPr>
              <a:t> has an </a:t>
            </a:r>
            <a:r>
              <a:rPr lang="sv-SE" sz="2800" dirty="0" err="1" smtClean="0">
                <a:latin typeface="Arial"/>
                <a:cs typeface="Arial"/>
              </a:rPr>
              <a:t>effect</a:t>
            </a:r>
            <a:r>
              <a:rPr lang="sv-SE" sz="2800" dirty="0" smtClean="0">
                <a:latin typeface="Arial"/>
                <a:cs typeface="Arial"/>
              </a:rPr>
              <a:t> </a:t>
            </a:r>
            <a:r>
              <a:rPr lang="sv-SE" sz="2800" dirty="0" err="1" smtClean="0">
                <a:latin typeface="Arial"/>
                <a:cs typeface="Arial"/>
              </a:rPr>
              <a:t>upon</a:t>
            </a:r>
            <a:r>
              <a:rPr lang="sv-SE" sz="2800" dirty="0" smtClean="0">
                <a:latin typeface="Arial"/>
                <a:cs typeface="Arial"/>
              </a:rPr>
              <a:t> the </a:t>
            </a:r>
            <a:r>
              <a:rPr lang="sv-SE" sz="2800" dirty="0" err="1" smtClean="0">
                <a:latin typeface="Arial"/>
                <a:cs typeface="Arial"/>
              </a:rPr>
              <a:t>acceptability</a:t>
            </a:r>
            <a:r>
              <a:rPr lang="sv-SE" sz="2800" dirty="0" smtClean="0">
                <a:latin typeface="Arial"/>
                <a:cs typeface="Arial"/>
              </a:rPr>
              <a:t> </a:t>
            </a:r>
            <a:r>
              <a:rPr lang="sv-SE" sz="2800" dirty="0" err="1" smtClean="0">
                <a:latin typeface="Arial"/>
                <a:cs typeface="Arial"/>
              </a:rPr>
              <a:t>of</a:t>
            </a:r>
            <a:r>
              <a:rPr lang="sv-SE" sz="2800" dirty="0" smtClean="0">
                <a:latin typeface="Arial"/>
                <a:cs typeface="Arial"/>
              </a:rPr>
              <a:t> the </a:t>
            </a:r>
            <a:r>
              <a:rPr lang="sv-SE" sz="2800" dirty="0" err="1" smtClean="0">
                <a:latin typeface="Arial"/>
                <a:cs typeface="Arial"/>
              </a:rPr>
              <a:t>theory</a:t>
            </a:r>
            <a:r>
              <a:rPr lang="sv-SE" sz="2800" dirty="0" smtClean="0">
                <a:latin typeface="Arial"/>
                <a:cs typeface="Arial"/>
              </a:rPr>
              <a:t>.”</a:t>
            </a:r>
            <a:endParaRPr lang="en-US" sz="2800" dirty="0">
              <a:latin typeface="Arial"/>
              <a:cs typeface="Arial"/>
            </a:endParaRPr>
          </a:p>
        </p:txBody>
      </p:sp>
    </p:spTree>
    <p:extLst>
      <p:ext uri="{BB962C8B-B14F-4D97-AF65-F5344CB8AC3E}">
        <p14:creationId xmlns:p14="http://schemas.microsoft.com/office/powerpoint/2010/main" val="18803216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IP_ppt_template_test" id="{823B54AB-FA4F-E94D-9113-ECBB3AFEA404}" vid="{8C0E502F-CDD8-AD48-9100-309102A1858B}"/>
    </a:ext>
  </a:extLst>
</a:theme>
</file>

<file path=ppt/theme/theme2.xml><?xml version="1.0" encoding="utf-8"?>
<a:theme xmlns:a="http://schemas.openxmlformats.org/drawingml/2006/main" name="Graphic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P_ppt_template_test" id="{823B54AB-FA4F-E94D-9113-ECBB3AFEA404}" vid="{BE910C43-4FBE-4C41-A083-AABCF2643FB0}"/>
    </a:ext>
  </a:extLst>
</a:theme>
</file>

<file path=ppt/theme/theme3.xml><?xml version="1.0" encoding="utf-8"?>
<a:theme xmlns:a="http://schemas.openxmlformats.org/drawingml/2006/main" name="3_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P_ppt_template_test" id="{823B54AB-FA4F-E94D-9113-ECBB3AFEA404}" vid="{8C0E502F-CDD8-AD48-9100-309102A185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5291</TotalTime>
  <Words>927</Words>
  <Application>Microsoft Macintosh PowerPoint</Application>
  <PresentationFormat>On-screen Show (4:3)</PresentationFormat>
  <Paragraphs>168</Paragraphs>
  <Slides>24</Slides>
  <Notes>5</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2_Content slides</vt:lpstr>
      <vt:lpstr>Graphic slides</vt:lpstr>
      <vt:lpstr>3_Content slides</vt:lpstr>
      <vt:lpstr>think-cell Slide</vt:lpstr>
      <vt:lpstr>PowerPoint Presentation</vt:lpstr>
      <vt:lpstr>Academic Platform</vt:lpstr>
      <vt:lpstr>Mission: Transforming Knowledge into Wealth and Welfare</vt:lpstr>
      <vt:lpstr>PowerPoint Presentation</vt:lpstr>
      <vt:lpstr>Patent Trespass  and the Royalty Gap Exploring the Nature and Impact of ’Patent Holdout’  Bowman Heiden Deputy Director, CIP bowman.heiden@gu.se</vt:lpstr>
      <vt:lpstr>Patent Trespass and the Royalty Gap Exploring the Nature and Impact of ‘Patent Holdout’</vt:lpstr>
      <vt:lpstr>Agenda</vt:lpstr>
      <vt:lpstr>IP and the Tragedy of the Anticommons</vt:lpstr>
      <vt:lpstr>Stigler, Nobel Lecture, 1982 on positive v. normative economics</vt:lpstr>
      <vt:lpstr>PowerPoint Presentation</vt:lpstr>
      <vt:lpstr>Holdout in mainstream economics</vt:lpstr>
      <vt:lpstr>Deviation from holdout to holdup</vt:lpstr>
      <vt:lpstr> </vt:lpstr>
      <vt:lpstr>Patent trespass</vt:lpstr>
      <vt:lpstr>Patent trespass strategies</vt:lpstr>
      <vt:lpstr>Patent trespass decision model</vt:lpstr>
      <vt:lpstr>From royalty stack to royalty gap</vt:lpstr>
      <vt:lpstr>From royalty stack to royalty gap</vt:lpstr>
      <vt:lpstr>Asymmetrical bargaining power spectrum</vt:lpstr>
      <vt:lpstr>Empirical findings</vt:lpstr>
      <vt:lpstr>Empirical findings</vt:lpstr>
      <vt:lpstr>The growing long tail</vt:lpstr>
      <vt:lpstr>PowerPoint Presentation</vt:lpstr>
      <vt:lpstr>PowerPoint Presentation</vt:lpstr>
    </vt:vector>
  </TitlesOfParts>
  <Company>University of Gothenburg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Bowman Heiden</dc:creator>
  <cp:lastModifiedBy>Bowman Heiden</cp:lastModifiedBy>
  <cp:revision>45</cp:revision>
  <dcterms:created xsi:type="dcterms:W3CDTF">2017-05-15T10:55:08Z</dcterms:created>
  <dcterms:modified xsi:type="dcterms:W3CDTF">2017-05-29T09:59:40Z</dcterms:modified>
</cp:coreProperties>
</file>