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524" r:id="rId2"/>
    <p:sldId id="589" r:id="rId3"/>
    <p:sldId id="591" r:id="rId4"/>
    <p:sldId id="592" r:id="rId5"/>
    <p:sldId id="593" r:id="rId6"/>
    <p:sldId id="594" r:id="rId7"/>
    <p:sldId id="595" r:id="rId8"/>
    <p:sldId id="596" r:id="rId9"/>
    <p:sldId id="581" r:id="rId10"/>
  </p:sldIdLst>
  <p:sldSz cx="9144000" cy="5143500" type="screen16x9"/>
  <p:notesSz cx="6670675" cy="9802813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77">
          <p15:clr>
            <a:srgbClr val="A4A3A4"/>
          </p15:clr>
        </p15:guide>
        <p15:guide id="2" orient="horz" pos="169">
          <p15:clr>
            <a:srgbClr val="A4A3A4"/>
          </p15:clr>
        </p15:guide>
        <p15:guide id="3" orient="horz" pos="2982">
          <p15:clr>
            <a:srgbClr val="A4A3A4"/>
          </p15:clr>
        </p15:guide>
        <p15:guide id="4" orient="horz" pos="630">
          <p15:clr>
            <a:srgbClr val="A4A3A4"/>
          </p15:clr>
        </p15:guide>
        <p15:guide id="5" orient="horz" pos="3060">
          <p15:clr>
            <a:srgbClr val="A4A3A4"/>
          </p15:clr>
        </p15:guide>
        <p15:guide id="7" pos="431">
          <p15:clr>
            <a:srgbClr val="A4A3A4"/>
          </p15:clr>
        </p15:guide>
        <p15:guide id="8" pos="5375">
          <p15:clr>
            <a:srgbClr val="A4A3A4"/>
          </p15:clr>
        </p15:guide>
        <p15:guide id="9" pos="1965">
          <p15:clr>
            <a:srgbClr val="A4A3A4"/>
          </p15:clr>
        </p15:guide>
        <p15:guide id="10" pos="2109" userDrawn="1">
          <p15:clr>
            <a:srgbClr val="A4A3A4"/>
          </p15:clr>
        </p15:guide>
        <p15:guide id="11" pos="3651">
          <p15:clr>
            <a:srgbClr val="A4A3A4"/>
          </p15:clr>
        </p15:guide>
        <p15:guide id="12" pos="3787">
          <p15:clr>
            <a:srgbClr val="A4A3A4"/>
          </p15:clr>
        </p15:guide>
        <p15:guide id="13" pos="57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  <p15:guide id="3" orient="horz" pos="3112">
          <p15:clr>
            <a:srgbClr val="A4A3A4"/>
          </p15:clr>
        </p15:guide>
        <p15:guide id="4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esco Zaccà" initials="FZ" lastIdx="1" clrIdx="0"/>
  <p:cmAuthor id="1" name="Administra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B9"/>
    <a:srgbClr val="E1EAF6"/>
    <a:srgbClr val="DDDDDD"/>
    <a:srgbClr val="647782"/>
    <a:srgbClr val="505F68"/>
    <a:srgbClr val="FFFFFF"/>
    <a:srgbClr val="DEBBB0"/>
    <a:srgbClr val="BE0F05"/>
    <a:srgbClr val="3B8FA9"/>
    <a:srgbClr val="C1CC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56" autoAdjust="0"/>
    <p:restoredTop sz="67496" autoAdjust="0"/>
  </p:normalViewPr>
  <p:slideViewPr>
    <p:cSldViewPr snapToGrid="0" snapToObjects="1">
      <p:cViewPr>
        <p:scale>
          <a:sx n="60" d="100"/>
          <a:sy n="60" d="100"/>
        </p:scale>
        <p:origin x="-1152" y="-274"/>
      </p:cViewPr>
      <p:guideLst>
        <p:guide orient="horz" pos="577"/>
        <p:guide orient="horz" pos="169"/>
        <p:guide orient="horz" pos="2982"/>
        <p:guide orient="horz" pos="630"/>
        <p:guide orient="horz" pos="3060"/>
        <p:guide pos="431"/>
        <p:guide pos="5375"/>
        <p:guide pos="1965"/>
        <p:guide pos="2109"/>
        <p:guide pos="3651"/>
        <p:guide pos="3787"/>
        <p:guide pos="571"/>
      </p:guideLst>
    </p:cSldViewPr>
  </p:slideViewPr>
  <p:outlineViewPr>
    <p:cViewPr>
      <p:scale>
        <a:sx n="33" d="100"/>
        <a:sy n="33" d="100"/>
      </p:scale>
      <p:origin x="0" y="75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6" d="100"/>
          <a:sy n="116" d="100"/>
        </p:scale>
        <p:origin x="-4440" y="-126"/>
      </p:cViewPr>
      <p:guideLst>
        <p:guide orient="horz" pos="3198"/>
        <p:guide orient="horz" pos="3088"/>
        <p:guide pos="2213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Standards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numRef>
              <c:f>Sheet1!$A$3:$A$12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Sheet1!$B$3:$B$12</c:f>
              <c:numCache>
                <c:formatCode>General</c:formatCode>
                <c:ptCount val="10"/>
                <c:pt idx="0">
                  <c:v>125258</c:v>
                </c:pt>
                <c:pt idx="1">
                  <c:v>160256</c:v>
                </c:pt>
                <c:pt idx="2">
                  <c:v>523037</c:v>
                </c:pt>
                <c:pt idx="3">
                  <c:v>680394</c:v>
                </c:pt>
                <c:pt idx="4">
                  <c:v>878348</c:v>
                </c:pt>
                <c:pt idx="5">
                  <c:v>1282747</c:v>
                </c:pt>
                <c:pt idx="6">
                  <c:v>1855647</c:v>
                </c:pt>
                <c:pt idx="7" formatCode="0">
                  <c:v>2239871</c:v>
                </c:pt>
                <c:pt idx="8">
                  <c:v>2260291</c:v>
                </c:pt>
                <c:pt idx="9">
                  <c:v>2637581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63488"/>
        <c:axId val="43265024"/>
      </c:barChart>
      <c:catAx>
        <c:axId val="4326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3265024"/>
        <c:crosses val="autoZero"/>
        <c:auto val="1"/>
        <c:lblAlgn val="ctr"/>
        <c:lblOffset val="100"/>
        <c:noMultiLvlLbl val="0"/>
      </c:catAx>
      <c:valAx>
        <c:axId val="43265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263488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Citations of Standard documents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Sheet1!$B$1:$F$2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11968</c:v>
                </c:pt>
                <c:pt idx="1">
                  <c:v>14380</c:v>
                </c:pt>
                <c:pt idx="2">
                  <c:v>15066</c:v>
                </c:pt>
                <c:pt idx="3">
                  <c:v>19162</c:v>
                </c:pt>
                <c:pt idx="4">
                  <c:v>19830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2070656"/>
        <c:axId val="112072192"/>
        <c:axId val="0"/>
      </c:bar3DChart>
      <c:catAx>
        <c:axId val="112070656"/>
        <c:scaling>
          <c:orientation val="minMax"/>
        </c:scaling>
        <c:delete val="0"/>
        <c:axPos val="b"/>
        <c:majorTickMark val="out"/>
        <c:minorTickMark val="none"/>
        <c:tickLblPos val="nextTo"/>
        <c:crossAx val="112072192"/>
        <c:crosses val="autoZero"/>
        <c:auto val="1"/>
        <c:lblAlgn val="ctr"/>
        <c:lblOffset val="100"/>
        <c:noMultiLvlLbl val="0"/>
      </c:catAx>
      <c:valAx>
        <c:axId val="112072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070656"/>
        <c:crosses val="autoZero"/>
        <c:crossBetween val="between"/>
        <c:majorUnit val="5000"/>
        <c:minorUnit val="400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940" cy="489826"/>
          </a:xfrm>
          <a:prstGeom prst="rect">
            <a:avLst/>
          </a:prstGeom>
        </p:spPr>
        <p:txBody>
          <a:bodyPr vert="horz" lIns="90594" tIns="45298" rIns="90594" bIns="4529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165" y="1"/>
            <a:ext cx="2890940" cy="489826"/>
          </a:xfrm>
          <a:prstGeom prst="rect">
            <a:avLst/>
          </a:prstGeom>
        </p:spPr>
        <p:txBody>
          <a:bodyPr vert="horz" lIns="90594" tIns="45298" rIns="90594" bIns="45298" rtlCol="0"/>
          <a:lstStyle>
            <a:lvl1pPr algn="r">
              <a:defRPr sz="1200"/>
            </a:lvl1pPr>
          </a:lstStyle>
          <a:p>
            <a:fld id="{304A7140-0D4F-47D3-BC70-877BB0C15B40}" type="datetimeFigureOut">
              <a:rPr lang="en-GB" smtClean="0"/>
              <a:pPr/>
              <a:t>30-05-2017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11413"/>
            <a:ext cx="2890940" cy="489826"/>
          </a:xfrm>
          <a:prstGeom prst="rect">
            <a:avLst/>
          </a:prstGeom>
        </p:spPr>
        <p:txBody>
          <a:bodyPr vert="horz" lIns="90594" tIns="45298" rIns="90594" bIns="4529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165" y="9311413"/>
            <a:ext cx="2890940" cy="489826"/>
          </a:xfrm>
          <a:prstGeom prst="rect">
            <a:avLst/>
          </a:prstGeom>
        </p:spPr>
        <p:txBody>
          <a:bodyPr vert="horz" lIns="90594" tIns="45298" rIns="90594" bIns="45298" rtlCol="0" anchor="b"/>
          <a:lstStyle>
            <a:lvl1pPr algn="r">
              <a:defRPr sz="1200"/>
            </a:lvl1pPr>
          </a:lstStyle>
          <a:p>
            <a:fld id="{A3507171-5916-4599-B6EB-39A2CB2334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906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0141"/>
          </a:xfrm>
          <a:prstGeom prst="rect">
            <a:avLst/>
          </a:prstGeom>
        </p:spPr>
        <p:txBody>
          <a:bodyPr vert="horz" lIns="90594" tIns="45298" rIns="90594" bIns="4529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506" y="0"/>
            <a:ext cx="2890626" cy="490141"/>
          </a:xfrm>
          <a:prstGeom prst="rect">
            <a:avLst/>
          </a:prstGeom>
        </p:spPr>
        <p:txBody>
          <a:bodyPr vert="horz" lIns="90594" tIns="45298" rIns="90594" bIns="45298" rtlCol="0"/>
          <a:lstStyle>
            <a:lvl1pPr algn="r">
              <a:defRPr sz="1200"/>
            </a:lvl1pPr>
          </a:lstStyle>
          <a:p>
            <a:fld id="{C2A68193-306D-4045-A508-8138E684065E}" type="datetimeFigureOut">
              <a:rPr lang="en-GB" smtClean="0"/>
              <a:pPr/>
              <a:t>30-05-2017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35013"/>
            <a:ext cx="6534150" cy="3676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4" tIns="45298" rIns="90594" bIns="4529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068" y="4656336"/>
            <a:ext cx="5336540" cy="4411266"/>
          </a:xfrm>
          <a:prstGeom prst="rect">
            <a:avLst/>
          </a:prstGeom>
        </p:spPr>
        <p:txBody>
          <a:bodyPr vert="horz" lIns="90594" tIns="45298" rIns="90594" bIns="4529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10971"/>
            <a:ext cx="2890626" cy="490141"/>
          </a:xfrm>
          <a:prstGeom prst="rect">
            <a:avLst/>
          </a:prstGeom>
        </p:spPr>
        <p:txBody>
          <a:bodyPr vert="horz" lIns="90594" tIns="45298" rIns="90594" bIns="4529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506" y="9310971"/>
            <a:ext cx="2890626" cy="490141"/>
          </a:xfrm>
          <a:prstGeom prst="rect">
            <a:avLst/>
          </a:prstGeom>
        </p:spPr>
        <p:txBody>
          <a:bodyPr vert="horz" lIns="90594" tIns="45298" rIns="90594" bIns="45298" rtlCol="0" anchor="b"/>
          <a:lstStyle>
            <a:lvl1pPr algn="r">
              <a:defRPr sz="1200"/>
            </a:lvl1pPr>
          </a:lstStyle>
          <a:p>
            <a:fld id="{2822F9FE-7A0B-43DC-9EDC-E9A4F8D397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999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35013"/>
            <a:ext cx="6534150" cy="3676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We have just listened to an extremely interesting presentation on serious</a:t>
            </a:r>
            <a:r>
              <a:rPr lang="en-GB" baseline="0" dirty="0" smtClean="0"/>
              <a:t> </a:t>
            </a:r>
            <a:r>
              <a:rPr lang="en-GB" dirty="0" smtClean="0"/>
              <a:t>issues around the management and monetization of patents in the Telecom sector in which Luis set out the landscape, referring to developments such as 5G,</a:t>
            </a:r>
            <a:r>
              <a:rPr lang="en-GB" baseline="0" dirty="0" smtClean="0"/>
              <a:t> Internet of Things, Big Data and </a:t>
            </a:r>
            <a:r>
              <a:rPr lang="en-GB" dirty="0" smtClean="0"/>
              <a:t>Industry 4.0 creating a series of paradigms in the patent world.</a:t>
            </a:r>
            <a:r>
              <a:rPr lang="en-GB" baseline="0" dirty="0" smtClean="0"/>
              <a:t> But one of the main difficulties with navigating through these issues is that we are on a path with no map. We talk about 5G but don</a:t>
            </a:r>
            <a:r>
              <a:rPr lang="de-DE" baseline="0" dirty="0" smtClean="0"/>
              <a:t>‘</a:t>
            </a:r>
            <a:r>
              <a:rPr lang="en-GB" baseline="0" dirty="0" smtClean="0"/>
              <a:t>t yet have any 5G standards, we talk about the internet of Things and Industry 4.0  but these terms are ill-defined, we say that patents must be technical but there is no fixed definition of technicality and there is no globally agreed definition of Fair, Reasonable and Non- discriminatory when it comes to licencing SEPs. We are in fact beset by some really serious unknowns in a fast-changing environment. </a:t>
            </a:r>
            <a:r>
              <a:rPr lang="en-GB" dirty="0" smtClean="0"/>
              <a:t>This afternoon I want to try and put some order and definition around at least the term Industry 4.0, and in doing so I hope to also highlight some of the impact it will have on society, on the world of patents and ultimately ourselves. </a:t>
            </a:r>
          </a:p>
          <a:p>
            <a:endParaRPr lang="en-GB" dirty="0" smtClean="0"/>
          </a:p>
          <a:p>
            <a:r>
              <a:rPr lang="en-GB" dirty="0" smtClean="0"/>
              <a:t>So let me start by giving you the EPO definition of Industry 4.0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2F9FE-7A0B-43DC-9EDC-E9A4F8D397D4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11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971831" y="4731990"/>
            <a:ext cx="2519562" cy="369829"/>
          </a:xfrm>
        </p:spPr>
        <p:txBody>
          <a:bodyPr wrap="none" lIns="0" tIns="0" rIns="0" bIns="0" anchor="t" anchorCtr="0">
            <a:noAutofit/>
          </a:bodyPr>
          <a:lstStyle>
            <a:lvl1pPr marL="0" indent="0" algn="l">
              <a:buNone/>
              <a:defRPr sz="900" b="0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Name </a:t>
            </a:r>
            <a:r>
              <a:rPr lang="de-CH" dirty="0" err="1" smtClean="0"/>
              <a:t>Surname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98750" y="4731990"/>
            <a:ext cx="1334168" cy="369829"/>
          </a:xfrm>
        </p:spPr>
        <p:txBody>
          <a:bodyPr wrap="none" lIns="0" tIns="0" rIns="0" bIns="0" anchor="t" anchorCtr="0">
            <a:noAutofit/>
          </a:bodyPr>
          <a:lstStyle>
            <a:lvl1pPr marL="0" indent="0" algn="r"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Date</a:t>
            </a:r>
            <a:endParaRPr lang="en-GB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374" y="4731990"/>
            <a:ext cx="3492905" cy="369829"/>
          </a:xfrm>
        </p:spPr>
        <p:txBody>
          <a:bodyPr wrap="none" lIns="0" tIns="0" rIns="0" bIns="0" anchor="t" anchorCtr="0">
            <a:noAutofit/>
          </a:bodyPr>
          <a:lstStyle>
            <a:lvl1pPr marL="0" indent="0" algn="l"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Position Department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5011" y="1923678"/>
            <a:ext cx="7198750" cy="425243"/>
          </a:xfrm>
        </p:spPr>
        <p:txBody>
          <a:bodyPr wrap="square" lIns="0" tIns="0" rIns="0" bIns="0" anchor="b" anchorCtr="0"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Insert here the title of the presentation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011" y="2459148"/>
            <a:ext cx="7198750" cy="325378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spc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here the subtitle of the presentation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" y="0"/>
            <a:ext cx="9144000" cy="969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00"/>
          <a:stretch/>
        </p:blipFill>
        <p:spPr>
          <a:xfrm>
            <a:off x="5459730" y="3233737"/>
            <a:ext cx="1880648" cy="1501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"/>
          <a:stretch/>
        </p:blipFill>
        <p:spPr>
          <a:xfrm>
            <a:off x="0" y="3233737"/>
            <a:ext cx="1801368" cy="1495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68" y="3233737"/>
            <a:ext cx="1873166" cy="14959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004" y="3233737"/>
            <a:ext cx="1873164" cy="14959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" r="3302" b="-229"/>
          <a:stretch/>
        </p:blipFill>
        <p:spPr>
          <a:xfrm>
            <a:off x="7328535" y="3233737"/>
            <a:ext cx="1815465" cy="149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12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000" y="268288"/>
            <a:ext cx="7846637" cy="40490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Agenda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84000" y="915988"/>
            <a:ext cx="7846637" cy="3816002"/>
          </a:xfrm>
        </p:spPr>
        <p:txBody>
          <a:bodyPr wrap="square" lIns="0" tIns="0" rIns="0" bIns="0">
            <a:noAutofit/>
          </a:bodyPr>
          <a:lstStyle>
            <a:lvl1pPr>
              <a:lnSpc>
                <a:spcPts val="2800"/>
              </a:lnSpc>
              <a:spcBef>
                <a:spcPts val="0"/>
              </a:spcBef>
              <a:defRPr/>
            </a:lvl1pPr>
            <a:lvl2pPr>
              <a:lnSpc>
                <a:spcPts val="2800"/>
              </a:lnSpc>
              <a:spcBef>
                <a:spcPts val="0"/>
              </a:spcBef>
              <a:defRPr/>
            </a:lvl2pPr>
            <a:lvl3pPr>
              <a:lnSpc>
                <a:spcPts val="2800"/>
              </a:lnSpc>
              <a:spcBef>
                <a:spcPts val="0"/>
              </a:spcBef>
              <a:defRPr/>
            </a:lvl3pPr>
            <a:lvl4pPr>
              <a:lnSpc>
                <a:spcPts val="2800"/>
              </a:lnSpc>
              <a:spcBef>
                <a:spcPts val="0"/>
              </a:spcBef>
              <a:defRPr/>
            </a:lvl4pPr>
            <a:lvl5pPr>
              <a:lnSpc>
                <a:spcPts val="28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84465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4464" y="4944642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>
          <a:xfrm>
            <a:off x="7953374" y="4944642"/>
            <a:ext cx="579065" cy="1728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DF67F17-3E1A-4193-A15F-15F53DD430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82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213" y="268288"/>
            <a:ext cx="7846637" cy="40490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84213" y="915988"/>
            <a:ext cx="3833334" cy="3816002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/>
            </a:lvl1pPr>
            <a:lvl2pPr>
              <a:lnSpc>
                <a:spcPts val="2800"/>
              </a:lnSpc>
              <a:spcBef>
                <a:spcPts val="0"/>
              </a:spcBef>
              <a:defRPr/>
            </a:lvl2pPr>
            <a:lvl3pPr>
              <a:lnSpc>
                <a:spcPts val="2800"/>
              </a:lnSpc>
              <a:spcBef>
                <a:spcPts val="0"/>
              </a:spcBef>
              <a:defRPr/>
            </a:lvl3pPr>
            <a:lvl4pPr>
              <a:lnSpc>
                <a:spcPts val="2800"/>
              </a:lnSpc>
              <a:spcBef>
                <a:spcPts val="0"/>
              </a:spcBef>
              <a:defRPr/>
            </a:lvl4pPr>
            <a:lvl5pPr>
              <a:lnSpc>
                <a:spcPts val="28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699479" y="915988"/>
            <a:ext cx="3833334" cy="3816002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/>
            </a:lvl1pPr>
            <a:lvl2pPr>
              <a:lnSpc>
                <a:spcPts val="2800"/>
              </a:lnSpc>
              <a:spcBef>
                <a:spcPts val="0"/>
              </a:spcBef>
              <a:defRPr/>
            </a:lvl2pPr>
            <a:lvl3pPr>
              <a:lnSpc>
                <a:spcPts val="2800"/>
              </a:lnSpc>
              <a:spcBef>
                <a:spcPts val="0"/>
              </a:spcBef>
              <a:defRPr/>
            </a:lvl3pPr>
            <a:lvl4pPr>
              <a:lnSpc>
                <a:spcPts val="2800"/>
              </a:lnSpc>
              <a:spcBef>
                <a:spcPts val="0"/>
              </a:spcBef>
              <a:defRPr/>
            </a:lvl4pPr>
            <a:lvl5pPr>
              <a:lnSpc>
                <a:spcPts val="28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84465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2400" y="4946400"/>
            <a:ext cx="579600" cy="172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rgbClr val="3B464D"/>
                </a:solidFill>
              </a:defRPr>
            </a:lvl1pPr>
          </a:lstStyle>
          <a:p>
            <a:fld id="{9DF67F17-3E1A-4193-A15F-15F53DD4304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84464" y="4944642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04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000" y="268288"/>
            <a:ext cx="7846637" cy="40490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84000" y="915988"/>
            <a:ext cx="2494367" cy="3779125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/>
            </a:lvl1pPr>
            <a:lvl2pPr>
              <a:lnSpc>
                <a:spcPts val="2800"/>
              </a:lnSpc>
              <a:spcBef>
                <a:spcPts val="0"/>
              </a:spcBef>
              <a:defRPr/>
            </a:lvl2pPr>
            <a:lvl3pPr>
              <a:lnSpc>
                <a:spcPts val="2800"/>
              </a:lnSpc>
              <a:spcBef>
                <a:spcPts val="0"/>
              </a:spcBef>
              <a:defRPr/>
            </a:lvl3pPr>
            <a:lvl4pPr>
              <a:lnSpc>
                <a:spcPts val="2800"/>
              </a:lnSpc>
              <a:spcBef>
                <a:spcPts val="0"/>
              </a:spcBef>
              <a:defRPr/>
            </a:lvl4pPr>
            <a:lvl5pPr>
              <a:lnSpc>
                <a:spcPts val="28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270227" y="904291"/>
            <a:ext cx="17997" cy="3711641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3362311" y="915988"/>
            <a:ext cx="2494367" cy="3779125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/>
            </a:lvl1pPr>
            <a:lvl2pPr>
              <a:lnSpc>
                <a:spcPts val="2800"/>
              </a:lnSpc>
              <a:spcBef>
                <a:spcPts val="0"/>
              </a:spcBef>
              <a:defRPr/>
            </a:lvl2pPr>
            <a:lvl3pPr>
              <a:lnSpc>
                <a:spcPts val="2800"/>
              </a:lnSpc>
              <a:spcBef>
                <a:spcPts val="0"/>
              </a:spcBef>
              <a:defRPr/>
            </a:lvl3pPr>
            <a:lvl4pPr>
              <a:lnSpc>
                <a:spcPts val="2800"/>
              </a:lnSpc>
              <a:spcBef>
                <a:spcPts val="0"/>
              </a:spcBef>
              <a:defRPr/>
            </a:lvl4pPr>
            <a:lvl5pPr>
              <a:lnSpc>
                <a:spcPts val="28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946662" y="904291"/>
            <a:ext cx="17997" cy="3711641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6038446" y="915988"/>
            <a:ext cx="2494367" cy="3779125"/>
          </a:xfr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/>
            </a:lvl1pPr>
            <a:lvl2pPr>
              <a:lnSpc>
                <a:spcPts val="2800"/>
              </a:lnSpc>
              <a:spcBef>
                <a:spcPts val="0"/>
              </a:spcBef>
              <a:defRPr/>
            </a:lvl2pPr>
            <a:lvl3pPr>
              <a:lnSpc>
                <a:spcPts val="2800"/>
              </a:lnSpc>
              <a:spcBef>
                <a:spcPts val="0"/>
              </a:spcBef>
              <a:defRPr/>
            </a:lvl3pPr>
            <a:lvl4pPr>
              <a:lnSpc>
                <a:spcPts val="2800"/>
              </a:lnSpc>
              <a:spcBef>
                <a:spcPts val="0"/>
              </a:spcBef>
              <a:defRPr/>
            </a:lvl4pPr>
            <a:lvl5pPr>
              <a:lnSpc>
                <a:spcPts val="28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2400" y="4946400"/>
            <a:ext cx="579600" cy="172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rgbClr val="3B464D"/>
                </a:solidFill>
              </a:defRPr>
            </a:lvl1pPr>
          </a:lstStyle>
          <a:p>
            <a:fld id="{9DF67F17-3E1A-4193-A15F-15F53DD4304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8"/>
          <p:cNvCxnSpPr/>
          <p:nvPr userDrawn="1"/>
        </p:nvCxnSpPr>
        <p:spPr>
          <a:xfrm>
            <a:off x="684465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6"/>
          <p:cNvSpPr txBox="1"/>
          <p:nvPr userDrawn="1"/>
        </p:nvSpPr>
        <p:spPr>
          <a:xfrm>
            <a:off x="684464" y="4944642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6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Picture and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000" y="270000"/>
            <a:ext cx="7846637" cy="40490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3"/>
          </p:nvPr>
        </p:nvSpPr>
        <p:spPr>
          <a:xfrm>
            <a:off x="684000" y="915988"/>
            <a:ext cx="2456519" cy="381600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347864" y="915988"/>
            <a:ext cx="5174094" cy="3816002"/>
          </a:xfrm>
        </p:spPr>
        <p:txBody>
          <a:bodyPr/>
          <a:lstStyle>
            <a:lvl1pPr>
              <a:lnSpc>
                <a:spcPts val="2800"/>
              </a:lnSpc>
              <a:spcBef>
                <a:spcPts val="0"/>
              </a:spcBef>
              <a:defRPr/>
            </a:lvl1pPr>
            <a:lvl2pPr>
              <a:lnSpc>
                <a:spcPts val="2800"/>
              </a:lnSpc>
              <a:spcBef>
                <a:spcPts val="0"/>
              </a:spcBef>
              <a:defRPr/>
            </a:lvl2pPr>
            <a:lvl3pPr>
              <a:lnSpc>
                <a:spcPts val="2800"/>
              </a:lnSpc>
              <a:spcBef>
                <a:spcPts val="0"/>
              </a:spcBef>
              <a:defRPr/>
            </a:lvl3pPr>
            <a:lvl4pPr>
              <a:lnSpc>
                <a:spcPts val="2800"/>
              </a:lnSpc>
              <a:spcBef>
                <a:spcPts val="0"/>
              </a:spcBef>
              <a:defRPr/>
            </a:lvl4pPr>
            <a:lvl5pPr>
              <a:lnSpc>
                <a:spcPts val="28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75321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2400" y="4946400"/>
            <a:ext cx="579600" cy="172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rgbClr val="3B464D"/>
                </a:solidFill>
              </a:defRPr>
            </a:lvl1pPr>
          </a:lstStyle>
          <a:p>
            <a:fld id="{9DF67F17-3E1A-4193-A15F-15F53DD4304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4464" y="4944642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16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213" y="268288"/>
            <a:ext cx="7846637" cy="40490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8"/>
          </p:nvPr>
        </p:nvSpPr>
        <p:spPr>
          <a:xfrm>
            <a:off x="684213" y="1538644"/>
            <a:ext cx="7810613" cy="3193346"/>
          </a:xfrm>
        </p:spPr>
        <p:txBody>
          <a:bodyPr lIns="0" tIns="0" rIns="0" bIns="0"/>
          <a:lstStyle/>
          <a:p>
            <a:r>
              <a:rPr lang="en-US" dirty="0" smtClean="0"/>
              <a:t>Click icon to add table</a:t>
            </a:r>
            <a:endParaRPr lang="en-GB" dirty="0"/>
          </a:p>
        </p:txBody>
      </p:sp>
      <p:sp>
        <p:nvSpPr>
          <p:cNvPr id="13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915988"/>
            <a:ext cx="7847237" cy="539875"/>
          </a:xfrm>
          <a:noFill/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buNone/>
              <a:defRPr b="1" spc="0" baseline="0">
                <a:solidFill>
                  <a:srgbClr val="626B7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CH" dirty="0" smtClean="0"/>
              <a:t>Table </a:t>
            </a:r>
            <a:r>
              <a:rPr lang="de-CH" dirty="0" err="1" smtClean="0"/>
              <a:t>head</a:t>
            </a:r>
            <a:endParaRPr lang="de-CH" dirty="0" smtClean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2400" y="4946400"/>
            <a:ext cx="579600" cy="172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rgbClr val="3B464D"/>
                </a:solidFill>
              </a:defRPr>
            </a:lvl1pPr>
          </a:lstStyle>
          <a:p>
            <a:fld id="{9DF67F17-3E1A-4193-A15F-15F53DD430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Box 16"/>
          <p:cNvSpPr txBox="1"/>
          <p:nvPr userDrawn="1"/>
        </p:nvSpPr>
        <p:spPr>
          <a:xfrm>
            <a:off x="684464" y="4944642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5" name="Straight Connector 9"/>
          <p:cNvCxnSpPr/>
          <p:nvPr userDrawn="1"/>
        </p:nvCxnSpPr>
        <p:spPr>
          <a:xfrm>
            <a:off x="675321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93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84000" y="268288"/>
            <a:ext cx="7846637" cy="414395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84000" y="915988"/>
            <a:ext cx="7847237" cy="539875"/>
          </a:xfr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b="1" spc="0" baseline="0">
                <a:solidFill>
                  <a:srgbClr val="626B7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CH" dirty="0" smtClean="0"/>
              <a:t>Chart </a:t>
            </a:r>
            <a:r>
              <a:rPr lang="de-CH" dirty="0" err="1" smtClean="0"/>
              <a:t>head</a:t>
            </a:r>
            <a:endParaRPr lang="de-CH" dirty="0" smtClean="0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20"/>
          </p:nvPr>
        </p:nvSpPr>
        <p:spPr>
          <a:xfrm>
            <a:off x="684464" y="1538643"/>
            <a:ext cx="7810362" cy="3193347"/>
          </a:xfrm>
        </p:spPr>
        <p:txBody>
          <a:bodyPr lIns="0" tIns="0" rIns="0" bIns="0"/>
          <a:lstStyle/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2400" y="4944642"/>
            <a:ext cx="579600" cy="172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rgbClr val="3B464D"/>
                </a:solidFill>
              </a:defRPr>
            </a:lvl1pPr>
          </a:lstStyle>
          <a:p>
            <a:fld id="{9DF67F17-3E1A-4193-A15F-15F53DD4304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84464" y="4944642"/>
            <a:ext cx="1551467" cy="17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" name="Straight Connector 9"/>
          <p:cNvCxnSpPr/>
          <p:nvPr userDrawn="1"/>
        </p:nvCxnSpPr>
        <p:spPr>
          <a:xfrm>
            <a:off x="675321" y="4899365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03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76" y="268288"/>
            <a:ext cx="7846637" cy="520979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609" y="915988"/>
            <a:ext cx="7846637" cy="36402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398840" y="4803998"/>
            <a:ext cx="2133600" cy="28803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DF67F17-3E1A-4193-A15F-15F53DD430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9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217" rtl="0" eaLnBrk="1" latinLnBrk="0" hangingPunct="1">
        <a:spcBef>
          <a:spcPct val="0"/>
        </a:spcBef>
        <a:buNone/>
        <a:defRPr sz="2400" b="1" kern="1200" spc="0" baseline="0">
          <a:solidFill>
            <a:srgbClr val="3B464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16000" indent="-216000" algn="l" defTabSz="914217" rtl="0" eaLnBrk="1" latinLnBrk="0" hangingPunct="1">
        <a:lnSpc>
          <a:spcPts val="2800"/>
        </a:lnSpc>
        <a:spcBef>
          <a:spcPts val="0"/>
        </a:spcBef>
        <a:buFont typeface="Wingdings" pitchFamily="2" charset="2"/>
        <a:buChar char="§"/>
        <a:tabLst/>
        <a:defRPr sz="1800" kern="1200" spc="0" baseline="0">
          <a:solidFill>
            <a:srgbClr val="3B464D"/>
          </a:solidFill>
          <a:latin typeface="Arial" pitchFamily="34" charset="0"/>
          <a:ea typeface="+mn-ea"/>
          <a:cs typeface="Arial" pitchFamily="34" charset="0"/>
        </a:defRPr>
      </a:lvl1pPr>
      <a:lvl2pPr marL="432000" indent="-216000" algn="l" defTabSz="914217" rtl="0" eaLnBrk="1" latinLnBrk="0" hangingPunct="1">
        <a:lnSpc>
          <a:spcPts val="2800"/>
        </a:lnSpc>
        <a:spcBef>
          <a:spcPts val="0"/>
        </a:spcBef>
        <a:buFont typeface="Arial" pitchFamily="34" charset="0"/>
        <a:buChar char="−"/>
        <a:defRPr sz="1800" kern="1200" spc="0" baseline="0">
          <a:solidFill>
            <a:srgbClr val="3B464D"/>
          </a:solidFill>
          <a:latin typeface="Arial" pitchFamily="34" charset="0"/>
          <a:ea typeface="+mn-ea"/>
          <a:cs typeface="Arial" pitchFamily="34" charset="0"/>
        </a:defRPr>
      </a:lvl2pPr>
      <a:lvl3pPr marL="648000" indent="-216000" algn="l" defTabSz="914217" rtl="0" eaLnBrk="1" latinLnBrk="0" hangingPunct="1">
        <a:lnSpc>
          <a:spcPts val="2800"/>
        </a:lnSpc>
        <a:spcBef>
          <a:spcPts val="0"/>
        </a:spcBef>
        <a:buFont typeface="Arial" pitchFamily="34" charset="0"/>
        <a:buChar char="−"/>
        <a:defRPr sz="1800" kern="1200" spc="0" baseline="0">
          <a:solidFill>
            <a:srgbClr val="3B464D"/>
          </a:solidFill>
          <a:latin typeface="Arial" pitchFamily="34" charset="0"/>
          <a:ea typeface="+mn-ea"/>
          <a:cs typeface="Arial" pitchFamily="34" charset="0"/>
        </a:defRPr>
      </a:lvl3pPr>
      <a:lvl4pPr marL="864000" indent="-216000" algn="l" defTabSz="914217" rtl="0" eaLnBrk="1" latinLnBrk="0" hangingPunct="1">
        <a:lnSpc>
          <a:spcPts val="2800"/>
        </a:lnSpc>
        <a:spcBef>
          <a:spcPts val="0"/>
        </a:spcBef>
        <a:buFont typeface="Arial" pitchFamily="34" charset="0"/>
        <a:buChar char="−"/>
        <a:defRPr sz="1800" kern="1200" spc="0" baseline="0">
          <a:solidFill>
            <a:srgbClr val="3B464D"/>
          </a:solidFill>
          <a:latin typeface="Arial" pitchFamily="34" charset="0"/>
          <a:ea typeface="+mn-ea"/>
          <a:cs typeface="Arial" pitchFamily="34" charset="0"/>
        </a:defRPr>
      </a:lvl4pPr>
      <a:lvl5pPr marL="1080000" indent="-216000" algn="l" defTabSz="987228" rtl="0" eaLnBrk="1" latinLnBrk="0" hangingPunct="1">
        <a:lnSpc>
          <a:spcPts val="2800"/>
        </a:lnSpc>
        <a:spcBef>
          <a:spcPts val="0"/>
        </a:spcBef>
        <a:buFont typeface="Arial" pitchFamily="34" charset="0"/>
        <a:buChar char="−"/>
        <a:defRPr sz="1800" kern="1200" spc="0" baseline="0">
          <a:solidFill>
            <a:srgbClr val="3B464D"/>
          </a:solidFill>
          <a:latin typeface="Arial" pitchFamily="34" charset="0"/>
          <a:ea typeface="+mn-ea"/>
          <a:cs typeface="Arial" pitchFamily="34" charset="0"/>
        </a:defRPr>
      </a:lvl5pPr>
      <a:lvl6pPr marL="2514097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nmorey@epo.or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Yann Ménière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altLang="en-US" dirty="0" smtClean="0"/>
              <a:t>20 April 2017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European Patent Office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Global competition amongst </a:t>
            </a:r>
            <a:br>
              <a:rPr lang="en-GB" dirty="0" smtClean="0"/>
            </a:br>
            <a:r>
              <a:rPr lang="en-GB" dirty="0"/>
              <a:t>s</a:t>
            </a:r>
            <a:r>
              <a:rPr lang="en-GB" dirty="0" smtClean="0"/>
              <a:t>tandard setting organisations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dirty="0"/>
              <a:t/>
            </a:r>
            <a:br>
              <a:rPr lang="en-GB" alt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654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Standards, SSOs and patents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84000" y="1146174"/>
            <a:ext cx="7846637" cy="371281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Standardisation</a:t>
            </a:r>
            <a:r>
              <a:rPr lang="en-GB" dirty="0" smtClean="0"/>
              <a:t> </a:t>
            </a:r>
            <a:r>
              <a:rPr lang="en-GB" dirty="0" smtClean="0"/>
              <a:t>f</a:t>
            </a:r>
            <a:r>
              <a:rPr lang="en-GB" dirty="0" smtClean="0"/>
              <a:t>acilitates </a:t>
            </a:r>
            <a:r>
              <a:rPr lang="en-GB" dirty="0"/>
              <a:t>the rapid deployment of new </a:t>
            </a:r>
            <a:r>
              <a:rPr lang="en-GB" dirty="0" smtClean="0"/>
              <a:t>technologies by</a:t>
            </a:r>
            <a:endParaRPr lang="en-GB" dirty="0"/>
          </a:p>
          <a:p>
            <a:pPr marL="431914" lvl="1" indent="-215957">
              <a:spcBef>
                <a:spcPts val="600"/>
              </a:spcBef>
              <a:buSzPct val="80000"/>
            </a:pPr>
            <a:r>
              <a:rPr lang="en-GB" dirty="0" smtClean="0"/>
              <a:t>Maintaining </a:t>
            </a:r>
            <a:r>
              <a:rPr lang="en-GB" dirty="0"/>
              <a:t>interoperability and open competition between value chain components</a:t>
            </a:r>
          </a:p>
          <a:p>
            <a:pPr marL="431914" lvl="1" indent="-215957">
              <a:spcBef>
                <a:spcPts val="600"/>
              </a:spcBef>
              <a:buSzPct val="80000"/>
            </a:pPr>
            <a:r>
              <a:rPr lang="en-GB" dirty="0" smtClean="0"/>
              <a:t>Jointly addressing </a:t>
            </a:r>
            <a:r>
              <a:rPr lang="en-GB" dirty="0"/>
              <a:t>key technological challenges </a:t>
            </a:r>
          </a:p>
          <a:p>
            <a:pPr marL="2160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dirty="0" smtClean="0"/>
              <a:t>SSOs </a:t>
            </a:r>
            <a:r>
              <a:rPr lang="en-GB" dirty="0" smtClean="0"/>
              <a:t>as </a:t>
            </a:r>
            <a:r>
              <a:rPr lang="en-GB" b="1" dirty="0" smtClean="0"/>
              <a:t>open </a:t>
            </a:r>
            <a:r>
              <a:rPr lang="en-GB" b="1" dirty="0" smtClean="0"/>
              <a:t>innovation </a:t>
            </a:r>
            <a:r>
              <a:rPr lang="en-GB" dirty="0" smtClean="0"/>
              <a:t>platforms for the industry</a:t>
            </a:r>
            <a:endParaRPr lang="en-GB" b="1" dirty="0" smtClean="0"/>
          </a:p>
          <a:p>
            <a:pPr lvl="1">
              <a:lnSpc>
                <a:spcPct val="100000"/>
              </a:lnSpc>
            </a:pPr>
            <a:endParaRPr lang="en-GB" dirty="0"/>
          </a:p>
          <a:p>
            <a:pPr marL="216000"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dirty="0" smtClean="0"/>
              <a:t>Patents are </a:t>
            </a:r>
            <a:r>
              <a:rPr lang="en-GB" dirty="0"/>
              <a:t>instrumental in </a:t>
            </a:r>
            <a:r>
              <a:rPr lang="en-GB" dirty="0" smtClean="0"/>
              <a:t>creating </a:t>
            </a:r>
            <a:r>
              <a:rPr lang="en-GB" b="1" dirty="0" smtClean="0"/>
              <a:t>incentives </a:t>
            </a:r>
            <a:r>
              <a:rPr lang="en-GB" dirty="0" smtClean="0"/>
              <a:t>and organising </a:t>
            </a:r>
            <a:r>
              <a:rPr lang="en-GB" b="1" dirty="0" smtClean="0"/>
              <a:t>access </a:t>
            </a:r>
            <a:endParaRPr lang="en-GB" b="1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94839" y="4939856"/>
            <a:ext cx="1799687" cy="161963"/>
          </a:xfrm>
          <a:prstGeom prst="rect">
            <a:avLst/>
          </a:prstGeom>
        </p:spPr>
        <p:txBody>
          <a:bodyPr/>
          <a:lstStyle/>
          <a:p>
            <a:fld id="{839FC21F-F40D-4070-B285-85D7A914E66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37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Challenges for SSOs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84000" y="1044574"/>
            <a:ext cx="7846637" cy="3712815"/>
          </a:xfrm>
        </p:spPr>
        <p:txBody>
          <a:bodyPr/>
          <a:lstStyle/>
          <a:p>
            <a:pPr marL="285750" lvl="1" indent="-285750">
              <a:lnSpc>
                <a:spcPct val="100000"/>
              </a:lnSpc>
              <a:spcAft>
                <a:spcPts val="60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GB" dirty="0" smtClean="0"/>
              <a:t>Globalisation </a:t>
            </a:r>
          </a:p>
          <a:p>
            <a:pPr marL="285750" lvl="1" indent="-285750">
              <a:lnSpc>
                <a:spcPct val="100000"/>
              </a:lnSpc>
              <a:spcAft>
                <a:spcPts val="60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GB" dirty="0"/>
              <a:t>C</a:t>
            </a:r>
            <a:r>
              <a:rPr lang="en-GB" dirty="0" smtClean="0"/>
              <a:t>onvergence </a:t>
            </a:r>
            <a:r>
              <a:rPr lang="en-GB" dirty="0"/>
              <a:t>(</a:t>
            </a:r>
            <a:r>
              <a:rPr lang="en-GB" dirty="0" err="1"/>
              <a:t>IoT</a:t>
            </a:r>
            <a:r>
              <a:rPr lang="en-GB" dirty="0" smtClean="0"/>
              <a:t>)</a:t>
            </a:r>
            <a:endParaRPr lang="en-GB" dirty="0"/>
          </a:p>
          <a:p>
            <a:pPr marL="285750" lvl="1" indent="-285750">
              <a:lnSpc>
                <a:spcPct val="100000"/>
              </a:lnSpc>
              <a:spcAft>
                <a:spcPts val="60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GB" dirty="0" smtClean="0"/>
              <a:t>IPR policy</a:t>
            </a:r>
            <a:endParaRPr lang="en-GB" dirty="0" smtClean="0"/>
          </a:p>
          <a:p>
            <a:pPr>
              <a:lnSpc>
                <a:spcPct val="100000"/>
              </a:lnSpc>
            </a:pPr>
            <a:endParaRPr lang="en-GB" b="1" dirty="0" smtClean="0"/>
          </a:p>
          <a:p>
            <a:pPr>
              <a:lnSpc>
                <a:spcPct val="100000"/>
              </a:lnSpc>
              <a:spcAft>
                <a:spcPts val="600"/>
              </a:spcAft>
              <a:buSzPct val="80000"/>
            </a:pPr>
            <a:r>
              <a:rPr lang="en-GB" dirty="0" smtClean="0"/>
              <a:t>IPR: easier with a </a:t>
            </a:r>
            <a:r>
              <a:rPr lang="en-GB" b="1" dirty="0" smtClean="0"/>
              <a:t>clear, stable and predictable </a:t>
            </a:r>
            <a:r>
              <a:rPr lang="en-GB" dirty="0" smtClean="0"/>
              <a:t>legal framework</a:t>
            </a:r>
            <a:endParaRPr lang="en-GB" dirty="0" smtClean="0"/>
          </a:p>
          <a:p>
            <a:pPr marL="431914" lvl="1" indent="-215957">
              <a:spcAft>
                <a:spcPts val="600"/>
              </a:spcAft>
              <a:buSzPct val="80000"/>
            </a:pPr>
            <a:r>
              <a:rPr lang="en-GB" dirty="0" smtClean="0"/>
              <a:t>EPO’s </a:t>
            </a:r>
            <a:r>
              <a:rPr lang="en-GB" dirty="0" smtClean="0"/>
              <a:t>role is to ensure </a:t>
            </a:r>
            <a:r>
              <a:rPr lang="en-GB" b="1" dirty="0" smtClean="0"/>
              <a:t>patent </a:t>
            </a:r>
            <a:r>
              <a:rPr lang="en-GB" b="1" dirty="0" smtClean="0"/>
              <a:t>quality</a:t>
            </a:r>
          </a:p>
          <a:p>
            <a:pPr marL="431914" lvl="1" indent="-215957">
              <a:spcAft>
                <a:spcPts val="600"/>
              </a:spcAft>
              <a:buSzPct val="80000"/>
            </a:pPr>
            <a:r>
              <a:rPr lang="en-GB" dirty="0" smtClean="0"/>
              <a:t>and SSOs can help.</a:t>
            </a:r>
            <a:endParaRPr lang="en-GB" dirty="0"/>
          </a:p>
          <a:p>
            <a:pPr>
              <a:lnSpc>
                <a:spcPct val="100000"/>
              </a:lnSpc>
            </a:pPr>
            <a:endParaRPr lang="en-GB" b="1" dirty="0"/>
          </a:p>
          <a:p>
            <a:pPr lvl="1">
              <a:lnSpc>
                <a:spcPct val="100000"/>
              </a:lnSpc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94839" y="4939856"/>
            <a:ext cx="1799687" cy="161963"/>
          </a:xfrm>
          <a:prstGeom prst="rect">
            <a:avLst/>
          </a:prstGeom>
        </p:spPr>
        <p:txBody>
          <a:bodyPr/>
          <a:lstStyle/>
          <a:p>
            <a:fld id="{839FC21F-F40D-4070-B285-85D7A914E6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03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694900" y="268288"/>
            <a:ext cx="7846637" cy="404906"/>
          </a:xfrm>
        </p:spPr>
        <p:txBody>
          <a:bodyPr/>
          <a:lstStyle/>
          <a:p>
            <a:pPr lvl="0"/>
            <a:r>
              <a:rPr lang="en-GB" dirty="0" smtClean="0"/>
              <a:t>Standardisation and patent quality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11561" y="1157976"/>
            <a:ext cx="7882965" cy="3868227"/>
          </a:xfrm>
        </p:spPr>
        <p:txBody>
          <a:bodyPr/>
          <a:lstStyle/>
          <a:p>
            <a:pPr lvl="0"/>
            <a:r>
              <a:rPr lang="en-GB" b="1" dirty="0" smtClean="0"/>
              <a:t>Dense patent landscape </a:t>
            </a:r>
            <a:r>
              <a:rPr lang="en-GB" dirty="0" smtClean="0"/>
              <a:t>around developing standards</a:t>
            </a:r>
          </a:p>
          <a:p>
            <a:pPr lvl="1"/>
            <a:r>
              <a:rPr lang="en-GB" dirty="0"/>
              <a:t>I</a:t>
            </a:r>
            <a:r>
              <a:rPr lang="en-GB" dirty="0" smtClean="0"/>
              <a:t>ncluding “just-in-time” patent applications (</a:t>
            </a:r>
            <a:r>
              <a:rPr lang="en-GB" dirty="0" err="1" smtClean="0"/>
              <a:t>Bekkers</a:t>
            </a:r>
            <a:r>
              <a:rPr lang="en-GB" dirty="0" smtClean="0"/>
              <a:t> et al., 2015, 2016)</a:t>
            </a:r>
          </a:p>
          <a:p>
            <a:pPr lvl="0"/>
            <a:endParaRPr lang="en-GB" b="1" dirty="0"/>
          </a:p>
          <a:p>
            <a:pPr lvl="0"/>
            <a:r>
              <a:rPr lang="en-GB" b="1" dirty="0" smtClean="0"/>
              <a:t>Grey </a:t>
            </a:r>
            <a:r>
              <a:rPr lang="en-GB" b="1" dirty="0"/>
              <a:t>zone between </a:t>
            </a:r>
            <a:r>
              <a:rPr lang="en-GB" b="1" i="1" dirty="0"/>
              <a:t>publicly available </a:t>
            </a:r>
            <a:r>
              <a:rPr lang="en-GB" b="1" dirty="0"/>
              <a:t>(prior art) and </a:t>
            </a:r>
            <a:r>
              <a:rPr lang="en-GB" b="1" i="1" dirty="0"/>
              <a:t>not publicly available</a:t>
            </a:r>
            <a:r>
              <a:rPr lang="en-GB" b="1" dirty="0"/>
              <a:t> (secret/confidential) information</a:t>
            </a:r>
          </a:p>
          <a:p>
            <a:pPr lvl="1">
              <a:spcAft>
                <a:spcPts val="600"/>
              </a:spcAft>
              <a:buSzPct val="80000"/>
            </a:pPr>
            <a:r>
              <a:rPr lang="en-GB" dirty="0"/>
              <a:t>Normal standards development process “non-confidential” in Europe</a:t>
            </a:r>
          </a:p>
          <a:p>
            <a:pPr lvl="1">
              <a:spcAft>
                <a:spcPts val="600"/>
              </a:spcAft>
              <a:buSzPct val="80000"/>
            </a:pPr>
            <a:r>
              <a:rPr lang="en-GB" dirty="0"/>
              <a:t>Technical disclosure considered “public” and therefore prior art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94839" y="4939856"/>
            <a:ext cx="1799687" cy="161963"/>
          </a:xfrm>
          <a:prstGeom prst="rect">
            <a:avLst/>
          </a:prstGeom>
        </p:spPr>
        <p:txBody>
          <a:bodyPr/>
          <a:lstStyle/>
          <a:p>
            <a:fld id="{839FC21F-F40D-4070-B285-85D7A914E66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3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Standards documents available in EPO examination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b="1" dirty="0" smtClean="0"/>
              <a:t>MoU and </a:t>
            </a:r>
            <a:r>
              <a:rPr lang="en-GB" b="1" dirty="0"/>
              <a:t>agreements between EPO and </a:t>
            </a:r>
            <a:r>
              <a:rPr lang="en-GB" b="1" dirty="0" smtClean="0"/>
              <a:t>SSOs</a:t>
            </a:r>
            <a:endParaRPr lang="en-GB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GB" dirty="0"/>
              <a:t>Confirm standards documentation as prior art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GB" dirty="0"/>
              <a:t>Allow EPO access to the standards documentation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GB" dirty="0"/>
              <a:t>Documentation becomes part of EPO’s prior art search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Agreements in place with: </a:t>
            </a:r>
            <a:endParaRPr lang="en-GB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GB" dirty="0"/>
              <a:t>ETSI, ITU, IEEE-SA, IEC, </a:t>
            </a:r>
            <a:r>
              <a:rPr lang="en-GB" dirty="0" err="1"/>
              <a:t>WorldDMB</a:t>
            </a:r>
            <a:r>
              <a:rPr lang="en-GB" dirty="0"/>
              <a:t>, BSI...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Standards and contributions further include: </a:t>
            </a:r>
            <a:endParaRPr lang="en-GB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GB" dirty="0"/>
              <a:t>3GPP, IETF, MPEG, JPEG, OMA, DVB....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94839" y="4939856"/>
            <a:ext cx="1799687" cy="161963"/>
          </a:xfrm>
          <a:prstGeom prst="rect">
            <a:avLst/>
          </a:prstGeom>
        </p:spPr>
        <p:txBody>
          <a:bodyPr/>
          <a:lstStyle/>
          <a:p>
            <a:fld id="{839FC21F-F40D-4070-B285-85D7A914E66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32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647889" y="404906"/>
            <a:ext cx="7846637" cy="546664"/>
          </a:xfrm>
        </p:spPr>
        <p:txBody>
          <a:bodyPr/>
          <a:lstStyle/>
          <a:p>
            <a:r>
              <a:rPr lang="en-GB" dirty="0"/>
              <a:t>Number </a:t>
            </a:r>
            <a:r>
              <a:rPr lang="en-GB" dirty="0" smtClean="0"/>
              <a:t>of documents </a:t>
            </a:r>
            <a:r>
              <a:rPr lang="en-GB" dirty="0"/>
              <a:t>present in the </a:t>
            </a:r>
            <a:r>
              <a:rPr lang="en-GB" dirty="0" smtClean="0"/>
              <a:t>standards databases and available to EPO Examiners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94839" y="4939856"/>
            <a:ext cx="1799687" cy="161963"/>
          </a:xfrm>
          <a:prstGeom prst="rect">
            <a:avLst/>
          </a:prstGeom>
        </p:spPr>
        <p:txBody>
          <a:bodyPr/>
          <a:lstStyle/>
          <a:p>
            <a:fld id="{839FC21F-F40D-4070-B285-85D7A914E66C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6996702"/>
              </p:ext>
            </p:extLst>
          </p:nvPr>
        </p:nvGraphicFramePr>
        <p:xfrm>
          <a:off x="783271" y="1346200"/>
          <a:ext cx="7052629" cy="2631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93700" y="4076701"/>
            <a:ext cx="8674099" cy="889000"/>
          </a:xfrm>
        </p:spPr>
        <p:txBody>
          <a:bodyPr/>
          <a:lstStyle/>
          <a:p>
            <a:r>
              <a:rPr lang="en-GB" sz="1600" dirty="0" smtClean="0"/>
              <a:t>EPO </a:t>
            </a:r>
            <a:r>
              <a:rPr lang="en-GB" sz="1600" dirty="0"/>
              <a:t>has </a:t>
            </a:r>
            <a:r>
              <a:rPr lang="en-GB" sz="1600" dirty="0" smtClean="0"/>
              <a:t>about 3 million </a:t>
            </a:r>
            <a:r>
              <a:rPr lang="en-GB" sz="1600" b="1" dirty="0"/>
              <a:t>standards-related documents </a:t>
            </a:r>
            <a:r>
              <a:rPr lang="en-GB" sz="1600" dirty="0"/>
              <a:t>in internal databases </a:t>
            </a:r>
            <a:endParaRPr lang="en-GB" sz="1600" dirty="0" smtClean="0"/>
          </a:p>
          <a:p>
            <a:r>
              <a:rPr lang="en-GB" sz="1600" dirty="0" smtClean="0"/>
              <a:t>Used </a:t>
            </a:r>
            <a:r>
              <a:rPr lang="en-GB" sz="1600" dirty="0"/>
              <a:t>in prior art patent search and examination </a:t>
            </a:r>
            <a:r>
              <a:rPr lang="en-GB" altLang="en-US" sz="1600" dirty="0" smtClean="0">
                <a:sym typeface="Wingdings" pitchFamily="2" charset="2"/>
              </a:rPr>
              <a:t></a:t>
            </a:r>
            <a:r>
              <a:rPr lang="en-GB" sz="1600" dirty="0" smtClean="0"/>
              <a:t> </a:t>
            </a:r>
            <a:r>
              <a:rPr lang="en-GB" sz="1600" b="1" dirty="0"/>
              <a:t>High patent quality </a:t>
            </a:r>
            <a:r>
              <a:rPr lang="en-GB" sz="1600" dirty="0"/>
              <a:t>in this area </a:t>
            </a:r>
          </a:p>
          <a:p>
            <a:pPr lvl="0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60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Standards documents increasing in importance: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827584" y="3759882"/>
            <a:ext cx="8214815" cy="1134126"/>
          </a:xfrm>
        </p:spPr>
        <p:txBody>
          <a:bodyPr/>
          <a:lstStyle/>
          <a:p>
            <a:r>
              <a:rPr lang="en-GB" sz="1600" dirty="0"/>
              <a:t>Nearly </a:t>
            </a:r>
            <a:r>
              <a:rPr lang="en-GB" sz="1600" b="1" dirty="0"/>
              <a:t>20 000 citations</a:t>
            </a:r>
            <a:r>
              <a:rPr lang="en-GB" sz="1600" dirty="0"/>
              <a:t> of standards documents in 2016, + 66% over 2012</a:t>
            </a:r>
          </a:p>
          <a:p>
            <a:r>
              <a:rPr lang="en-GB" sz="1600" dirty="0" smtClean="0"/>
              <a:t>Up </a:t>
            </a:r>
            <a:r>
              <a:rPr lang="en-GB" sz="1600" dirty="0"/>
              <a:t>to </a:t>
            </a:r>
            <a:r>
              <a:rPr lang="en-GB" sz="1600" b="1" dirty="0"/>
              <a:t>60% of search reports </a:t>
            </a:r>
            <a:r>
              <a:rPr lang="en-GB" sz="1600" dirty="0"/>
              <a:t>in key fields </a:t>
            </a:r>
            <a:r>
              <a:rPr lang="en-GB" sz="1600" dirty="0" smtClean="0"/>
              <a:t>(</a:t>
            </a:r>
            <a:r>
              <a:rPr lang="en-GB" sz="1600" dirty="0"/>
              <a:t>Wireless Networks, Digital Video Coding and Compression) </a:t>
            </a:r>
            <a:r>
              <a:rPr lang="en-GB" sz="1600" dirty="0" smtClean="0"/>
              <a:t>contain standards </a:t>
            </a:r>
            <a:r>
              <a:rPr lang="en-GB" sz="1600" dirty="0"/>
              <a:t>documents </a:t>
            </a:r>
            <a:r>
              <a:rPr lang="en-GB" sz="1600" dirty="0" smtClean="0"/>
              <a:t>relevant to </a:t>
            </a:r>
            <a:r>
              <a:rPr lang="en-GB" sz="1600" dirty="0"/>
              <a:t>the patent </a:t>
            </a:r>
            <a:r>
              <a:rPr lang="en-GB" sz="1600" dirty="0" smtClean="0"/>
              <a:t>examination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94839" y="4939856"/>
            <a:ext cx="1799687" cy="161963"/>
          </a:xfrm>
          <a:prstGeom prst="rect">
            <a:avLst/>
          </a:prstGeom>
        </p:spPr>
        <p:txBody>
          <a:bodyPr/>
          <a:lstStyle/>
          <a:p>
            <a:fld id="{839FC21F-F40D-4070-B285-85D7A914E66C}" type="slidenum">
              <a:rPr lang="en-GB" smtClean="0"/>
              <a:t>7</a:t>
            </a:fld>
            <a:endParaRPr lang="en-GB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798611"/>
              </p:ext>
            </p:extLst>
          </p:nvPr>
        </p:nvGraphicFramePr>
        <p:xfrm>
          <a:off x="1856284" y="892857"/>
          <a:ext cx="69723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1599168"/>
            <a:ext cx="1778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  <a:r>
              <a:rPr lang="en-GB" dirty="0" smtClean="0"/>
              <a:t>itations of standards documents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421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647889" y="141481"/>
            <a:ext cx="7846637" cy="270029"/>
          </a:xfrm>
        </p:spPr>
        <p:txBody>
          <a:bodyPr/>
          <a:lstStyle/>
          <a:p>
            <a:r>
              <a:rPr lang="en-GB" dirty="0" smtClean="0"/>
              <a:t>SSOs can support patent quality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11560" y="1009939"/>
            <a:ext cx="8136904" cy="43204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PTO access </a:t>
            </a:r>
            <a:r>
              <a:rPr lang="en-GB" dirty="0" smtClean="0"/>
              <a:t>to standards </a:t>
            </a:r>
            <a:r>
              <a:rPr lang="en-GB" dirty="0"/>
              <a:t>documentation </a:t>
            </a:r>
            <a:r>
              <a:rPr lang="en-GB" dirty="0" smtClean="0"/>
              <a:t>enhances </a:t>
            </a:r>
            <a:r>
              <a:rPr lang="en-GB" dirty="0" smtClean="0"/>
              <a:t>quality of declared SEPs</a:t>
            </a: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Increasingly </a:t>
            </a:r>
            <a:r>
              <a:rPr lang="en-GB" dirty="0"/>
              <a:t>important for wider range of technologies as traditional industries converge with ICT 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EPO is expanding cooperation with </a:t>
            </a:r>
            <a:r>
              <a:rPr lang="en-GB" dirty="0" smtClean="0"/>
              <a:t>SSOs, </a:t>
            </a:r>
            <a:r>
              <a:rPr lang="en-GB" dirty="0"/>
              <a:t>to assure quality in new technical areas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94839" y="4939856"/>
            <a:ext cx="1799687" cy="161963"/>
          </a:xfrm>
          <a:prstGeom prst="rect">
            <a:avLst/>
          </a:prstGeom>
        </p:spPr>
        <p:txBody>
          <a:bodyPr/>
          <a:lstStyle/>
          <a:p>
            <a:fld id="{839FC21F-F40D-4070-B285-85D7A914E66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6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7F17-3E1A-4193-A15F-15F53DD43041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438650" y="951310"/>
            <a:ext cx="4452938" cy="2917031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rtlCol="0">
            <a:noAutofit/>
          </a:bodyPr>
          <a:lstStyle>
            <a:lvl1pPr marL="216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2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8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4000" indent="-216000" algn="l" defTabSz="914217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80000" indent="-216000" algn="l" defTabSz="987228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−"/>
              <a:defRPr sz="1800" kern="1200" spc="0" baseline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097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indent="-236538" fontAlgn="auto">
              <a:spcAft>
                <a:spcPct val="20000"/>
              </a:spcAft>
              <a:buFontTx/>
              <a:buNone/>
            </a:pPr>
            <a:r>
              <a:rPr lang="en-GB" altLang="en-US" dirty="0" smtClean="0">
                <a:solidFill>
                  <a:schemeClr val="tx1"/>
                </a:solidFill>
                <a:cs typeface="ヒラギノ角ゴ Pro W3"/>
              </a:rPr>
              <a:t>www.epo.org</a:t>
            </a:r>
          </a:p>
          <a:p>
            <a:pPr marL="236538" indent="-236538" fontAlgn="auto">
              <a:spcAft>
                <a:spcPct val="20000"/>
              </a:spcAft>
              <a:buFontTx/>
              <a:buNone/>
            </a:pPr>
            <a:endParaRPr lang="en-GB" altLang="en-US" sz="1000" dirty="0" smtClean="0">
              <a:solidFill>
                <a:schemeClr val="tx1"/>
              </a:solidFill>
              <a:cs typeface="ヒラギノ角ゴ Pro W3"/>
            </a:endParaRPr>
          </a:p>
          <a:p>
            <a:pPr marL="236538" indent="-236538" fontAlgn="auto">
              <a:spcAft>
                <a:spcPct val="20000"/>
              </a:spcAft>
              <a:buFontTx/>
              <a:buNone/>
            </a:pPr>
            <a:endParaRPr lang="en-GB" altLang="en-US" sz="1000" dirty="0" smtClean="0">
              <a:solidFill>
                <a:schemeClr val="tx1"/>
              </a:solidFill>
              <a:cs typeface="ヒラギノ角ゴ Pro W3"/>
            </a:endParaRPr>
          </a:p>
          <a:p>
            <a:pPr marL="236538" indent="-236538" fontAlgn="auto">
              <a:spcAft>
                <a:spcPct val="20000"/>
              </a:spcAft>
              <a:buFontTx/>
              <a:buNone/>
            </a:pPr>
            <a:endParaRPr lang="en-GB" altLang="en-US" sz="1000" dirty="0" smtClean="0">
              <a:solidFill>
                <a:schemeClr val="tx1"/>
              </a:solidFill>
              <a:cs typeface="ヒラギノ角ゴ Pro W3"/>
            </a:endParaRPr>
          </a:p>
          <a:p>
            <a:pPr marL="236538" indent="-236538" fontAlgn="auto">
              <a:spcAft>
                <a:spcPct val="20000"/>
              </a:spcAft>
              <a:buFontTx/>
              <a:buNone/>
            </a:pPr>
            <a:r>
              <a:rPr lang="en-GB" altLang="en-US" sz="2400" dirty="0" smtClean="0">
                <a:solidFill>
                  <a:schemeClr val="tx1"/>
                </a:solidFill>
                <a:cs typeface="ヒラギノ角ゴ Pro W3"/>
              </a:rPr>
              <a:t>Thank you for your attention!</a:t>
            </a:r>
          </a:p>
          <a:p>
            <a:pPr marL="236538" indent="-236538" fontAlgn="auto">
              <a:spcAft>
                <a:spcPct val="20000"/>
              </a:spcAft>
              <a:buFontTx/>
              <a:buNone/>
            </a:pPr>
            <a:endParaRPr lang="en-GB" altLang="en-US" sz="2400" dirty="0" smtClean="0">
              <a:solidFill>
                <a:schemeClr val="tx1"/>
              </a:solidFill>
              <a:cs typeface="ヒラギノ角ゴ Pro W3"/>
            </a:endParaRPr>
          </a:p>
          <a:p>
            <a:pPr marL="236538" indent="-236538" fontAlgn="auto">
              <a:spcAft>
                <a:spcPct val="20000"/>
              </a:spcAft>
              <a:buFontTx/>
              <a:buNone/>
            </a:pPr>
            <a:endParaRPr lang="en-GB" altLang="en-US" sz="2400" dirty="0">
              <a:solidFill>
                <a:schemeClr val="tx1"/>
              </a:solidFill>
              <a:cs typeface="ヒラギノ角ゴ Pro W3"/>
            </a:endParaRPr>
          </a:p>
          <a:p>
            <a:pPr marL="236538" indent="-236538" fontAlgn="auto">
              <a:lnSpc>
                <a:spcPct val="100000"/>
              </a:lnSpc>
              <a:spcAft>
                <a:spcPct val="20000"/>
              </a:spcAft>
              <a:buFontTx/>
              <a:buNone/>
            </a:pPr>
            <a:r>
              <a:rPr lang="en-GB" altLang="en-US" sz="1200" dirty="0" smtClean="0">
                <a:solidFill>
                  <a:schemeClr val="tx1"/>
                </a:solidFill>
                <a:cs typeface="ヒラギノ角ゴ Pro W3"/>
              </a:rPr>
              <a:t>Yann Ménière</a:t>
            </a:r>
          </a:p>
          <a:p>
            <a:pPr marL="236538" indent="-236538" fontAlgn="auto">
              <a:lnSpc>
                <a:spcPct val="100000"/>
              </a:lnSpc>
              <a:spcAft>
                <a:spcPct val="20000"/>
              </a:spcAft>
              <a:buFontTx/>
              <a:buNone/>
            </a:pPr>
            <a:r>
              <a:rPr lang="en-GB" altLang="en-US" sz="1200" dirty="0" smtClean="0">
                <a:solidFill>
                  <a:schemeClr val="tx1"/>
                </a:solidFill>
                <a:cs typeface="ヒラギノ角ゴ Pro W3"/>
              </a:rPr>
              <a:t>Chief Economist</a:t>
            </a:r>
          </a:p>
          <a:p>
            <a:pPr marL="236538" indent="-236538" fontAlgn="auto">
              <a:lnSpc>
                <a:spcPct val="100000"/>
              </a:lnSpc>
              <a:spcAft>
                <a:spcPct val="20000"/>
              </a:spcAft>
              <a:buFontTx/>
              <a:buNone/>
            </a:pPr>
            <a:r>
              <a:rPr lang="en-GB" altLang="en-US" sz="1200" dirty="0" smtClean="0">
                <a:solidFill>
                  <a:schemeClr val="tx1"/>
                </a:solidFill>
                <a:cs typeface="ヒラギノ角ゴ Pro W3"/>
                <a:hlinkClick r:id="rId2"/>
              </a:rPr>
              <a:t>ymeniere@epo.org</a:t>
            </a:r>
            <a:endParaRPr lang="en-GB" altLang="en-US" sz="2400" dirty="0" smtClean="0">
              <a:solidFill>
                <a:schemeClr val="tx1"/>
              </a:solidFill>
              <a:cs typeface="ヒラギノ角ゴ Pro W3"/>
            </a:endParaRPr>
          </a:p>
        </p:txBody>
      </p:sp>
      <p:pic>
        <p:nvPicPr>
          <p:cNvPr id="8" name="Picture 10" descr="autonomy 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49" y="881063"/>
            <a:ext cx="3363471" cy="355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83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cd991bf-f022-4378-96e7-2c338aeb3f5a"/>
</p:tagLst>
</file>

<file path=ppt/theme/theme1.xml><?xml version="1.0" encoding="utf-8"?>
<a:theme xmlns:a="http://schemas.openxmlformats.org/drawingml/2006/main" name="EPO Template English">
  <a:themeElements>
    <a:clrScheme name="# EPO Colors">
      <a:dk1>
        <a:srgbClr val="3B464D"/>
      </a:dk1>
      <a:lt1>
        <a:srgbClr val="FFFFFF"/>
      </a:lt1>
      <a:dk2>
        <a:srgbClr val="C1CCD5"/>
      </a:dk2>
      <a:lt2>
        <a:srgbClr val="D0D19F"/>
      </a:lt2>
      <a:accent1>
        <a:srgbClr val="3B464D"/>
      </a:accent1>
      <a:accent2>
        <a:srgbClr val="BE0F05"/>
      </a:accent2>
      <a:accent3>
        <a:srgbClr val="5F7B8F"/>
      </a:accent3>
      <a:accent4>
        <a:srgbClr val="9FA04E"/>
      </a:accent4>
      <a:accent5>
        <a:srgbClr val="94A4AE"/>
      </a:accent5>
      <a:accent6>
        <a:srgbClr val="DEBBB0"/>
      </a:accent6>
      <a:hlink>
        <a:srgbClr val="0000FF"/>
      </a:hlink>
      <a:folHlink>
        <a:srgbClr val="800080"/>
      </a:folHlink>
    </a:clrScheme>
    <a:fontScheme name="EPO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EPO Template English</Template>
  <TotalTime>0</TotalTime>
  <Words>581</Words>
  <Application>Microsoft Office PowerPoint</Application>
  <PresentationFormat>On-screen Show (16:9)</PresentationFormat>
  <Paragraphs>76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EPO Template English</vt:lpstr>
      <vt:lpstr>Global competition amongst  standard setting organisations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Patent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Gayout Sophie</dc:creator>
  <cp:lastModifiedBy>Ménière Yann</cp:lastModifiedBy>
  <cp:revision>1341</cp:revision>
  <cp:lastPrinted>2017-05-30T09:07:25Z</cp:lastPrinted>
  <dcterms:created xsi:type="dcterms:W3CDTF">2013-11-26T08:54:07Z</dcterms:created>
  <dcterms:modified xsi:type="dcterms:W3CDTF">2017-05-30T09:16:51Z</dcterms:modified>
</cp:coreProperties>
</file>