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23"/>
  </p:handoutMasterIdLst>
  <p:sldIdLst>
    <p:sldId id="256" r:id="rId2"/>
    <p:sldId id="260" r:id="rId3"/>
    <p:sldId id="272" r:id="rId4"/>
    <p:sldId id="261" r:id="rId5"/>
    <p:sldId id="280" r:id="rId6"/>
    <p:sldId id="263" r:id="rId7"/>
    <p:sldId id="264" r:id="rId8"/>
    <p:sldId id="265" r:id="rId9"/>
    <p:sldId id="274" r:id="rId10"/>
    <p:sldId id="266" r:id="rId11"/>
    <p:sldId id="267" r:id="rId12"/>
    <p:sldId id="276" r:id="rId13"/>
    <p:sldId id="277" r:id="rId14"/>
    <p:sldId id="284" r:id="rId15"/>
    <p:sldId id="278" r:id="rId16"/>
    <p:sldId id="275" r:id="rId17"/>
    <p:sldId id="283" r:id="rId18"/>
    <p:sldId id="282" r:id="rId19"/>
    <p:sldId id="268" r:id="rId20"/>
    <p:sldId id="287" r:id="rId21"/>
    <p:sldId id="286"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7" d="100"/>
          <a:sy n="97" d="100"/>
        </p:scale>
        <p:origin x="-160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4010042-A529-6545-9A09-88578B615D84}" type="datetimeFigureOut">
              <a:rPr lang="en-US" smtClean="0"/>
              <a:t>30/05/17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65E9E22-B998-214C-9100-28260D9600F2}" type="slidenum">
              <a:rPr lang="en-US" smtClean="0"/>
              <a:t>‹#›</a:t>
            </a:fld>
            <a:endParaRPr lang="en-US"/>
          </a:p>
        </p:txBody>
      </p:sp>
    </p:spTree>
    <p:extLst>
      <p:ext uri="{BB962C8B-B14F-4D97-AF65-F5344CB8AC3E}">
        <p14:creationId xmlns:p14="http://schemas.microsoft.com/office/powerpoint/2010/main" val="415216456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pl-PL"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Click to edit Master subtitle style</a:t>
            </a:r>
            <a:endParaRPr lang="en-US"/>
          </a:p>
        </p:txBody>
      </p:sp>
      <p:sp>
        <p:nvSpPr>
          <p:cNvPr id="4" name="Date Placeholder 3"/>
          <p:cNvSpPr>
            <a:spLocks noGrp="1"/>
          </p:cNvSpPr>
          <p:nvPr>
            <p:ph type="dt" sz="half" idx="10"/>
          </p:nvPr>
        </p:nvSpPr>
        <p:spPr/>
        <p:txBody>
          <a:bodyPr/>
          <a:lstStyle/>
          <a:p>
            <a:fld id="{02B80FB3-BAD9-8C4C-B9E3-523432B2687D}" type="datetimeFigureOut">
              <a:rPr lang="en-US" smtClean="0"/>
              <a:t>30/05/17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D0AB0-3698-B94D-87BE-9D1458C6E154}" type="slidenum">
              <a:rPr lang="en-US" smtClean="0"/>
              <a:t>‹#›</a:t>
            </a:fld>
            <a:endParaRPr lang="en-US"/>
          </a:p>
        </p:txBody>
      </p:sp>
    </p:spTree>
    <p:extLst>
      <p:ext uri="{BB962C8B-B14F-4D97-AF65-F5344CB8AC3E}">
        <p14:creationId xmlns:p14="http://schemas.microsoft.com/office/powerpoint/2010/main" val="2149122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pl-PL" smtClean="0"/>
              <a:t>Click to edit Master text styles</a:t>
            </a:r>
          </a:p>
          <a:p>
            <a:pPr lvl="1"/>
            <a:r>
              <a:rPr lang="pl-PL" smtClean="0"/>
              <a:t>Second level</a:t>
            </a:r>
          </a:p>
          <a:p>
            <a:pPr lvl="2"/>
            <a:r>
              <a:rPr lang="pl-PL" smtClean="0"/>
              <a:t>Third level</a:t>
            </a:r>
          </a:p>
          <a:p>
            <a:pPr lvl="3"/>
            <a:r>
              <a:rPr lang="pl-PL" smtClean="0"/>
              <a:t>Fourth level</a:t>
            </a:r>
          </a:p>
          <a:p>
            <a:pPr lvl="4"/>
            <a:r>
              <a:rPr lang="pl-PL" smtClean="0"/>
              <a:t>Fifth level</a:t>
            </a:r>
            <a:endParaRPr lang="en-US"/>
          </a:p>
        </p:txBody>
      </p:sp>
      <p:sp>
        <p:nvSpPr>
          <p:cNvPr id="4" name="Date Placeholder 3"/>
          <p:cNvSpPr>
            <a:spLocks noGrp="1"/>
          </p:cNvSpPr>
          <p:nvPr>
            <p:ph type="dt" sz="half" idx="10"/>
          </p:nvPr>
        </p:nvSpPr>
        <p:spPr/>
        <p:txBody>
          <a:bodyPr/>
          <a:lstStyle/>
          <a:p>
            <a:fld id="{02B80FB3-BAD9-8C4C-B9E3-523432B2687D}" type="datetimeFigureOut">
              <a:rPr lang="en-US" smtClean="0"/>
              <a:t>30/05/17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D0AB0-3698-B94D-87BE-9D1458C6E154}" type="slidenum">
              <a:rPr lang="en-US" smtClean="0"/>
              <a:t>‹#›</a:t>
            </a:fld>
            <a:endParaRPr lang="en-US"/>
          </a:p>
        </p:txBody>
      </p:sp>
    </p:spTree>
    <p:extLst>
      <p:ext uri="{BB962C8B-B14F-4D97-AF65-F5344CB8AC3E}">
        <p14:creationId xmlns:p14="http://schemas.microsoft.com/office/powerpoint/2010/main" val="216361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l-PL"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l-PL" smtClean="0"/>
              <a:t>Click to edit Master text styles</a:t>
            </a:r>
          </a:p>
          <a:p>
            <a:pPr lvl="1"/>
            <a:r>
              <a:rPr lang="pl-PL" smtClean="0"/>
              <a:t>Second level</a:t>
            </a:r>
          </a:p>
          <a:p>
            <a:pPr lvl="2"/>
            <a:r>
              <a:rPr lang="pl-PL" smtClean="0"/>
              <a:t>Third level</a:t>
            </a:r>
          </a:p>
          <a:p>
            <a:pPr lvl="3"/>
            <a:r>
              <a:rPr lang="pl-PL" smtClean="0"/>
              <a:t>Fourth level</a:t>
            </a:r>
          </a:p>
          <a:p>
            <a:pPr lvl="4"/>
            <a:r>
              <a:rPr lang="pl-PL" smtClean="0"/>
              <a:t>Fifth level</a:t>
            </a:r>
            <a:endParaRPr lang="en-US"/>
          </a:p>
        </p:txBody>
      </p:sp>
      <p:sp>
        <p:nvSpPr>
          <p:cNvPr id="4" name="Date Placeholder 3"/>
          <p:cNvSpPr>
            <a:spLocks noGrp="1"/>
          </p:cNvSpPr>
          <p:nvPr>
            <p:ph type="dt" sz="half" idx="10"/>
          </p:nvPr>
        </p:nvSpPr>
        <p:spPr/>
        <p:txBody>
          <a:bodyPr/>
          <a:lstStyle/>
          <a:p>
            <a:fld id="{02B80FB3-BAD9-8C4C-B9E3-523432B2687D}" type="datetimeFigureOut">
              <a:rPr lang="en-US" smtClean="0"/>
              <a:t>30/05/17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D0AB0-3698-B94D-87BE-9D1458C6E154}" type="slidenum">
              <a:rPr lang="en-US" smtClean="0"/>
              <a:t>‹#›</a:t>
            </a:fld>
            <a:endParaRPr lang="en-US"/>
          </a:p>
        </p:txBody>
      </p:sp>
    </p:spTree>
    <p:extLst>
      <p:ext uri="{BB962C8B-B14F-4D97-AF65-F5344CB8AC3E}">
        <p14:creationId xmlns:p14="http://schemas.microsoft.com/office/powerpoint/2010/main" val="2152898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Click to edit Master title style</a:t>
            </a:r>
            <a:endParaRPr lang="en-US"/>
          </a:p>
        </p:txBody>
      </p:sp>
      <p:sp>
        <p:nvSpPr>
          <p:cNvPr id="3" name="Content Placeholder 2"/>
          <p:cNvSpPr>
            <a:spLocks noGrp="1"/>
          </p:cNvSpPr>
          <p:nvPr>
            <p:ph idx="1"/>
          </p:nvPr>
        </p:nvSpPr>
        <p:spPr/>
        <p:txBody>
          <a:bodyPr/>
          <a:lstStyle/>
          <a:p>
            <a:pPr lvl="0"/>
            <a:r>
              <a:rPr lang="pl-PL" smtClean="0"/>
              <a:t>Click to edit Master text styles</a:t>
            </a:r>
          </a:p>
          <a:p>
            <a:pPr lvl="1"/>
            <a:r>
              <a:rPr lang="pl-PL" smtClean="0"/>
              <a:t>Second level</a:t>
            </a:r>
          </a:p>
          <a:p>
            <a:pPr lvl="2"/>
            <a:r>
              <a:rPr lang="pl-PL" smtClean="0"/>
              <a:t>Third level</a:t>
            </a:r>
          </a:p>
          <a:p>
            <a:pPr lvl="3"/>
            <a:r>
              <a:rPr lang="pl-PL" smtClean="0"/>
              <a:t>Fourth level</a:t>
            </a:r>
          </a:p>
          <a:p>
            <a:pPr lvl="4"/>
            <a:r>
              <a:rPr lang="pl-PL" smtClean="0"/>
              <a:t>Fifth level</a:t>
            </a:r>
            <a:endParaRPr lang="en-US"/>
          </a:p>
        </p:txBody>
      </p:sp>
      <p:sp>
        <p:nvSpPr>
          <p:cNvPr id="4" name="Date Placeholder 3"/>
          <p:cNvSpPr>
            <a:spLocks noGrp="1"/>
          </p:cNvSpPr>
          <p:nvPr>
            <p:ph type="dt" sz="half" idx="10"/>
          </p:nvPr>
        </p:nvSpPr>
        <p:spPr/>
        <p:txBody>
          <a:bodyPr/>
          <a:lstStyle/>
          <a:p>
            <a:fld id="{02B80FB3-BAD9-8C4C-B9E3-523432B2687D}" type="datetimeFigureOut">
              <a:rPr lang="en-US" smtClean="0"/>
              <a:t>30/05/17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D0AB0-3698-B94D-87BE-9D1458C6E154}" type="slidenum">
              <a:rPr lang="en-US" smtClean="0"/>
              <a:t>‹#›</a:t>
            </a:fld>
            <a:endParaRPr lang="en-US"/>
          </a:p>
        </p:txBody>
      </p:sp>
    </p:spTree>
    <p:extLst>
      <p:ext uri="{BB962C8B-B14F-4D97-AF65-F5344CB8AC3E}">
        <p14:creationId xmlns:p14="http://schemas.microsoft.com/office/powerpoint/2010/main" val="2776876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pl-PL"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Click to edit Master text styles</a:t>
            </a:r>
          </a:p>
        </p:txBody>
      </p:sp>
      <p:sp>
        <p:nvSpPr>
          <p:cNvPr id="4" name="Date Placeholder 3"/>
          <p:cNvSpPr>
            <a:spLocks noGrp="1"/>
          </p:cNvSpPr>
          <p:nvPr>
            <p:ph type="dt" sz="half" idx="10"/>
          </p:nvPr>
        </p:nvSpPr>
        <p:spPr/>
        <p:txBody>
          <a:bodyPr/>
          <a:lstStyle/>
          <a:p>
            <a:fld id="{02B80FB3-BAD9-8C4C-B9E3-523432B2687D}" type="datetimeFigureOut">
              <a:rPr lang="en-US" smtClean="0"/>
              <a:t>30/05/17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D0AB0-3698-B94D-87BE-9D1458C6E154}" type="slidenum">
              <a:rPr lang="en-US" smtClean="0"/>
              <a:t>‹#›</a:t>
            </a:fld>
            <a:endParaRPr lang="en-US"/>
          </a:p>
        </p:txBody>
      </p:sp>
    </p:spTree>
    <p:extLst>
      <p:ext uri="{BB962C8B-B14F-4D97-AF65-F5344CB8AC3E}">
        <p14:creationId xmlns:p14="http://schemas.microsoft.com/office/powerpoint/2010/main" val="1632110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Click to edit Master text styles</a:t>
            </a:r>
          </a:p>
          <a:p>
            <a:pPr lvl="1"/>
            <a:r>
              <a:rPr lang="pl-PL" smtClean="0"/>
              <a:t>Second level</a:t>
            </a:r>
          </a:p>
          <a:p>
            <a:pPr lvl="2"/>
            <a:r>
              <a:rPr lang="pl-PL" smtClean="0"/>
              <a:t>Third level</a:t>
            </a:r>
          </a:p>
          <a:p>
            <a:pPr lvl="3"/>
            <a:r>
              <a:rPr lang="pl-PL" smtClean="0"/>
              <a:t>Fourth level</a:t>
            </a:r>
          </a:p>
          <a:p>
            <a:pPr lvl="4"/>
            <a:r>
              <a:rPr lang="pl-PL"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Click to edit Master text styles</a:t>
            </a:r>
          </a:p>
          <a:p>
            <a:pPr lvl="1"/>
            <a:r>
              <a:rPr lang="pl-PL" smtClean="0"/>
              <a:t>Second level</a:t>
            </a:r>
          </a:p>
          <a:p>
            <a:pPr lvl="2"/>
            <a:r>
              <a:rPr lang="pl-PL" smtClean="0"/>
              <a:t>Third level</a:t>
            </a:r>
          </a:p>
          <a:p>
            <a:pPr lvl="3"/>
            <a:r>
              <a:rPr lang="pl-PL" smtClean="0"/>
              <a:t>Fourth level</a:t>
            </a:r>
          </a:p>
          <a:p>
            <a:pPr lvl="4"/>
            <a:r>
              <a:rPr lang="pl-PL" smtClean="0"/>
              <a:t>Fifth level</a:t>
            </a:r>
            <a:endParaRPr lang="en-US"/>
          </a:p>
        </p:txBody>
      </p:sp>
      <p:sp>
        <p:nvSpPr>
          <p:cNvPr id="5" name="Date Placeholder 4"/>
          <p:cNvSpPr>
            <a:spLocks noGrp="1"/>
          </p:cNvSpPr>
          <p:nvPr>
            <p:ph type="dt" sz="half" idx="10"/>
          </p:nvPr>
        </p:nvSpPr>
        <p:spPr/>
        <p:txBody>
          <a:bodyPr/>
          <a:lstStyle/>
          <a:p>
            <a:fld id="{02B80FB3-BAD9-8C4C-B9E3-523432B2687D}" type="datetimeFigureOut">
              <a:rPr lang="en-US" smtClean="0"/>
              <a:t>30/05/17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ED0AB0-3698-B94D-87BE-9D1458C6E154}" type="slidenum">
              <a:rPr lang="en-US" smtClean="0"/>
              <a:t>‹#›</a:t>
            </a:fld>
            <a:endParaRPr lang="en-US"/>
          </a:p>
        </p:txBody>
      </p:sp>
    </p:spTree>
    <p:extLst>
      <p:ext uri="{BB962C8B-B14F-4D97-AF65-F5344CB8AC3E}">
        <p14:creationId xmlns:p14="http://schemas.microsoft.com/office/powerpoint/2010/main" val="618908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Click to edit Master text styles</a:t>
            </a:r>
          </a:p>
          <a:p>
            <a:pPr lvl="1"/>
            <a:r>
              <a:rPr lang="pl-PL" smtClean="0"/>
              <a:t>Second level</a:t>
            </a:r>
          </a:p>
          <a:p>
            <a:pPr lvl="2"/>
            <a:r>
              <a:rPr lang="pl-PL" smtClean="0"/>
              <a:t>Third level</a:t>
            </a:r>
          </a:p>
          <a:p>
            <a:pPr lvl="3"/>
            <a:r>
              <a:rPr lang="pl-PL" smtClean="0"/>
              <a:t>Fourth level</a:t>
            </a:r>
          </a:p>
          <a:p>
            <a:pPr lvl="4"/>
            <a:r>
              <a:rPr lang="pl-PL"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Click to edit Master text styles</a:t>
            </a:r>
          </a:p>
          <a:p>
            <a:pPr lvl="1"/>
            <a:r>
              <a:rPr lang="pl-PL" smtClean="0"/>
              <a:t>Second level</a:t>
            </a:r>
          </a:p>
          <a:p>
            <a:pPr lvl="2"/>
            <a:r>
              <a:rPr lang="pl-PL" smtClean="0"/>
              <a:t>Third level</a:t>
            </a:r>
          </a:p>
          <a:p>
            <a:pPr lvl="3"/>
            <a:r>
              <a:rPr lang="pl-PL" smtClean="0"/>
              <a:t>Fourth level</a:t>
            </a:r>
          </a:p>
          <a:p>
            <a:pPr lvl="4"/>
            <a:r>
              <a:rPr lang="pl-PL" smtClean="0"/>
              <a:t>Fifth level</a:t>
            </a:r>
            <a:endParaRPr lang="en-US"/>
          </a:p>
        </p:txBody>
      </p:sp>
      <p:sp>
        <p:nvSpPr>
          <p:cNvPr id="7" name="Date Placeholder 6"/>
          <p:cNvSpPr>
            <a:spLocks noGrp="1"/>
          </p:cNvSpPr>
          <p:nvPr>
            <p:ph type="dt" sz="half" idx="10"/>
          </p:nvPr>
        </p:nvSpPr>
        <p:spPr/>
        <p:txBody>
          <a:bodyPr/>
          <a:lstStyle/>
          <a:p>
            <a:fld id="{02B80FB3-BAD9-8C4C-B9E3-523432B2687D}" type="datetimeFigureOut">
              <a:rPr lang="en-US" smtClean="0"/>
              <a:t>30/05/17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ED0AB0-3698-B94D-87BE-9D1458C6E154}" type="slidenum">
              <a:rPr lang="en-US" smtClean="0"/>
              <a:t>‹#›</a:t>
            </a:fld>
            <a:endParaRPr lang="en-US"/>
          </a:p>
        </p:txBody>
      </p:sp>
    </p:spTree>
    <p:extLst>
      <p:ext uri="{BB962C8B-B14F-4D97-AF65-F5344CB8AC3E}">
        <p14:creationId xmlns:p14="http://schemas.microsoft.com/office/powerpoint/2010/main" val="2418496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Click to edit Master title style</a:t>
            </a:r>
            <a:endParaRPr lang="en-US"/>
          </a:p>
        </p:txBody>
      </p:sp>
      <p:sp>
        <p:nvSpPr>
          <p:cNvPr id="3" name="Date Placeholder 2"/>
          <p:cNvSpPr>
            <a:spLocks noGrp="1"/>
          </p:cNvSpPr>
          <p:nvPr>
            <p:ph type="dt" sz="half" idx="10"/>
          </p:nvPr>
        </p:nvSpPr>
        <p:spPr/>
        <p:txBody>
          <a:bodyPr/>
          <a:lstStyle/>
          <a:p>
            <a:fld id="{02B80FB3-BAD9-8C4C-B9E3-523432B2687D}" type="datetimeFigureOut">
              <a:rPr lang="en-US" smtClean="0"/>
              <a:t>30/05/17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ED0AB0-3698-B94D-87BE-9D1458C6E154}" type="slidenum">
              <a:rPr lang="en-US" smtClean="0"/>
              <a:t>‹#›</a:t>
            </a:fld>
            <a:endParaRPr lang="en-US"/>
          </a:p>
        </p:txBody>
      </p:sp>
    </p:spTree>
    <p:extLst>
      <p:ext uri="{BB962C8B-B14F-4D97-AF65-F5344CB8AC3E}">
        <p14:creationId xmlns:p14="http://schemas.microsoft.com/office/powerpoint/2010/main" val="2897330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B80FB3-BAD9-8C4C-B9E3-523432B2687D}" type="datetimeFigureOut">
              <a:rPr lang="en-US" smtClean="0"/>
              <a:t>30/05/17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ED0AB0-3698-B94D-87BE-9D1458C6E154}" type="slidenum">
              <a:rPr lang="en-US" smtClean="0"/>
              <a:t>‹#›</a:t>
            </a:fld>
            <a:endParaRPr lang="en-US"/>
          </a:p>
        </p:txBody>
      </p:sp>
    </p:spTree>
    <p:extLst>
      <p:ext uri="{BB962C8B-B14F-4D97-AF65-F5344CB8AC3E}">
        <p14:creationId xmlns:p14="http://schemas.microsoft.com/office/powerpoint/2010/main" val="4138265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pl-PL"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Click to edit Master text styles</a:t>
            </a:r>
          </a:p>
          <a:p>
            <a:pPr lvl="1"/>
            <a:r>
              <a:rPr lang="pl-PL" smtClean="0"/>
              <a:t>Second level</a:t>
            </a:r>
          </a:p>
          <a:p>
            <a:pPr lvl="2"/>
            <a:r>
              <a:rPr lang="pl-PL" smtClean="0"/>
              <a:t>Third level</a:t>
            </a:r>
          </a:p>
          <a:p>
            <a:pPr lvl="3"/>
            <a:r>
              <a:rPr lang="pl-PL" smtClean="0"/>
              <a:t>Fourth level</a:t>
            </a:r>
          </a:p>
          <a:p>
            <a:pPr lvl="4"/>
            <a:r>
              <a:rPr lang="pl-PL"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Click to edit Master text styles</a:t>
            </a:r>
          </a:p>
        </p:txBody>
      </p:sp>
      <p:sp>
        <p:nvSpPr>
          <p:cNvPr id="5" name="Date Placeholder 4"/>
          <p:cNvSpPr>
            <a:spLocks noGrp="1"/>
          </p:cNvSpPr>
          <p:nvPr>
            <p:ph type="dt" sz="half" idx="10"/>
          </p:nvPr>
        </p:nvSpPr>
        <p:spPr/>
        <p:txBody>
          <a:bodyPr/>
          <a:lstStyle/>
          <a:p>
            <a:fld id="{02B80FB3-BAD9-8C4C-B9E3-523432B2687D}" type="datetimeFigureOut">
              <a:rPr lang="en-US" smtClean="0"/>
              <a:t>30/05/17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ED0AB0-3698-B94D-87BE-9D1458C6E154}" type="slidenum">
              <a:rPr lang="en-US" smtClean="0"/>
              <a:t>‹#›</a:t>
            </a:fld>
            <a:endParaRPr lang="en-US"/>
          </a:p>
        </p:txBody>
      </p:sp>
    </p:spTree>
    <p:extLst>
      <p:ext uri="{BB962C8B-B14F-4D97-AF65-F5344CB8AC3E}">
        <p14:creationId xmlns:p14="http://schemas.microsoft.com/office/powerpoint/2010/main" val="2962601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pl-PL"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Click to edit Master text styles</a:t>
            </a:r>
          </a:p>
        </p:txBody>
      </p:sp>
      <p:sp>
        <p:nvSpPr>
          <p:cNvPr id="5" name="Date Placeholder 4"/>
          <p:cNvSpPr>
            <a:spLocks noGrp="1"/>
          </p:cNvSpPr>
          <p:nvPr>
            <p:ph type="dt" sz="half" idx="10"/>
          </p:nvPr>
        </p:nvSpPr>
        <p:spPr/>
        <p:txBody>
          <a:bodyPr/>
          <a:lstStyle/>
          <a:p>
            <a:fld id="{02B80FB3-BAD9-8C4C-B9E3-523432B2687D}" type="datetimeFigureOut">
              <a:rPr lang="en-US" smtClean="0"/>
              <a:t>30/05/17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ED0AB0-3698-B94D-87BE-9D1458C6E154}" type="slidenum">
              <a:rPr lang="en-US" smtClean="0"/>
              <a:t>‹#›</a:t>
            </a:fld>
            <a:endParaRPr lang="en-US"/>
          </a:p>
        </p:txBody>
      </p:sp>
    </p:spTree>
    <p:extLst>
      <p:ext uri="{BB962C8B-B14F-4D97-AF65-F5344CB8AC3E}">
        <p14:creationId xmlns:p14="http://schemas.microsoft.com/office/powerpoint/2010/main" val="360802009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Click to edit Master text styles</a:t>
            </a:r>
          </a:p>
          <a:p>
            <a:pPr lvl="1"/>
            <a:r>
              <a:rPr lang="pl-PL" smtClean="0"/>
              <a:t>Second level</a:t>
            </a:r>
          </a:p>
          <a:p>
            <a:pPr lvl="2"/>
            <a:r>
              <a:rPr lang="pl-PL" smtClean="0"/>
              <a:t>Third level</a:t>
            </a:r>
          </a:p>
          <a:p>
            <a:pPr lvl="3"/>
            <a:r>
              <a:rPr lang="pl-PL" smtClean="0"/>
              <a:t>Fourth level</a:t>
            </a:r>
          </a:p>
          <a:p>
            <a:pPr lvl="4"/>
            <a:r>
              <a:rPr lang="pl-PL"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80FB3-BAD9-8C4C-B9E3-523432B2687D}" type="datetimeFigureOut">
              <a:rPr lang="en-US" smtClean="0"/>
              <a:t>30/05/17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ED0AB0-3698-B94D-87BE-9D1458C6E154}" type="slidenum">
              <a:rPr lang="en-US" smtClean="0"/>
              <a:t>‹#›</a:t>
            </a:fld>
            <a:endParaRPr lang="en-US"/>
          </a:p>
        </p:txBody>
      </p:sp>
    </p:spTree>
    <p:extLst>
      <p:ext uri="{BB962C8B-B14F-4D97-AF65-F5344CB8AC3E}">
        <p14:creationId xmlns:p14="http://schemas.microsoft.com/office/powerpoint/2010/main" val="4068128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Private Delegation in EU Law</a:t>
            </a:r>
            <a:endParaRPr lang="en-US" dirty="0"/>
          </a:p>
        </p:txBody>
      </p:sp>
      <p:sp>
        <p:nvSpPr>
          <p:cNvPr id="3" name="Subtitle 2"/>
          <p:cNvSpPr>
            <a:spLocks noGrp="1"/>
          </p:cNvSpPr>
          <p:nvPr>
            <p:ph type="subTitle" idx="1"/>
          </p:nvPr>
        </p:nvSpPr>
        <p:spPr/>
        <p:txBody>
          <a:bodyPr/>
          <a:lstStyle/>
          <a:p>
            <a:r>
              <a:rPr lang="en-US" dirty="0" smtClean="0"/>
              <a:t>Agnieszka Janczuk-Gorywoda</a:t>
            </a:r>
          </a:p>
          <a:p>
            <a:r>
              <a:rPr lang="en-US" dirty="0" smtClean="0"/>
              <a:t>TILEC</a:t>
            </a:r>
          </a:p>
        </p:txBody>
      </p:sp>
    </p:spTree>
    <p:extLst>
      <p:ext uri="{BB962C8B-B14F-4D97-AF65-F5344CB8AC3E}">
        <p14:creationId xmlns:p14="http://schemas.microsoft.com/office/powerpoint/2010/main" val="2300085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85979"/>
          </a:xfrm>
        </p:spPr>
        <p:txBody>
          <a:bodyPr>
            <a:noAutofit/>
          </a:bodyPr>
          <a:lstStyle/>
          <a:p>
            <a:r>
              <a:rPr lang="en-US" sz="3200" i="1" dirty="0"/>
              <a:t>EMC Development</a:t>
            </a:r>
          </a:p>
        </p:txBody>
      </p:sp>
      <p:sp>
        <p:nvSpPr>
          <p:cNvPr id="3" name="Content Placeholder 2"/>
          <p:cNvSpPr>
            <a:spLocks noGrp="1"/>
          </p:cNvSpPr>
          <p:nvPr>
            <p:ph idx="1"/>
          </p:nvPr>
        </p:nvSpPr>
        <p:spPr>
          <a:xfrm>
            <a:off x="457199" y="1165369"/>
            <a:ext cx="8341465" cy="5329271"/>
          </a:xfrm>
        </p:spPr>
        <p:txBody>
          <a:bodyPr>
            <a:normAutofit/>
          </a:bodyPr>
          <a:lstStyle/>
          <a:p>
            <a:r>
              <a:rPr lang="en-US" dirty="0" smtClean="0"/>
              <a:t>CEN </a:t>
            </a:r>
            <a:r>
              <a:rPr lang="en-US" dirty="0" smtClean="0"/>
              <a:t>is not an association of undertakings because  its members are national standardization bodies and so it </a:t>
            </a:r>
            <a:r>
              <a:rPr lang="en-US" dirty="0" smtClean="0"/>
              <a:t>“has </a:t>
            </a:r>
            <a:r>
              <a:rPr lang="en-US" dirty="0" smtClean="0"/>
              <a:t>to be considered a body entrusted with the general economic </a:t>
            </a:r>
            <a:r>
              <a:rPr lang="en-US" dirty="0" smtClean="0"/>
              <a:t>interest”.</a:t>
            </a:r>
            <a:endParaRPr lang="en-US" dirty="0"/>
          </a:p>
        </p:txBody>
      </p:sp>
    </p:spTree>
    <p:extLst>
      <p:ext uri="{BB962C8B-B14F-4D97-AF65-F5344CB8AC3E}">
        <p14:creationId xmlns:p14="http://schemas.microsoft.com/office/powerpoint/2010/main" val="1690024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85979"/>
          </a:xfrm>
        </p:spPr>
        <p:txBody>
          <a:bodyPr>
            <a:noAutofit/>
          </a:bodyPr>
          <a:lstStyle/>
          <a:p>
            <a:r>
              <a:rPr lang="en-US" sz="3200" dirty="0" smtClean="0"/>
              <a:t>Case C-613/14 </a:t>
            </a:r>
            <a:r>
              <a:rPr lang="en-US" sz="3200" i="1" dirty="0" smtClean="0"/>
              <a:t>Elliot</a:t>
            </a:r>
            <a:endParaRPr lang="en-US" sz="3200" i="1" dirty="0"/>
          </a:p>
        </p:txBody>
      </p:sp>
      <p:sp>
        <p:nvSpPr>
          <p:cNvPr id="3" name="Content Placeholder 2"/>
          <p:cNvSpPr>
            <a:spLocks noGrp="1"/>
          </p:cNvSpPr>
          <p:nvPr>
            <p:ph idx="1"/>
          </p:nvPr>
        </p:nvSpPr>
        <p:spPr>
          <a:xfrm>
            <a:off x="457199" y="1165369"/>
            <a:ext cx="8341465" cy="5329271"/>
          </a:xfrm>
        </p:spPr>
        <p:txBody>
          <a:bodyPr>
            <a:normAutofit fontScale="85000" lnSpcReduction="20000"/>
          </a:bodyPr>
          <a:lstStyle/>
          <a:p>
            <a:r>
              <a:rPr lang="en-US" dirty="0" err="1" smtClean="0"/>
              <a:t>Harmonised</a:t>
            </a:r>
            <a:r>
              <a:rPr lang="en-US" dirty="0" smtClean="0"/>
              <a:t> </a:t>
            </a:r>
            <a:r>
              <a:rPr lang="en-US" dirty="0"/>
              <a:t>standards produced upon a mandate from the Commission and whose reference number were published in the Official Journal of the EU </a:t>
            </a:r>
            <a:r>
              <a:rPr lang="en-US" dirty="0" smtClean="0"/>
              <a:t>“</a:t>
            </a:r>
            <a:r>
              <a:rPr lang="en-US" b="1" dirty="0" smtClean="0"/>
              <a:t>form part of EU law</a:t>
            </a:r>
            <a:r>
              <a:rPr lang="en-US" dirty="0" smtClean="0"/>
              <a:t>”</a:t>
            </a:r>
          </a:p>
          <a:p>
            <a:pPr lvl="1"/>
            <a:r>
              <a:rPr lang="en-US" dirty="0" smtClean="0"/>
              <a:t>Likewise: General </a:t>
            </a:r>
            <a:r>
              <a:rPr lang="en-US" dirty="0"/>
              <a:t>Court in Case T-474/</a:t>
            </a:r>
            <a:r>
              <a:rPr lang="en-US" dirty="0" smtClean="0"/>
              <a:t>15 </a:t>
            </a:r>
            <a:r>
              <a:rPr lang="en-US" i="1" dirty="0" smtClean="0"/>
              <a:t>Global </a:t>
            </a:r>
            <a:r>
              <a:rPr lang="en-US" i="1" dirty="0"/>
              <a:t>Garden Products</a:t>
            </a:r>
            <a:r>
              <a:rPr lang="en-US" dirty="0"/>
              <a:t>: “the decisions relating to the publication of </a:t>
            </a:r>
            <a:r>
              <a:rPr lang="en-US" dirty="0" err="1"/>
              <a:t>harmonised</a:t>
            </a:r>
            <a:r>
              <a:rPr lang="en-US" dirty="0"/>
              <a:t> standards are </a:t>
            </a:r>
            <a:r>
              <a:rPr lang="en-US" b="1" dirty="0"/>
              <a:t>legal acts</a:t>
            </a:r>
            <a:r>
              <a:rPr lang="en-US" dirty="0"/>
              <a:t> against which an action for annulment may be </a:t>
            </a:r>
            <a:r>
              <a:rPr lang="en-US" dirty="0" smtClean="0"/>
              <a:t>brought”</a:t>
            </a:r>
          </a:p>
          <a:p>
            <a:r>
              <a:rPr lang="en-US" dirty="0" smtClean="0"/>
              <a:t>Essentially that Court confirmed that ESOs are performing delegated powers when adopting </a:t>
            </a:r>
            <a:r>
              <a:rPr lang="en-US" dirty="0" err="1" smtClean="0"/>
              <a:t>harmonised</a:t>
            </a:r>
            <a:r>
              <a:rPr lang="en-US" dirty="0" smtClean="0"/>
              <a:t> standards upon a mandate from the Commission and implicitly confirmed the legality of this delegation</a:t>
            </a:r>
          </a:p>
          <a:p>
            <a:r>
              <a:rPr lang="en-US" dirty="0" smtClean="0"/>
              <a:t> So outside the scope of competition law?</a:t>
            </a:r>
            <a:endParaRPr lang="en-US" dirty="0"/>
          </a:p>
        </p:txBody>
      </p:sp>
    </p:spTree>
    <p:extLst>
      <p:ext uri="{BB962C8B-B14F-4D97-AF65-F5344CB8AC3E}">
        <p14:creationId xmlns:p14="http://schemas.microsoft.com/office/powerpoint/2010/main" val="728751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85979"/>
          </a:xfrm>
        </p:spPr>
        <p:txBody>
          <a:bodyPr>
            <a:noAutofit/>
          </a:bodyPr>
          <a:lstStyle/>
          <a:p>
            <a:r>
              <a:rPr lang="en-US" sz="3200" dirty="0" smtClean="0"/>
              <a:t>Judicial accountability: </a:t>
            </a:r>
            <a:r>
              <a:rPr lang="en-US" sz="3200" i="1" dirty="0" smtClean="0"/>
              <a:t>Meroni</a:t>
            </a:r>
            <a:endParaRPr lang="en-US" sz="3200" dirty="0"/>
          </a:p>
        </p:txBody>
      </p:sp>
      <p:sp>
        <p:nvSpPr>
          <p:cNvPr id="3" name="Content Placeholder 2"/>
          <p:cNvSpPr>
            <a:spLocks noGrp="1"/>
          </p:cNvSpPr>
          <p:nvPr>
            <p:ph idx="1"/>
          </p:nvPr>
        </p:nvSpPr>
        <p:spPr>
          <a:xfrm>
            <a:off x="457199" y="1165369"/>
            <a:ext cx="8341465" cy="5329271"/>
          </a:xfrm>
        </p:spPr>
        <p:txBody>
          <a:bodyPr>
            <a:normAutofit fontScale="77500" lnSpcReduction="20000"/>
          </a:bodyPr>
          <a:lstStyle/>
          <a:p>
            <a:r>
              <a:rPr lang="en-US" dirty="0" smtClean="0"/>
              <a:t>“The </a:t>
            </a:r>
            <a:r>
              <a:rPr lang="en-US" dirty="0"/>
              <a:t>consequences resulting from a delegation of powers are very different depending on whether it involves clearly defined executive powers the exercise of which can, therefore, be subject to strict review in the light of objective criteria determined by the delegating authority, or whether it involves a discretionary power, implying a wide margin of discretion which may, according to the use which is made of it, make possible the execution of actual economic policy</a:t>
            </a:r>
            <a:r>
              <a:rPr lang="en-US" dirty="0" smtClean="0"/>
              <a:t>.” </a:t>
            </a:r>
            <a:endParaRPr lang="en-US" dirty="0"/>
          </a:p>
          <a:p>
            <a:r>
              <a:rPr lang="en-US" dirty="0" smtClean="0"/>
              <a:t>“A </a:t>
            </a:r>
            <a:r>
              <a:rPr lang="en-US" dirty="0"/>
              <a:t>delegation of the first kind cannot appreciably alter the consequences involved in the exercise of the powers concerned, whereas a delegation of the second kind, since it replaces the choices of the delegator by the choices of the delegate, brings about an actual transfer of </a:t>
            </a:r>
            <a:r>
              <a:rPr lang="en-US" dirty="0" err="1"/>
              <a:t>responsability</a:t>
            </a:r>
            <a:r>
              <a:rPr lang="en-US" dirty="0" smtClean="0"/>
              <a:t>.” </a:t>
            </a:r>
            <a:endParaRPr lang="en-US" dirty="0"/>
          </a:p>
          <a:p>
            <a:r>
              <a:rPr lang="en-US" dirty="0" smtClean="0"/>
              <a:t> </a:t>
            </a:r>
            <a:r>
              <a:rPr lang="en-US" dirty="0"/>
              <a:t>‘[a] delegation of powers </a:t>
            </a:r>
            <a:r>
              <a:rPr lang="en-US" dirty="0" smtClean="0"/>
              <a:t>[to a private body] </a:t>
            </a:r>
            <a:r>
              <a:rPr lang="en-US" dirty="0"/>
              <a:t>which implies a wide margin of discretion ... cannot be considered as compatible with the requirements of </a:t>
            </a:r>
            <a:r>
              <a:rPr lang="en-US" dirty="0" smtClean="0"/>
              <a:t>The </a:t>
            </a:r>
            <a:r>
              <a:rPr lang="en-US" dirty="0"/>
              <a:t>treaty.</a:t>
            </a:r>
            <a:r>
              <a:rPr lang="en-US" dirty="0" smtClean="0"/>
              <a:t>’</a:t>
            </a:r>
          </a:p>
          <a:p>
            <a:endParaRPr lang="en-US" dirty="0"/>
          </a:p>
          <a:p>
            <a:endParaRPr lang="en-US" dirty="0"/>
          </a:p>
          <a:p>
            <a:endParaRPr lang="en-US" dirty="0"/>
          </a:p>
        </p:txBody>
      </p:sp>
    </p:spTree>
    <p:extLst>
      <p:ext uri="{BB962C8B-B14F-4D97-AF65-F5344CB8AC3E}">
        <p14:creationId xmlns:p14="http://schemas.microsoft.com/office/powerpoint/2010/main" val="294760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85979"/>
          </a:xfrm>
        </p:spPr>
        <p:txBody>
          <a:bodyPr>
            <a:noAutofit/>
          </a:bodyPr>
          <a:lstStyle/>
          <a:p>
            <a:r>
              <a:rPr lang="en-US" sz="3200" dirty="0" smtClean="0"/>
              <a:t>Case T-107/06 </a:t>
            </a:r>
            <a:r>
              <a:rPr lang="en-US" sz="3200" i="1" dirty="0" err="1" smtClean="0"/>
              <a:t>Inet</a:t>
            </a:r>
            <a:r>
              <a:rPr lang="en-US" sz="3200" i="1" dirty="0" smtClean="0"/>
              <a:t> </a:t>
            </a:r>
            <a:r>
              <a:rPr lang="en-US" sz="3200" i="1" dirty="0" smtClean="0"/>
              <a:t>Hellas</a:t>
            </a:r>
            <a:endParaRPr lang="en-US" sz="3200" i="1" dirty="0"/>
          </a:p>
        </p:txBody>
      </p:sp>
      <p:sp>
        <p:nvSpPr>
          <p:cNvPr id="3" name="Content Placeholder 2"/>
          <p:cNvSpPr>
            <a:spLocks noGrp="1"/>
          </p:cNvSpPr>
          <p:nvPr>
            <p:ph idx="1"/>
          </p:nvPr>
        </p:nvSpPr>
        <p:spPr>
          <a:xfrm>
            <a:off x="457199" y="1165369"/>
            <a:ext cx="8341465" cy="5329271"/>
          </a:xfrm>
        </p:spPr>
        <p:txBody>
          <a:bodyPr>
            <a:normAutofit/>
          </a:bodyPr>
          <a:lstStyle/>
          <a:p>
            <a:r>
              <a:rPr lang="en-US" dirty="0" smtClean="0"/>
              <a:t>“It </a:t>
            </a:r>
            <a:r>
              <a:rPr lang="en-US" dirty="0"/>
              <a:t>is clear from all the foregoing that Regulation No 733/2002 gives the registry the power to refuse the registration of a second level domain and that, contrary to the applicant’s assertion, it is </a:t>
            </a:r>
            <a:r>
              <a:rPr lang="en-US" b="1" dirty="0"/>
              <a:t>not a power delegated to </a:t>
            </a:r>
            <a:r>
              <a:rPr lang="en-US" b="1" dirty="0" err="1"/>
              <a:t>EURid</a:t>
            </a:r>
            <a:r>
              <a:rPr lang="en-US" b="1" dirty="0"/>
              <a:t> by the Commission</a:t>
            </a:r>
            <a:r>
              <a:rPr lang="en-US" dirty="0"/>
              <a:t>. </a:t>
            </a:r>
            <a:r>
              <a:rPr lang="en-US" b="1" dirty="0"/>
              <a:t>Therefore, Meroni v High Authority, </a:t>
            </a:r>
            <a:r>
              <a:rPr lang="en-US" b="1" dirty="0" smtClean="0"/>
              <a:t>…, </a:t>
            </a:r>
            <a:r>
              <a:rPr lang="en-US" b="1" dirty="0"/>
              <a:t>is devoid of any relevance in the present case</a:t>
            </a:r>
            <a:r>
              <a:rPr lang="en-US" b="1" dirty="0" smtClean="0"/>
              <a:t>.</a:t>
            </a:r>
            <a:r>
              <a:rPr lang="en-US" dirty="0" smtClean="0"/>
              <a:t>”</a:t>
            </a:r>
            <a:r>
              <a:rPr lang="en-US" b="1" dirty="0" smtClean="0"/>
              <a:t>  </a:t>
            </a:r>
            <a:endParaRPr lang="en-US" dirty="0"/>
          </a:p>
        </p:txBody>
      </p:sp>
    </p:spTree>
    <p:extLst>
      <p:ext uri="{BB962C8B-B14F-4D97-AF65-F5344CB8AC3E}">
        <p14:creationId xmlns:p14="http://schemas.microsoft.com/office/powerpoint/2010/main" val="28124870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85979"/>
          </a:xfrm>
        </p:spPr>
        <p:txBody>
          <a:bodyPr>
            <a:noAutofit/>
          </a:bodyPr>
          <a:lstStyle/>
          <a:p>
            <a:r>
              <a:rPr lang="en-US" sz="3200" dirty="0" smtClean="0"/>
              <a:t>What about implicit/informal delegation?</a:t>
            </a:r>
            <a:endParaRPr lang="en-US" sz="3200" i="1" dirty="0"/>
          </a:p>
        </p:txBody>
      </p:sp>
      <p:sp>
        <p:nvSpPr>
          <p:cNvPr id="3" name="Content Placeholder 2"/>
          <p:cNvSpPr>
            <a:spLocks noGrp="1"/>
          </p:cNvSpPr>
          <p:nvPr>
            <p:ph idx="1"/>
          </p:nvPr>
        </p:nvSpPr>
        <p:spPr>
          <a:xfrm>
            <a:off x="457199" y="1165369"/>
            <a:ext cx="8341465" cy="5329271"/>
          </a:xfrm>
        </p:spPr>
        <p:txBody>
          <a:bodyPr>
            <a:normAutofit/>
          </a:bodyPr>
          <a:lstStyle/>
          <a:p>
            <a:r>
              <a:rPr lang="en-US" dirty="0" smtClean="0"/>
              <a:t>“powers </a:t>
            </a:r>
            <a:r>
              <a:rPr lang="en-US" dirty="0"/>
              <a:t>cannot be presumed to have been delegated and that, even when empowered to delegate its powers, the delegating authority must take an express decision to that </a:t>
            </a:r>
            <a:r>
              <a:rPr lang="en-US" dirty="0" smtClean="0"/>
              <a:t>effect”</a:t>
            </a:r>
            <a:endParaRPr lang="en-US" dirty="0"/>
          </a:p>
        </p:txBody>
      </p:sp>
    </p:spTree>
    <p:extLst>
      <p:ext uri="{BB962C8B-B14F-4D97-AF65-F5344CB8AC3E}">
        <p14:creationId xmlns:p14="http://schemas.microsoft.com/office/powerpoint/2010/main" val="3918036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85979"/>
          </a:xfrm>
        </p:spPr>
        <p:txBody>
          <a:bodyPr>
            <a:noAutofit/>
          </a:bodyPr>
          <a:lstStyle/>
          <a:p>
            <a:endParaRPr lang="en-US" sz="3200" dirty="0"/>
          </a:p>
        </p:txBody>
      </p:sp>
      <p:sp>
        <p:nvSpPr>
          <p:cNvPr id="3" name="Content Placeholder 2"/>
          <p:cNvSpPr>
            <a:spLocks noGrp="1"/>
          </p:cNvSpPr>
          <p:nvPr>
            <p:ph idx="1"/>
          </p:nvPr>
        </p:nvSpPr>
        <p:spPr>
          <a:xfrm>
            <a:off x="457199" y="1165369"/>
            <a:ext cx="8341465" cy="5329271"/>
          </a:xfrm>
        </p:spPr>
        <p:txBody>
          <a:bodyPr>
            <a:normAutofit/>
          </a:bodyPr>
          <a:lstStyle/>
          <a:p>
            <a:endParaRPr lang="en-US" dirty="0" smtClean="0"/>
          </a:p>
          <a:p>
            <a:endParaRPr lang="en-US" dirty="0"/>
          </a:p>
          <a:p>
            <a:endParaRPr lang="en-US" dirty="0" smtClean="0"/>
          </a:p>
          <a:p>
            <a:pPr marL="0" indent="0" algn="ctr">
              <a:buNone/>
            </a:pPr>
            <a:r>
              <a:rPr lang="en-US" dirty="0" smtClean="0"/>
              <a:t>So what remains?</a:t>
            </a:r>
            <a:endParaRPr lang="en-US" dirty="0"/>
          </a:p>
        </p:txBody>
      </p:sp>
    </p:spTree>
    <p:extLst>
      <p:ext uri="{BB962C8B-B14F-4D97-AF65-F5344CB8AC3E}">
        <p14:creationId xmlns:p14="http://schemas.microsoft.com/office/powerpoint/2010/main" val="6070398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85979"/>
          </a:xfrm>
        </p:spPr>
        <p:txBody>
          <a:bodyPr>
            <a:noAutofit/>
          </a:bodyPr>
          <a:lstStyle/>
          <a:p>
            <a:r>
              <a:rPr lang="en-US" sz="3200" i="1" dirty="0" smtClean="0"/>
              <a:t>DIR Film International</a:t>
            </a:r>
            <a:endParaRPr lang="en-US" sz="3200" i="1" dirty="0"/>
          </a:p>
        </p:txBody>
      </p:sp>
      <p:sp>
        <p:nvSpPr>
          <p:cNvPr id="3" name="Content Placeholder 2"/>
          <p:cNvSpPr>
            <a:spLocks noGrp="1"/>
          </p:cNvSpPr>
          <p:nvPr>
            <p:ph idx="1"/>
          </p:nvPr>
        </p:nvSpPr>
        <p:spPr>
          <a:xfrm>
            <a:off x="457199" y="1165369"/>
            <a:ext cx="8341465" cy="5329271"/>
          </a:xfrm>
        </p:spPr>
        <p:txBody>
          <a:bodyPr>
            <a:normAutofit fontScale="85000" lnSpcReduction="10000"/>
          </a:bodyPr>
          <a:lstStyle/>
          <a:p>
            <a:r>
              <a:rPr lang="en-US" dirty="0" smtClean="0"/>
              <a:t>Decisions of a private delegate attributed to the delegating institution (here the Commission) because </a:t>
            </a:r>
            <a:r>
              <a:rPr lang="en-US" dirty="0" smtClean="0"/>
              <a:t>the content of decisions taken by the </a:t>
            </a:r>
            <a:r>
              <a:rPr lang="en-US" dirty="0"/>
              <a:t>private delegate subject ‘in practice’ to the prior agreement of the Commission’s </a:t>
            </a:r>
            <a:r>
              <a:rPr lang="en-US" dirty="0" smtClean="0"/>
              <a:t>representatives</a:t>
            </a:r>
          </a:p>
          <a:p>
            <a:r>
              <a:rPr lang="en-US" dirty="0"/>
              <a:t>So the </a:t>
            </a:r>
            <a:r>
              <a:rPr lang="en-US" dirty="0" smtClean="0"/>
              <a:t>Commission </a:t>
            </a:r>
            <a:r>
              <a:rPr lang="en-US" dirty="0"/>
              <a:t>was responsible for their content and could be called upon to defend them in </a:t>
            </a:r>
            <a:r>
              <a:rPr lang="en-US" dirty="0" smtClean="0"/>
              <a:t>court</a:t>
            </a:r>
          </a:p>
          <a:p>
            <a:r>
              <a:rPr lang="en-US" dirty="0" smtClean="0">
                <a:sym typeface="Wingdings"/>
              </a:rPr>
              <a:t> Following Elliott: The Commission may be held responsible for </a:t>
            </a:r>
            <a:r>
              <a:rPr lang="en-US" dirty="0" err="1" smtClean="0">
                <a:sym typeface="Wingdings"/>
              </a:rPr>
              <a:t>harmonised</a:t>
            </a:r>
            <a:r>
              <a:rPr lang="en-US" dirty="0" smtClean="0">
                <a:sym typeface="Wingdings"/>
              </a:rPr>
              <a:t> standards produced by ESOs upon the mandate from the Commission</a:t>
            </a:r>
          </a:p>
          <a:p>
            <a:r>
              <a:rPr lang="en-US" dirty="0" smtClean="0">
                <a:sym typeface="Wingdings"/>
              </a:rPr>
              <a:t>But in many another instances, there would not be a sufficient level of control of private actions by the public institution</a:t>
            </a:r>
            <a:endParaRPr lang="en-US" dirty="0"/>
          </a:p>
        </p:txBody>
      </p:sp>
    </p:spTree>
    <p:extLst>
      <p:ext uri="{BB962C8B-B14F-4D97-AF65-F5344CB8AC3E}">
        <p14:creationId xmlns:p14="http://schemas.microsoft.com/office/powerpoint/2010/main" val="15147467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85979"/>
          </a:xfrm>
        </p:spPr>
        <p:txBody>
          <a:bodyPr>
            <a:noAutofit/>
          </a:bodyPr>
          <a:lstStyle/>
          <a:p>
            <a:r>
              <a:rPr lang="en-US" sz="3200" dirty="0" smtClean="0"/>
              <a:t>Free Movement and Competition Law</a:t>
            </a:r>
            <a:endParaRPr lang="en-US" sz="3200" dirty="0"/>
          </a:p>
        </p:txBody>
      </p:sp>
      <p:sp>
        <p:nvSpPr>
          <p:cNvPr id="3" name="Content Placeholder 2"/>
          <p:cNvSpPr>
            <a:spLocks noGrp="1"/>
          </p:cNvSpPr>
          <p:nvPr>
            <p:ph idx="1"/>
          </p:nvPr>
        </p:nvSpPr>
        <p:spPr>
          <a:xfrm>
            <a:off x="457199" y="1165369"/>
            <a:ext cx="8341465" cy="5329271"/>
          </a:xfrm>
        </p:spPr>
        <p:txBody>
          <a:bodyPr>
            <a:normAutofit/>
          </a:bodyPr>
          <a:lstStyle/>
          <a:p>
            <a:r>
              <a:rPr lang="en-US" dirty="0" smtClean="0"/>
              <a:t>Free movement: Market Access</a:t>
            </a:r>
          </a:p>
          <a:p>
            <a:r>
              <a:rPr lang="en-US" dirty="0" smtClean="0"/>
              <a:t>Competition law: exerts pressure on governance design of EU private delegates even if it has not “bitten” yet </a:t>
            </a:r>
          </a:p>
          <a:p>
            <a:pPr lvl="1"/>
            <a:r>
              <a:rPr lang="en-US" dirty="0" smtClean="0"/>
              <a:t>EMC Development: Openness, transparency and non-discrimination are the necessary benchmarks</a:t>
            </a:r>
          </a:p>
          <a:p>
            <a:pPr lvl="2"/>
            <a:r>
              <a:rPr lang="en-US" dirty="0" smtClean="0"/>
              <a:t>Reluctance to </a:t>
            </a:r>
            <a:r>
              <a:rPr lang="en-US" dirty="0" err="1" smtClean="0"/>
              <a:t>scrutinise</a:t>
            </a:r>
            <a:r>
              <a:rPr lang="en-US" dirty="0" smtClean="0"/>
              <a:t> substance of standards</a:t>
            </a:r>
          </a:p>
          <a:p>
            <a:pPr lvl="1"/>
            <a:r>
              <a:rPr lang="en-US" dirty="0" smtClean="0"/>
              <a:t>Implicit delegation: SEPA </a:t>
            </a:r>
            <a:endParaRPr lang="en-US" dirty="0"/>
          </a:p>
        </p:txBody>
      </p:sp>
    </p:spTree>
    <p:extLst>
      <p:ext uri="{BB962C8B-B14F-4D97-AF65-F5344CB8AC3E}">
        <p14:creationId xmlns:p14="http://schemas.microsoft.com/office/powerpoint/2010/main" val="13407545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85979"/>
          </a:xfrm>
        </p:spPr>
        <p:txBody>
          <a:bodyPr>
            <a:noAutofit/>
          </a:bodyPr>
          <a:lstStyle/>
          <a:p>
            <a:r>
              <a:rPr lang="en-US" sz="3200" dirty="0" smtClean="0"/>
              <a:t>Principles of Better Self- and Co-regulation</a:t>
            </a:r>
            <a:endParaRPr lang="en-US" sz="3200" dirty="0"/>
          </a:p>
        </p:txBody>
      </p:sp>
      <p:sp>
        <p:nvSpPr>
          <p:cNvPr id="3" name="Content Placeholder 2"/>
          <p:cNvSpPr>
            <a:spLocks noGrp="1"/>
          </p:cNvSpPr>
          <p:nvPr>
            <p:ph idx="1"/>
          </p:nvPr>
        </p:nvSpPr>
        <p:spPr>
          <a:xfrm>
            <a:off x="457199" y="1165369"/>
            <a:ext cx="8341465" cy="5329271"/>
          </a:xfrm>
        </p:spPr>
        <p:txBody>
          <a:bodyPr>
            <a:normAutofit fontScale="92500" lnSpcReduction="20000"/>
          </a:bodyPr>
          <a:lstStyle/>
          <a:p>
            <a:r>
              <a:rPr lang="en-US" dirty="0" smtClean="0"/>
              <a:t>Initially developed for Corporate Social Responsibility</a:t>
            </a:r>
          </a:p>
          <a:p>
            <a:r>
              <a:rPr lang="en-US" dirty="0" smtClean="0"/>
              <a:t>Referred to in Better Regulation Guidelines 2015 </a:t>
            </a:r>
          </a:p>
          <a:p>
            <a:r>
              <a:rPr lang="en-US" dirty="0" smtClean="0"/>
              <a:t>“Loosely” applied by the Commission when it delegates development of implementing powers to private parties</a:t>
            </a:r>
          </a:p>
          <a:p>
            <a:endParaRPr lang="en-US" dirty="0"/>
          </a:p>
          <a:p>
            <a:pPr lvl="1"/>
            <a:r>
              <a:rPr lang="en-US" b="1" u="sng" dirty="0" smtClean="0"/>
              <a:t>Concept</a:t>
            </a:r>
            <a:r>
              <a:rPr lang="en-US" dirty="0" smtClean="0"/>
              <a:t>					- </a:t>
            </a:r>
            <a:r>
              <a:rPr lang="en-US" b="1" u="sng" dirty="0" smtClean="0"/>
              <a:t>Implementation</a:t>
            </a:r>
            <a:endParaRPr lang="en-US" u="sng" dirty="0" smtClean="0"/>
          </a:p>
          <a:p>
            <a:pPr lvl="1"/>
            <a:r>
              <a:rPr lang="en-US" dirty="0" smtClean="0"/>
              <a:t>Participation				- Iterative improvements</a:t>
            </a:r>
          </a:p>
          <a:p>
            <a:pPr lvl="1"/>
            <a:r>
              <a:rPr lang="en-US" dirty="0" smtClean="0"/>
              <a:t>Openness					- Monitoring</a:t>
            </a:r>
          </a:p>
          <a:p>
            <a:pPr lvl="1"/>
            <a:r>
              <a:rPr lang="en-US" dirty="0" smtClean="0"/>
              <a:t>Good Faith					- Evaluation</a:t>
            </a:r>
          </a:p>
          <a:p>
            <a:pPr lvl="1"/>
            <a:r>
              <a:rPr lang="en-US" dirty="0" smtClean="0"/>
              <a:t>Objectives 					- Resolving disagreements</a:t>
            </a:r>
          </a:p>
          <a:p>
            <a:pPr lvl="1"/>
            <a:r>
              <a:rPr lang="en-US" dirty="0" smtClean="0"/>
              <a:t>Legal Compliance			- Financing</a:t>
            </a:r>
            <a:endParaRPr lang="en-US" dirty="0" smtClean="0"/>
          </a:p>
          <a:p>
            <a:endParaRPr lang="en-US" dirty="0"/>
          </a:p>
        </p:txBody>
      </p:sp>
    </p:spTree>
    <p:extLst>
      <p:ext uri="{BB962C8B-B14F-4D97-AF65-F5344CB8AC3E}">
        <p14:creationId xmlns:p14="http://schemas.microsoft.com/office/powerpoint/2010/main" val="40202687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5822"/>
          </a:xfrm>
        </p:spPr>
        <p:txBody>
          <a:bodyPr>
            <a:normAutofit/>
          </a:bodyPr>
          <a:lstStyle/>
          <a:p>
            <a:r>
              <a:rPr lang="pl-PL" sz="4000" dirty="0" smtClean="0"/>
              <a:t>C-219/15 </a:t>
            </a:r>
            <a:r>
              <a:rPr lang="pl-PL" sz="4000" i="1" dirty="0" smtClean="0"/>
              <a:t>Schmitt v TÜV</a:t>
            </a:r>
            <a:endParaRPr lang="en-US" sz="4000" i="1" dirty="0"/>
          </a:p>
        </p:txBody>
      </p:sp>
      <p:sp>
        <p:nvSpPr>
          <p:cNvPr id="3" name="Content Placeholder 2"/>
          <p:cNvSpPr>
            <a:spLocks noGrp="1"/>
          </p:cNvSpPr>
          <p:nvPr>
            <p:ph idx="1"/>
          </p:nvPr>
        </p:nvSpPr>
        <p:spPr>
          <a:xfrm>
            <a:off x="457200" y="1289750"/>
            <a:ext cx="8452403" cy="5327663"/>
          </a:xfrm>
        </p:spPr>
        <p:txBody>
          <a:bodyPr>
            <a:noAutofit/>
          </a:bodyPr>
          <a:lstStyle/>
          <a:p>
            <a:r>
              <a:rPr lang="en-GB" sz="2400" dirty="0" smtClean="0"/>
              <a:t>Private parties are enlisted by the European legislator to achieve its policy goals </a:t>
            </a:r>
          </a:p>
          <a:p>
            <a:pPr lvl="1"/>
            <a:r>
              <a:rPr lang="en-GB" sz="1800" dirty="0" smtClean="0"/>
              <a:t>Of course, the ECJ secured itself a safe escape from this statement with the clause “it is apparent from </a:t>
            </a:r>
            <a:r>
              <a:rPr lang="en-GB" sz="1800" dirty="0" smtClean="0"/>
              <a:t>powers cannot be presumed to have been delegated and that, even when empowered to delegate its powers, the delegating authority must take an express decision to that </a:t>
            </a:r>
            <a:r>
              <a:rPr lang="en-GB" sz="1800" dirty="0" err="1" smtClean="0"/>
              <a:t>effectthe</a:t>
            </a:r>
            <a:r>
              <a:rPr lang="en-GB" sz="1800" dirty="0" smtClean="0"/>
              <a:t> </a:t>
            </a:r>
            <a:r>
              <a:rPr lang="en-GB" sz="1800" dirty="0" smtClean="0"/>
              <a:t>wording and overall scheme of the Directive 93/42 </a:t>
            </a:r>
          </a:p>
          <a:p>
            <a:r>
              <a:rPr lang="en-GB" sz="2400" dirty="0" smtClean="0"/>
              <a:t>The Court made it clear that – if EU law is silent – it is up to national law to determine the question of liability for (a failure to) achieving that goal vis-à-vis third parties</a:t>
            </a:r>
          </a:p>
          <a:p>
            <a:pPr lvl="1"/>
            <a:r>
              <a:rPr lang="en-GB" sz="2000" dirty="0" smtClean="0"/>
              <a:t>Reference to Paul and others only makes it more explicit that it is a particular EU legislative act and national law that shall determine the question of liability</a:t>
            </a:r>
          </a:p>
          <a:p>
            <a:r>
              <a:rPr lang="en-GB" sz="2400" dirty="0" smtClean="0"/>
              <a:t>But the Court also explicitly said that EU law enlisting private actors </a:t>
            </a:r>
            <a:r>
              <a:rPr lang="en-GB" sz="2400" i="1" dirty="0" smtClean="0"/>
              <a:t>may </a:t>
            </a:r>
            <a:r>
              <a:rPr lang="en-GB" sz="2400" dirty="0" smtClean="0"/>
              <a:t>give rise to liability on the part of enlisted private body vis-à-vis third parties</a:t>
            </a:r>
            <a:endParaRPr lang="en-GB" sz="2400" dirty="0" smtClean="0"/>
          </a:p>
        </p:txBody>
      </p:sp>
    </p:spTree>
    <p:extLst>
      <p:ext uri="{BB962C8B-B14F-4D97-AF65-F5344CB8AC3E}">
        <p14:creationId xmlns:p14="http://schemas.microsoft.com/office/powerpoint/2010/main" val="2398763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85979"/>
          </a:xfrm>
        </p:spPr>
        <p:txBody>
          <a:bodyPr>
            <a:noAutofit/>
          </a:bodyPr>
          <a:lstStyle/>
          <a:p>
            <a:r>
              <a:rPr lang="en-US" sz="3000" dirty="0" smtClean="0"/>
              <a:t>From White Paper on European Governance (2001) through Inter-institutional Agreement on Better Law-making 2003 …</a:t>
            </a:r>
            <a:endParaRPr lang="en-US" sz="3000" dirty="0"/>
          </a:p>
        </p:txBody>
      </p:sp>
      <p:sp>
        <p:nvSpPr>
          <p:cNvPr id="3" name="Content Placeholder 2"/>
          <p:cNvSpPr>
            <a:spLocks noGrp="1"/>
          </p:cNvSpPr>
          <p:nvPr>
            <p:ph idx="1"/>
          </p:nvPr>
        </p:nvSpPr>
        <p:spPr>
          <a:xfrm>
            <a:off x="340425" y="1518907"/>
            <a:ext cx="8602266" cy="5093579"/>
          </a:xfrm>
        </p:spPr>
        <p:txBody>
          <a:bodyPr>
            <a:noAutofit/>
          </a:bodyPr>
          <a:lstStyle/>
          <a:p>
            <a:pPr marL="400050" lvl="1" indent="0">
              <a:buNone/>
            </a:pPr>
            <a:r>
              <a:rPr lang="en-US" sz="2200" dirty="0" smtClean="0"/>
              <a:t>“The Commission will: * Promote greater use of different policy tools (… co-regulatory mechanisms).” </a:t>
            </a:r>
          </a:p>
          <a:p>
            <a:pPr marL="400050" lvl="1" indent="0">
              <a:buNone/>
            </a:pPr>
            <a:r>
              <a:rPr lang="en-US" sz="2200" dirty="0" smtClean="0"/>
              <a:t>“Co-regulation combines binding legislative and regulatory action with actions taken by the actors most concerned, drawing on their practical expertise.”</a:t>
            </a:r>
          </a:p>
          <a:p>
            <a:r>
              <a:rPr lang="en-US" sz="2200" dirty="0"/>
              <a:t>Inter-institutional Agreement on Better Law-making 2003</a:t>
            </a:r>
            <a:endParaRPr lang="en-US" sz="2200" dirty="0" smtClean="0"/>
          </a:p>
          <a:p>
            <a:pPr marL="400050" lvl="1" indent="0">
              <a:buNone/>
            </a:pPr>
            <a:r>
              <a:rPr lang="en-US" sz="2200" dirty="0" smtClean="0"/>
              <a:t>“Use of alternative methods of regulation</a:t>
            </a:r>
          </a:p>
          <a:p>
            <a:pPr marL="400050" lvl="1" indent="0">
              <a:buNone/>
            </a:pPr>
            <a:r>
              <a:rPr lang="en-US" sz="2200" dirty="0" smtClean="0"/>
              <a:t>16. The three Institutions recall the Community's obligation to legislate only where it is necessary, in accordance with the Protocol on the application of the principles of subsidiarity and proportionality. They </a:t>
            </a:r>
            <a:r>
              <a:rPr lang="en-US" sz="2200" dirty="0" err="1" smtClean="0"/>
              <a:t>recognise</a:t>
            </a:r>
            <a:r>
              <a:rPr lang="en-US" sz="2200" dirty="0" smtClean="0"/>
              <a:t> the need to use, in suitable cases or where the Treaty does not specifically require the use of a legal instrument, alternative regulation mechanisms.” </a:t>
            </a:r>
          </a:p>
          <a:p>
            <a:pPr lvl="1"/>
            <a:r>
              <a:rPr lang="en-US" sz="2200" dirty="0" smtClean="0">
                <a:sym typeface="Wingdings"/>
              </a:rPr>
              <a:t> self- and co-regulation</a:t>
            </a:r>
            <a:endParaRPr lang="en-US" sz="2200" dirty="0" smtClean="0"/>
          </a:p>
        </p:txBody>
      </p:sp>
    </p:spTree>
    <p:extLst>
      <p:ext uri="{BB962C8B-B14F-4D97-AF65-F5344CB8AC3E}">
        <p14:creationId xmlns:p14="http://schemas.microsoft.com/office/powerpoint/2010/main" val="35423666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5822"/>
          </a:xfrm>
        </p:spPr>
        <p:txBody>
          <a:bodyPr>
            <a:normAutofit/>
          </a:bodyPr>
          <a:lstStyle/>
          <a:p>
            <a:r>
              <a:rPr lang="pl-PL" sz="4000" dirty="0" smtClean="0"/>
              <a:t>Road not </a:t>
            </a:r>
            <a:r>
              <a:rPr lang="pl-PL" sz="4000" dirty="0" err="1" smtClean="0"/>
              <a:t>taken</a:t>
            </a:r>
            <a:endParaRPr lang="en-US" sz="4000" i="1" dirty="0"/>
          </a:p>
        </p:txBody>
      </p:sp>
      <p:sp>
        <p:nvSpPr>
          <p:cNvPr id="3" name="Content Placeholder 2"/>
          <p:cNvSpPr>
            <a:spLocks noGrp="1"/>
          </p:cNvSpPr>
          <p:nvPr>
            <p:ph idx="1"/>
          </p:nvPr>
        </p:nvSpPr>
        <p:spPr>
          <a:xfrm>
            <a:off x="457200" y="1289750"/>
            <a:ext cx="8452403" cy="5327663"/>
          </a:xfrm>
        </p:spPr>
        <p:txBody>
          <a:bodyPr>
            <a:noAutofit/>
          </a:bodyPr>
          <a:lstStyle/>
          <a:p>
            <a:r>
              <a:rPr lang="en-GB" sz="2400" i="1" dirty="0" smtClean="0"/>
              <a:t>Meroni </a:t>
            </a:r>
            <a:r>
              <a:rPr lang="en-GB" sz="2400" dirty="0" smtClean="0"/>
              <a:t>was about the failure to attach procedural duties to the private delegate</a:t>
            </a:r>
          </a:p>
          <a:p>
            <a:r>
              <a:rPr lang="en-GB" sz="2400" dirty="0" smtClean="0"/>
              <a:t>The Court could have imposed those duties </a:t>
            </a:r>
          </a:p>
          <a:p>
            <a:r>
              <a:rPr lang="en-GB" sz="2400" dirty="0" smtClean="0"/>
              <a:t>But it remains open</a:t>
            </a:r>
            <a:endParaRPr lang="en-GB" sz="2400" dirty="0" smtClean="0"/>
          </a:p>
        </p:txBody>
      </p:sp>
    </p:spTree>
    <p:extLst>
      <p:ext uri="{BB962C8B-B14F-4D97-AF65-F5344CB8AC3E}">
        <p14:creationId xmlns:p14="http://schemas.microsoft.com/office/powerpoint/2010/main" val="4399634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5822"/>
          </a:xfrm>
        </p:spPr>
        <p:txBody>
          <a:bodyPr>
            <a:normAutofit/>
          </a:bodyPr>
          <a:lstStyle/>
          <a:p>
            <a:r>
              <a:rPr lang="pl-PL" sz="4000" dirty="0" err="1" smtClean="0"/>
              <a:t>Conclusion</a:t>
            </a:r>
            <a:endParaRPr lang="en-US" sz="4000" i="1" dirty="0"/>
          </a:p>
        </p:txBody>
      </p:sp>
      <p:sp>
        <p:nvSpPr>
          <p:cNvPr id="3" name="Content Placeholder 2"/>
          <p:cNvSpPr>
            <a:spLocks noGrp="1"/>
          </p:cNvSpPr>
          <p:nvPr>
            <p:ph idx="1"/>
          </p:nvPr>
        </p:nvSpPr>
        <p:spPr>
          <a:xfrm>
            <a:off x="457200" y="1289750"/>
            <a:ext cx="8452403" cy="5327663"/>
          </a:xfrm>
        </p:spPr>
        <p:txBody>
          <a:bodyPr>
            <a:noAutofit/>
          </a:bodyPr>
          <a:lstStyle/>
          <a:p>
            <a:r>
              <a:rPr lang="en-GB" sz="2400" dirty="0" smtClean="0"/>
              <a:t>Private delegation in EU law proliferating</a:t>
            </a:r>
          </a:p>
          <a:p>
            <a:r>
              <a:rPr lang="en-GB" sz="2400" dirty="0" smtClean="0"/>
              <a:t>Unclear legal framework</a:t>
            </a:r>
          </a:p>
          <a:p>
            <a:r>
              <a:rPr lang="en-GB" sz="2400" dirty="0" smtClean="0"/>
              <a:t>Difference between legislative and regulatory delegation</a:t>
            </a:r>
          </a:p>
          <a:p>
            <a:r>
              <a:rPr lang="en-GB" sz="2400" dirty="0" smtClean="0"/>
              <a:t>Difference between formal and informal delegation</a:t>
            </a:r>
          </a:p>
          <a:p>
            <a:r>
              <a:rPr lang="en-GB" sz="2400" dirty="0" smtClean="0"/>
              <a:t>Strict understanding of </a:t>
            </a:r>
            <a:r>
              <a:rPr lang="en-GB" sz="2400" i="1" dirty="0" smtClean="0"/>
              <a:t>Meroni </a:t>
            </a:r>
            <a:r>
              <a:rPr lang="en-GB" sz="2400" dirty="0" smtClean="0"/>
              <a:t>was likely an incentive for the Commission to rely on </a:t>
            </a:r>
            <a:r>
              <a:rPr lang="en-GB" sz="2400" dirty="0" err="1" smtClean="0"/>
              <a:t>inofrmal</a:t>
            </a:r>
            <a:r>
              <a:rPr lang="en-GB" sz="2400" dirty="0" smtClean="0"/>
              <a:t> delegation</a:t>
            </a:r>
          </a:p>
          <a:p>
            <a:r>
              <a:rPr lang="en-GB" sz="2400" dirty="0" smtClean="0"/>
              <a:t>Commission likely to be held responsible for private delegates when it exerts “control” over their actions</a:t>
            </a:r>
          </a:p>
          <a:p>
            <a:r>
              <a:rPr lang="en-GB" sz="2400" dirty="0" smtClean="0"/>
              <a:t>Complementarity between public and private liability</a:t>
            </a:r>
            <a:endParaRPr lang="en-GB" sz="2400" dirty="0" smtClean="0"/>
          </a:p>
        </p:txBody>
      </p:sp>
    </p:spTree>
    <p:extLst>
      <p:ext uri="{BB962C8B-B14F-4D97-AF65-F5344CB8AC3E}">
        <p14:creationId xmlns:p14="http://schemas.microsoft.com/office/powerpoint/2010/main" val="3298162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3698"/>
            <a:ext cx="8229600" cy="785979"/>
          </a:xfrm>
        </p:spPr>
        <p:txBody>
          <a:bodyPr>
            <a:noAutofit/>
          </a:bodyPr>
          <a:lstStyle/>
          <a:p>
            <a:r>
              <a:rPr lang="en-US" sz="3200" dirty="0" smtClean="0"/>
              <a:t>… to Better Regulation </a:t>
            </a:r>
            <a:r>
              <a:rPr lang="en-US" sz="3200" dirty="0" smtClean="0"/>
              <a:t>Guidelines (2015)</a:t>
            </a:r>
            <a:endParaRPr lang="en-US" sz="3200" dirty="0"/>
          </a:p>
        </p:txBody>
      </p:sp>
      <p:sp>
        <p:nvSpPr>
          <p:cNvPr id="3" name="Content Placeholder 2"/>
          <p:cNvSpPr>
            <a:spLocks noGrp="1"/>
          </p:cNvSpPr>
          <p:nvPr>
            <p:ph idx="1"/>
          </p:nvPr>
        </p:nvSpPr>
        <p:spPr>
          <a:xfrm>
            <a:off x="457199" y="1165369"/>
            <a:ext cx="8524772" cy="5329271"/>
          </a:xfrm>
        </p:spPr>
        <p:txBody>
          <a:bodyPr>
            <a:noAutofit/>
          </a:bodyPr>
          <a:lstStyle/>
          <a:p>
            <a:pPr>
              <a:spcBef>
                <a:spcPts val="0"/>
              </a:spcBef>
            </a:pPr>
            <a:r>
              <a:rPr lang="en-US" sz="2400" dirty="0" smtClean="0"/>
              <a:t>“When </a:t>
            </a:r>
            <a:r>
              <a:rPr lang="en-US" sz="2400" dirty="0"/>
              <a:t>designing the policy options, always consider: </a:t>
            </a:r>
            <a:endParaRPr lang="en-US" sz="2400" dirty="0" smtClean="0"/>
          </a:p>
          <a:p>
            <a:pPr marL="0" indent="0">
              <a:spcBef>
                <a:spcPts val="0"/>
              </a:spcBef>
              <a:buNone/>
            </a:pPr>
            <a:r>
              <a:rPr lang="en-US" sz="2400" dirty="0"/>
              <a:t>	</a:t>
            </a:r>
            <a:r>
              <a:rPr lang="en-US" sz="1800" dirty="0" smtClean="0"/>
              <a:t>…</a:t>
            </a:r>
            <a:endParaRPr lang="en-US" sz="1800" dirty="0"/>
          </a:p>
          <a:p>
            <a:pPr>
              <a:spcBef>
                <a:spcPts val="0"/>
              </a:spcBef>
            </a:pPr>
            <a:r>
              <a:rPr lang="en-US" sz="2400" dirty="0"/>
              <a:t>Alternative policy instruments: e.g. non-regulatory alternatives; self- or </a:t>
            </a:r>
            <a:r>
              <a:rPr lang="en-US" sz="2400" dirty="0" smtClean="0"/>
              <a:t>co-regulation; market</a:t>
            </a:r>
            <a:r>
              <a:rPr lang="en-US" sz="2400" dirty="0"/>
              <a:t>-based solutions, regulatory alternatives; international standards26, and their mix</a:t>
            </a:r>
            <a:r>
              <a:rPr lang="en-US" sz="2400" dirty="0" smtClean="0"/>
              <a:t>;” </a:t>
            </a:r>
            <a:endParaRPr lang="en-US" sz="2400" dirty="0"/>
          </a:p>
          <a:p>
            <a:pPr>
              <a:spcBef>
                <a:spcPts val="0"/>
              </a:spcBef>
            </a:pPr>
            <a:endParaRPr lang="en-US" sz="1100" dirty="0"/>
          </a:p>
          <a:p>
            <a:pPr>
              <a:spcBef>
                <a:spcPts val="0"/>
              </a:spcBef>
            </a:pPr>
            <a:r>
              <a:rPr lang="en-US" sz="2400" dirty="0" smtClean="0"/>
              <a:t>“The </a:t>
            </a:r>
            <a:r>
              <a:rPr lang="en-US" sz="2400" dirty="0"/>
              <a:t>Commission may decide that a "soft" policy instrument is preferable to a pure legislative approach (although </a:t>
            </a:r>
            <a:r>
              <a:rPr lang="en-US" sz="2400" dirty="0" err="1"/>
              <a:t>thiese</a:t>
            </a:r>
            <a:r>
              <a:rPr lang="en-US" sz="2400" dirty="0"/>
              <a:t> may be combined). This may include </a:t>
            </a:r>
            <a:r>
              <a:rPr lang="en-US" sz="2400" dirty="0" smtClean="0"/>
              <a:t>voluntary agreements </a:t>
            </a:r>
            <a:r>
              <a:rPr lang="en-US" sz="2400" dirty="0"/>
              <a:t>or other forms of self-co-regulatory action which are described more fully </a:t>
            </a:r>
            <a:r>
              <a:rPr lang="en-US" sz="2400" dirty="0" smtClean="0"/>
              <a:t>in the </a:t>
            </a:r>
            <a:r>
              <a:rPr lang="en-US" sz="2400" dirty="0"/>
              <a:t>tool on policy instruments. In such cases, there will also be a need to monitor </a:t>
            </a:r>
            <a:r>
              <a:rPr lang="en-US" sz="2400" dirty="0" smtClean="0"/>
              <a:t>the performance </a:t>
            </a:r>
            <a:r>
              <a:rPr lang="en-US" sz="2400" dirty="0"/>
              <a:t>of such approaches against the policy/legislative principles underpinning them25, the commitments made by the parties and the objectives of the initiative</a:t>
            </a:r>
            <a:r>
              <a:rPr lang="en-US" sz="2400" dirty="0" smtClean="0"/>
              <a:t>.”</a:t>
            </a:r>
            <a:endParaRPr lang="en-US" sz="2400" dirty="0"/>
          </a:p>
        </p:txBody>
      </p:sp>
    </p:spTree>
    <p:extLst>
      <p:ext uri="{BB962C8B-B14F-4D97-AF65-F5344CB8AC3E}">
        <p14:creationId xmlns:p14="http://schemas.microsoft.com/office/powerpoint/2010/main" val="3132892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85979"/>
          </a:xfrm>
        </p:spPr>
        <p:txBody>
          <a:bodyPr>
            <a:noAutofit/>
          </a:bodyPr>
          <a:lstStyle/>
          <a:p>
            <a:r>
              <a:rPr lang="en-US" sz="3200" dirty="0" smtClean="0"/>
              <a:t>Delegation</a:t>
            </a:r>
            <a:endParaRPr lang="en-US" sz="3200" dirty="0"/>
          </a:p>
        </p:txBody>
      </p:sp>
      <p:sp>
        <p:nvSpPr>
          <p:cNvPr id="3" name="Content Placeholder 2"/>
          <p:cNvSpPr>
            <a:spLocks noGrp="1"/>
          </p:cNvSpPr>
          <p:nvPr>
            <p:ph idx="1"/>
          </p:nvPr>
        </p:nvSpPr>
        <p:spPr>
          <a:xfrm>
            <a:off x="457199" y="1165369"/>
            <a:ext cx="8341465" cy="5329271"/>
          </a:xfrm>
        </p:spPr>
        <p:txBody>
          <a:bodyPr>
            <a:normAutofit fontScale="85000" lnSpcReduction="10000"/>
          </a:bodyPr>
          <a:lstStyle/>
          <a:p>
            <a:r>
              <a:rPr lang="en-US" dirty="0" smtClean="0"/>
              <a:t>Conditional grant of authority from a principal to an agent that empowers the latter to act on behalf of the former (Hawkins, Lake, Nielson, Tierney (2006)</a:t>
            </a:r>
          </a:p>
          <a:p>
            <a:pPr lvl="1"/>
            <a:r>
              <a:rPr lang="en-US" dirty="0" smtClean="0">
                <a:sym typeface="Wingdings"/>
              </a:rPr>
              <a:t> the agent has the </a:t>
            </a:r>
            <a:r>
              <a:rPr lang="en-US" i="1" dirty="0" smtClean="0">
                <a:sym typeface="Wingdings"/>
              </a:rPr>
              <a:t>discretion</a:t>
            </a:r>
            <a:r>
              <a:rPr lang="en-US" dirty="0" smtClean="0">
                <a:sym typeface="Wingdings"/>
              </a:rPr>
              <a:t> how to pursue the principal’s objectives</a:t>
            </a:r>
          </a:p>
          <a:p>
            <a:pPr lvl="1"/>
            <a:r>
              <a:rPr lang="en-US" dirty="0" smtClean="0">
                <a:sym typeface="Wingdings"/>
              </a:rPr>
              <a:t> The agent can also have autonomy which is the possible range of actions the agent can take contrary to the principal’s interests</a:t>
            </a:r>
          </a:p>
          <a:p>
            <a:pPr marL="354013" lvl="1" indent="-354013">
              <a:buFont typeface="Arial"/>
              <a:buChar char="•"/>
            </a:pPr>
            <a:r>
              <a:rPr lang="en-US" dirty="0" smtClean="0"/>
              <a:t>Delegation in </a:t>
            </a:r>
            <a:r>
              <a:rPr lang="en-US" dirty="0" smtClean="0"/>
              <a:t>law: </a:t>
            </a:r>
          </a:p>
          <a:p>
            <a:pPr marL="354013" lvl="1" indent="-354013">
              <a:buFont typeface="Arial"/>
              <a:buChar char="•"/>
            </a:pPr>
            <a:r>
              <a:rPr lang="en-US" dirty="0" smtClean="0"/>
              <a:t>=  </a:t>
            </a:r>
            <a:r>
              <a:rPr lang="en-US" dirty="0" smtClean="0"/>
              <a:t>an authoritative decision, </a:t>
            </a:r>
            <a:r>
              <a:rPr lang="en-US" dirty="0" err="1" smtClean="0"/>
              <a:t>formalised</a:t>
            </a:r>
            <a:r>
              <a:rPr lang="en-US" dirty="0" smtClean="0"/>
              <a:t> as a matter of public law, that a) transfers policy making authority away from the established, representative organs (those that are directly or indirectly elected, or are appointed by elected politicians) to b) a </a:t>
            </a:r>
            <a:r>
              <a:rPr lang="en-US" i="1" dirty="0" smtClean="0"/>
              <a:t>public</a:t>
            </a:r>
            <a:r>
              <a:rPr lang="en-US" dirty="0" smtClean="0"/>
              <a:t> non-majoritarian institution (Curtin 2005).</a:t>
            </a:r>
            <a:endParaRPr lang="en-US" dirty="0"/>
          </a:p>
        </p:txBody>
      </p:sp>
    </p:spTree>
    <p:extLst>
      <p:ext uri="{BB962C8B-B14F-4D97-AF65-F5344CB8AC3E}">
        <p14:creationId xmlns:p14="http://schemas.microsoft.com/office/powerpoint/2010/main" val="3217509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85979"/>
          </a:xfrm>
        </p:spPr>
        <p:txBody>
          <a:bodyPr>
            <a:noAutofit/>
          </a:bodyPr>
          <a:lstStyle/>
          <a:p>
            <a:r>
              <a:rPr lang="en-US" sz="3200" dirty="0" smtClean="0"/>
              <a:t>Delegation: Core issues</a:t>
            </a:r>
            <a:endParaRPr lang="en-US" sz="3200" dirty="0"/>
          </a:p>
        </p:txBody>
      </p:sp>
      <p:sp>
        <p:nvSpPr>
          <p:cNvPr id="3" name="Content Placeholder 2"/>
          <p:cNvSpPr>
            <a:spLocks noGrp="1"/>
          </p:cNvSpPr>
          <p:nvPr>
            <p:ph idx="1"/>
          </p:nvPr>
        </p:nvSpPr>
        <p:spPr>
          <a:xfrm>
            <a:off x="457199" y="1165369"/>
            <a:ext cx="8341465" cy="5329271"/>
          </a:xfrm>
        </p:spPr>
        <p:txBody>
          <a:bodyPr>
            <a:normAutofit/>
          </a:bodyPr>
          <a:lstStyle/>
          <a:p>
            <a:pPr lvl="1"/>
            <a:r>
              <a:rPr lang="en-US" dirty="0" smtClean="0">
                <a:sym typeface="Wingdings"/>
              </a:rPr>
              <a:t>Core issue in delegation: </a:t>
            </a:r>
            <a:r>
              <a:rPr lang="en-US" dirty="0" smtClean="0">
                <a:sym typeface="Wingdings"/>
              </a:rPr>
              <a:t>control over the possible opportunism by </a:t>
            </a:r>
            <a:r>
              <a:rPr lang="en-US" dirty="0" smtClean="0">
                <a:sym typeface="Wingdings"/>
              </a:rPr>
              <a:t>agent</a:t>
            </a:r>
          </a:p>
          <a:p>
            <a:pPr lvl="1"/>
            <a:r>
              <a:rPr lang="en-US" dirty="0" smtClean="0">
                <a:sym typeface="Wingdings"/>
              </a:rPr>
              <a:t>When delegation from public authorities to private actors:</a:t>
            </a:r>
          </a:p>
          <a:p>
            <a:pPr lvl="2"/>
            <a:r>
              <a:rPr lang="en-US" sz="2800" dirty="0" smtClean="0">
                <a:sym typeface="Wingdings"/>
              </a:rPr>
              <a:t>How to ensure effective </a:t>
            </a:r>
            <a:r>
              <a:rPr lang="en-US" sz="2800" dirty="0" smtClean="0">
                <a:sym typeface="Wingdings"/>
              </a:rPr>
              <a:t>check on</a:t>
            </a:r>
            <a:r>
              <a:rPr lang="en-US" sz="2800" dirty="0" smtClean="0">
                <a:sym typeface="Wingdings"/>
              </a:rPr>
              <a:t> power tha</a:t>
            </a:r>
            <a:r>
              <a:rPr lang="en-US" sz="2800" dirty="0" smtClean="0">
                <a:sym typeface="Wingdings"/>
              </a:rPr>
              <a:t>t private actors receive</a:t>
            </a:r>
            <a:r>
              <a:rPr lang="en-US" sz="2800" dirty="0" smtClean="0">
                <a:sym typeface="Wingdings"/>
              </a:rPr>
              <a:t>?</a:t>
            </a:r>
          </a:p>
          <a:p>
            <a:pPr lvl="1"/>
            <a:r>
              <a:rPr lang="en-US" dirty="0">
                <a:sym typeface="Wingdings"/>
              </a:rPr>
              <a:t> </a:t>
            </a:r>
            <a:r>
              <a:rPr lang="en-US" dirty="0" smtClean="0">
                <a:sym typeface="Wingdings"/>
              </a:rPr>
              <a:t>Who </a:t>
            </a:r>
            <a:r>
              <a:rPr lang="en-US" dirty="0">
                <a:sym typeface="Wingdings"/>
              </a:rPr>
              <a:t>decides on the level of risk that society in general or particular groups of society </a:t>
            </a:r>
            <a:r>
              <a:rPr lang="en-US" dirty="0" smtClean="0">
                <a:sym typeface="Wingdings"/>
              </a:rPr>
              <a:t>will </a:t>
            </a:r>
            <a:r>
              <a:rPr lang="en-US" dirty="0">
                <a:sym typeface="Wingdings"/>
              </a:rPr>
              <a:t>have to bear and </a:t>
            </a:r>
            <a:r>
              <a:rPr lang="en-US" dirty="0" smtClean="0">
                <a:sym typeface="Wingdings"/>
              </a:rPr>
              <a:t>on the risk distribution? </a:t>
            </a:r>
            <a:r>
              <a:rPr lang="en-US" dirty="0">
                <a:sym typeface="Wingdings"/>
              </a:rPr>
              <a:t>When should this  be the public authority and not private actors?</a:t>
            </a:r>
            <a:endParaRPr lang="en-US" dirty="0" smtClean="0">
              <a:sym typeface="Wingdings"/>
            </a:endParaRPr>
          </a:p>
          <a:p>
            <a:pPr lvl="1"/>
            <a:endParaRPr lang="en-US" dirty="0" smtClean="0">
              <a:sym typeface="Wingdings"/>
            </a:endParaRPr>
          </a:p>
          <a:p>
            <a:pPr lvl="1"/>
            <a:endParaRPr lang="en-US" dirty="0" smtClean="0">
              <a:sym typeface="Wingdings"/>
            </a:endParaRPr>
          </a:p>
        </p:txBody>
      </p:sp>
    </p:spTree>
    <p:extLst>
      <p:ext uri="{BB962C8B-B14F-4D97-AF65-F5344CB8AC3E}">
        <p14:creationId xmlns:p14="http://schemas.microsoft.com/office/powerpoint/2010/main" val="2586361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85979"/>
          </a:xfrm>
        </p:spPr>
        <p:txBody>
          <a:bodyPr>
            <a:noAutofit/>
          </a:bodyPr>
          <a:lstStyle/>
          <a:p>
            <a:r>
              <a:rPr lang="en-US" sz="3200" dirty="0" smtClean="0"/>
              <a:t>Which Form of Accountability</a:t>
            </a:r>
            <a:endParaRPr lang="en-US" sz="3200" dirty="0"/>
          </a:p>
        </p:txBody>
      </p:sp>
      <p:sp>
        <p:nvSpPr>
          <p:cNvPr id="3" name="Content Placeholder 2"/>
          <p:cNvSpPr>
            <a:spLocks noGrp="1"/>
          </p:cNvSpPr>
          <p:nvPr>
            <p:ph idx="1"/>
          </p:nvPr>
        </p:nvSpPr>
        <p:spPr>
          <a:xfrm>
            <a:off x="457199" y="1165369"/>
            <a:ext cx="8341465" cy="5329271"/>
          </a:xfrm>
        </p:spPr>
        <p:txBody>
          <a:bodyPr>
            <a:normAutofit fontScale="92500"/>
          </a:bodyPr>
          <a:lstStyle/>
          <a:p>
            <a:r>
              <a:rPr lang="en-US" dirty="0" smtClean="0">
                <a:sym typeface="Wingdings"/>
              </a:rPr>
              <a:t>Private </a:t>
            </a:r>
            <a:r>
              <a:rPr lang="en-US" dirty="0">
                <a:sym typeface="Wingdings"/>
              </a:rPr>
              <a:t>delegation does bring important benefits but without adequate controls over delegated powers they are likely not to be realized </a:t>
            </a:r>
          </a:p>
          <a:p>
            <a:endParaRPr lang="en-US" dirty="0" smtClean="0"/>
          </a:p>
          <a:p>
            <a:r>
              <a:rPr lang="en-US" dirty="0" smtClean="0"/>
              <a:t>Political </a:t>
            </a:r>
            <a:r>
              <a:rPr lang="en-US" dirty="0" smtClean="0"/>
              <a:t>accountability</a:t>
            </a:r>
          </a:p>
          <a:p>
            <a:r>
              <a:rPr lang="en-US" dirty="0" smtClean="0"/>
              <a:t>Market process</a:t>
            </a:r>
          </a:p>
          <a:p>
            <a:r>
              <a:rPr lang="en-US" dirty="0" smtClean="0"/>
              <a:t>Judicial scrutiny</a:t>
            </a:r>
          </a:p>
          <a:p>
            <a:pPr marL="0" indent="0">
              <a:buNone/>
            </a:pPr>
            <a:endParaRPr lang="en-US" dirty="0" smtClean="0">
              <a:sym typeface="Wingdings"/>
            </a:endParaRPr>
          </a:p>
          <a:p>
            <a:r>
              <a:rPr lang="en-US" dirty="0" smtClean="0">
                <a:sym typeface="Wingdings"/>
              </a:rPr>
              <a:t> </a:t>
            </a:r>
            <a:r>
              <a:rPr lang="en-US" dirty="0" smtClean="0">
                <a:sym typeface="Wingdings"/>
              </a:rPr>
              <a:t>Not really applicable to private delegation by </a:t>
            </a:r>
            <a:r>
              <a:rPr lang="en-US" b="1" i="1" u="sng" dirty="0" smtClean="0">
                <a:sym typeface="Wingdings"/>
              </a:rPr>
              <a:t>EU</a:t>
            </a:r>
            <a:r>
              <a:rPr lang="en-US" dirty="0" smtClean="0">
                <a:sym typeface="Wingdings"/>
              </a:rPr>
              <a:t> law or institutions</a:t>
            </a:r>
            <a:endParaRPr lang="en-US" dirty="0"/>
          </a:p>
        </p:txBody>
      </p:sp>
    </p:spTree>
    <p:extLst>
      <p:ext uri="{BB962C8B-B14F-4D97-AF65-F5344CB8AC3E}">
        <p14:creationId xmlns:p14="http://schemas.microsoft.com/office/powerpoint/2010/main" val="4270294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85979"/>
          </a:xfrm>
        </p:spPr>
        <p:txBody>
          <a:bodyPr>
            <a:noAutofit/>
          </a:bodyPr>
          <a:lstStyle/>
          <a:p>
            <a:r>
              <a:rPr lang="en-US" sz="3200" dirty="0" smtClean="0"/>
              <a:t>Free Movement Provision</a:t>
            </a:r>
            <a:endParaRPr lang="en-US" sz="3200" dirty="0"/>
          </a:p>
        </p:txBody>
      </p:sp>
      <p:sp>
        <p:nvSpPr>
          <p:cNvPr id="3" name="Content Placeholder 2"/>
          <p:cNvSpPr>
            <a:spLocks noGrp="1"/>
          </p:cNvSpPr>
          <p:nvPr>
            <p:ph idx="1"/>
          </p:nvPr>
        </p:nvSpPr>
        <p:spPr>
          <a:xfrm>
            <a:off x="457199" y="1165369"/>
            <a:ext cx="8341465" cy="5329271"/>
          </a:xfrm>
        </p:spPr>
        <p:txBody>
          <a:bodyPr>
            <a:normAutofit/>
          </a:bodyPr>
          <a:lstStyle/>
          <a:p>
            <a:r>
              <a:rPr lang="en-US" dirty="0" smtClean="0"/>
              <a:t>Horizontal effect</a:t>
            </a:r>
          </a:p>
          <a:p>
            <a:r>
              <a:rPr lang="en-US" dirty="0" smtClean="0"/>
              <a:t>Market partitioning necessary</a:t>
            </a:r>
          </a:p>
          <a:p>
            <a:pPr lvl="1"/>
            <a:r>
              <a:rPr lang="en-US" dirty="0" smtClean="0"/>
              <a:t>(unless personal discrimination)</a:t>
            </a:r>
          </a:p>
          <a:p>
            <a:r>
              <a:rPr lang="en-US" dirty="0" smtClean="0"/>
              <a:t>Market partitioning not very likely (although possible) by EU-level private delegation</a:t>
            </a:r>
            <a:endParaRPr lang="en-US" dirty="0"/>
          </a:p>
        </p:txBody>
      </p:sp>
    </p:spTree>
    <p:extLst>
      <p:ext uri="{BB962C8B-B14F-4D97-AF65-F5344CB8AC3E}">
        <p14:creationId xmlns:p14="http://schemas.microsoft.com/office/powerpoint/2010/main" val="2338345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85979"/>
          </a:xfrm>
        </p:spPr>
        <p:txBody>
          <a:bodyPr>
            <a:noAutofit/>
          </a:bodyPr>
          <a:lstStyle/>
          <a:p>
            <a:r>
              <a:rPr lang="en-US" sz="3200" dirty="0" smtClean="0"/>
              <a:t>Competition Law</a:t>
            </a:r>
            <a:endParaRPr lang="en-US" sz="3200" dirty="0"/>
          </a:p>
        </p:txBody>
      </p:sp>
      <p:sp>
        <p:nvSpPr>
          <p:cNvPr id="3" name="Content Placeholder 2"/>
          <p:cNvSpPr>
            <a:spLocks noGrp="1"/>
          </p:cNvSpPr>
          <p:nvPr>
            <p:ph idx="1"/>
          </p:nvPr>
        </p:nvSpPr>
        <p:spPr>
          <a:xfrm>
            <a:off x="457199" y="1165369"/>
            <a:ext cx="8341465" cy="5329271"/>
          </a:xfrm>
        </p:spPr>
        <p:txBody>
          <a:bodyPr>
            <a:normAutofit/>
          </a:bodyPr>
          <a:lstStyle/>
          <a:p>
            <a:r>
              <a:rPr lang="en-US" dirty="0" smtClean="0"/>
              <a:t>Member </a:t>
            </a:r>
            <a:r>
              <a:rPr lang="en-US" dirty="0"/>
              <a:t>States cannot adopt measures that will remove the effectiveness (</a:t>
            </a:r>
            <a:r>
              <a:rPr lang="en-US" dirty="0" err="1"/>
              <a:t>effet</a:t>
            </a:r>
            <a:r>
              <a:rPr lang="en-US" dirty="0"/>
              <a:t> utile) of Articles 101 and 102 TFEU. </a:t>
            </a:r>
            <a:endParaRPr lang="en-US" dirty="0" smtClean="0"/>
          </a:p>
          <a:p>
            <a:r>
              <a:rPr lang="en-US" dirty="0" smtClean="0"/>
              <a:t>The </a:t>
            </a:r>
            <a:r>
              <a:rPr lang="en-US" dirty="0"/>
              <a:t>Court has developed </a:t>
            </a:r>
            <a:r>
              <a:rPr lang="en-US" dirty="0" err="1"/>
              <a:t>effet</a:t>
            </a:r>
            <a:r>
              <a:rPr lang="en-US" dirty="0"/>
              <a:t> utile doctrine to prevent Member States from ‘rendering the competition rules ineffective’ by taking private anticompetitive </a:t>
            </a:r>
            <a:r>
              <a:rPr lang="en-US" dirty="0" err="1"/>
              <a:t>behaviour</a:t>
            </a:r>
            <a:r>
              <a:rPr lang="en-US" dirty="0"/>
              <a:t> under their umbrella. </a:t>
            </a:r>
            <a:endParaRPr lang="en-US" dirty="0" smtClean="0"/>
          </a:p>
          <a:p>
            <a:r>
              <a:rPr lang="en-US" dirty="0" smtClean="0"/>
              <a:t>Functional approach</a:t>
            </a:r>
          </a:p>
          <a:p>
            <a:endParaRPr lang="en-US" dirty="0" smtClean="0"/>
          </a:p>
          <a:p>
            <a:endParaRPr lang="en-US" dirty="0"/>
          </a:p>
        </p:txBody>
      </p:sp>
    </p:spTree>
    <p:extLst>
      <p:ext uri="{BB962C8B-B14F-4D97-AF65-F5344CB8AC3E}">
        <p14:creationId xmlns:p14="http://schemas.microsoft.com/office/powerpoint/2010/main" val="632315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85979"/>
          </a:xfrm>
        </p:spPr>
        <p:txBody>
          <a:bodyPr>
            <a:noAutofit/>
          </a:bodyPr>
          <a:lstStyle/>
          <a:p>
            <a:r>
              <a:rPr lang="en-US" sz="3200" dirty="0"/>
              <a:t>Case C-113/07 P </a:t>
            </a:r>
            <a:r>
              <a:rPr lang="en-US" sz="3200" i="1" dirty="0"/>
              <a:t>SELEX</a:t>
            </a:r>
            <a:endParaRPr lang="en-US" sz="3200" dirty="0"/>
          </a:p>
        </p:txBody>
      </p:sp>
      <p:sp>
        <p:nvSpPr>
          <p:cNvPr id="3" name="Content Placeholder 2"/>
          <p:cNvSpPr>
            <a:spLocks noGrp="1"/>
          </p:cNvSpPr>
          <p:nvPr>
            <p:ph idx="1"/>
          </p:nvPr>
        </p:nvSpPr>
        <p:spPr>
          <a:xfrm>
            <a:off x="457199" y="1165369"/>
            <a:ext cx="8341465" cy="5329271"/>
          </a:xfrm>
        </p:spPr>
        <p:txBody>
          <a:bodyPr>
            <a:normAutofit fontScale="77500" lnSpcReduction="20000"/>
          </a:bodyPr>
          <a:lstStyle/>
          <a:p>
            <a:r>
              <a:rPr lang="en-US" dirty="0" smtClean="0"/>
              <a:t>When </a:t>
            </a:r>
            <a:r>
              <a:rPr lang="en-US" dirty="0" err="1"/>
              <a:t>Eurocontrol</a:t>
            </a:r>
            <a:r>
              <a:rPr lang="en-US" dirty="0"/>
              <a:t> formally adopts </a:t>
            </a:r>
            <a:r>
              <a:rPr lang="en-US" dirty="0" smtClean="0"/>
              <a:t>standards, </a:t>
            </a:r>
            <a:r>
              <a:rPr lang="en-US" dirty="0"/>
              <a:t>making them binding on its member states, it is performing a ‘legislative activity’ which is ‘directly connected with the exercise of public authority’ and thus outside the scope of competition law</a:t>
            </a:r>
            <a:r>
              <a:rPr lang="en-US" dirty="0" smtClean="0">
                <a:effectLst/>
              </a:rPr>
              <a:t> </a:t>
            </a:r>
            <a:endParaRPr lang="en-US" dirty="0" smtClean="0"/>
          </a:p>
          <a:p>
            <a:r>
              <a:rPr lang="en-US" dirty="0" smtClean="0"/>
              <a:t>“The </a:t>
            </a:r>
            <a:r>
              <a:rPr lang="en-US" dirty="0" smtClean="0"/>
              <a:t>preparation and production of technical standards plays a direct role in attaining the </a:t>
            </a:r>
            <a:r>
              <a:rPr lang="en-US" dirty="0" err="1" smtClean="0"/>
              <a:t>Eurocontrol’s</a:t>
            </a:r>
            <a:r>
              <a:rPr lang="en-US" dirty="0" smtClean="0"/>
              <a:t> objective … which is to achieve </a:t>
            </a:r>
            <a:r>
              <a:rPr lang="en-US" dirty="0" err="1" smtClean="0"/>
              <a:t>harmonisation</a:t>
            </a:r>
            <a:r>
              <a:rPr lang="en-US" dirty="0" smtClean="0"/>
              <a:t> and integration with the aim of establishing a uniform European air traffic management system. Those activities form an integral part of the task of technical </a:t>
            </a:r>
            <a:r>
              <a:rPr lang="en-US" dirty="0" err="1" smtClean="0"/>
              <a:t>standardisation</a:t>
            </a:r>
            <a:r>
              <a:rPr lang="en-US" dirty="0" smtClean="0"/>
              <a:t> entrusted to </a:t>
            </a:r>
            <a:r>
              <a:rPr lang="en-US" dirty="0" err="1" smtClean="0"/>
              <a:t>Eurocontrol</a:t>
            </a:r>
            <a:r>
              <a:rPr lang="en-US" dirty="0" smtClean="0"/>
              <a:t> by the contracting parties in the context of cooperation among States with a view to maintaining and developing the safety of air navigation, which constitute public powers</a:t>
            </a:r>
            <a:r>
              <a:rPr lang="en-US" dirty="0" smtClean="0"/>
              <a:t>.”</a:t>
            </a:r>
            <a:endParaRPr lang="en-US" dirty="0"/>
          </a:p>
        </p:txBody>
      </p:sp>
    </p:spTree>
    <p:extLst>
      <p:ext uri="{BB962C8B-B14F-4D97-AF65-F5344CB8AC3E}">
        <p14:creationId xmlns:p14="http://schemas.microsoft.com/office/powerpoint/2010/main" val="19224049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322</TotalTime>
  <Words>1556</Words>
  <Application>Microsoft Macintosh PowerPoint</Application>
  <PresentationFormat>On-screen Show (4:3)</PresentationFormat>
  <Paragraphs>107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Private Delegation in EU Law</vt:lpstr>
      <vt:lpstr>From White Paper on European Governance (2001) through Inter-institutional Agreement on Better Law-making 2003 …</vt:lpstr>
      <vt:lpstr>… to Better Regulation Guidelines (2015)</vt:lpstr>
      <vt:lpstr>Delegation</vt:lpstr>
      <vt:lpstr>Delegation: Core issues</vt:lpstr>
      <vt:lpstr>Which Form of Accountability</vt:lpstr>
      <vt:lpstr>Free Movement Provision</vt:lpstr>
      <vt:lpstr>Competition Law</vt:lpstr>
      <vt:lpstr>Case C-113/07 P SELEX</vt:lpstr>
      <vt:lpstr>EMC Development</vt:lpstr>
      <vt:lpstr>Case C-613/14 Elliot</vt:lpstr>
      <vt:lpstr>Judicial accountability: Meroni</vt:lpstr>
      <vt:lpstr>Case T-107/06 Inet Hellas</vt:lpstr>
      <vt:lpstr>What about implicit/informal delegation?</vt:lpstr>
      <vt:lpstr>PowerPoint Presentation</vt:lpstr>
      <vt:lpstr>DIR Film International</vt:lpstr>
      <vt:lpstr>Free Movement and Competition Law</vt:lpstr>
      <vt:lpstr>Principles of Better Self- and Co-regulation</vt:lpstr>
      <vt:lpstr>C-219/15 Schmitt v TÜV</vt:lpstr>
      <vt:lpstr>Road not taken</vt:lpstr>
      <vt:lpstr>Conclusion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Private Delegation in EU Law</dc:title>
  <dc:creator>Agnieszka Janczuk-Gorywoda</dc:creator>
  <cp:lastModifiedBy>Agnieszka Janczuk-Gorywoda</cp:lastModifiedBy>
  <cp:revision>73</cp:revision>
  <cp:lastPrinted>2017-05-30T11:09:47Z</cp:lastPrinted>
  <dcterms:created xsi:type="dcterms:W3CDTF">2017-05-30T07:47:15Z</dcterms:created>
  <dcterms:modified xsi:type="dcterms:W3CDTF">2017-05-30T13:14:02Z</dcterms:modified>
</cp:coreProperties>
</file>