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4" r:id="rId3"/>
    <p:sldId id="365" r:id="rId4"/>
    <p:sldId id="368" r:id="rId5"/>
    <p:sldId id="355" r:id="rId6"/>
    <p:sldId id="358" r:id="rId7"/>
    <p:sldId id="362" r:id="rId8"/>
    <p:sldId id="360" r:id="rId9"/>
    <p:sldId id="359" r:id="rId10"/>
    <p:sldId id="370" r:id="rId11"/>
    <p:sldId id="369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0168D4-14BE-CB4B-8BC5-88A53662EF55}">
          <p14:sldIdLst>
            <p14:sldId id="256"/>
            <p14:sldId id="364"/>
            <p14:sldId id="365"/>
            <p14:sldId id="368"/>
            <p14:sldId id="355"/>
            <p14:sldId id="358"/>
            <p14:sldId id="362"/>
            <p14:sldId id="360"/>
            <p14:sldId id="359"/>
            <p14:sldId id="370"/>
          </p14:sldIdLst>
        </p14:section>
        <p14:section name="Untitled Section" id="{2FD38A89-B8D7-9246-98D9-6498C1577F8A}">
          <p14:sldIdLst>
            <p14:sldId id="3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8" autoAdjust="0"/>
    <p:restoredTop sz="94674"/>
  </p:normalViewPr>
  <p:slideViewPr>
    <p:cSldViewPr snapToGrid="0" snapToObjects="1">
      <p:cViewPr>
        <p:scale>
          <a:sx n="78" d="100"/>
          <a:sy n="78" d="100"/>
        </p:scale>
        <p:origin x="3232" y="1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/>
          <a:lstStyle>
            <a:lvl1pPr algn="r">
              <a:defRPr sz="1200"/>
            </a:lvl1pPr>
          </a:lstStyle>
          <a:p>
            <a:fld id="{70CB707C-0ECD-484C-AE69-457473A29CCB}" type="datetimeFigureOut">
              <a:rPr lang="en-US" smtClean="0"/>
              <a:t>6/6/17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 anchor="b"/>
          <a:lstStyle>
            <a:lvl1pPr algn="r">
              <a:defRPr sz="1200"/>
            </a:lvl1pPr>
          </a:lstStyle>
          <a:p>
            <a:fld id="{4F48D868-697C-2D44-ACFC-CBF3DFA03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689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/>
          <a:lstStyle>
            <a:lvl1pPr algn="r">
              <a:defRPr sz="1200"/>
            </a:lvl1pPr>
          </a:lstStyle>
          <a:p>
            <a:fld id="{7F6D7408-7234-F143-87DA-1DCE30C3F453}" type="datetimeFigureOut">
              <a:rPr lang="en-US" smtClean="0"/>
              <a:t>6/6/17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7" tIns="47422" rIns="94847" bIns="474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561227"/>
            <a:ext cx="5850835" cy="4320213"/>
          </a:xfrm>
          <a:prstGeom prst="rect">
            <a:avLst/>
          </a:prstGeom>
        </p:spPr>
        <p:txBody>
          <a:bodyPr vert="horz" lIns="94847" tIns="47422" rIns="94847" bIns="474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</p:spPr>
        <p:txBody>
          <a:bodyPr vert="horz" lIns="94847" tIns="47422" rIns="94847" bIns="47422" rtlCol="0" anchor="b"/>
          <a:lstStyle>
            <a:lvl1pPr algn="r">
              <a:defRPr sz="1200"/>
            </a:lvl1pPr>
          </a:lstStyle>
          <a:p>
            <a:fld id="{B7E9FAB7-08F9-A14C-8F9E-F5EBFFD91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4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9FAB7-08F9-A14C-8F9E-F5EBFFD91F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4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8251-99B1-482D-BA4A-4C28E96FBC9E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41FC-94AB-4071-AD50-150F22C42A4C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8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72D9-5842-4152-91A3-5E3A345E01FF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0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860F1-3834-4C96-9BA7-C339E703C5F8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2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5EDC-E9EF-4D52-A006-327590D660E0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7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E805-97E8-4423-8FF7-56EE87130376}" type="datetime1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5A3-737D-4FC0-BD4B-DF66C3E044EA}" type="datetime1">
              <a:rPr lang="en-US" smtClean="0"/>
              <a:t>6/6/17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2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D518-399B-4BEB-8B59-AC0BFC8DF52B}" type="datetime1">
              <a:rPr lang="en-US" smtClean="0"/>
              <a:t>6/6/17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6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9643-C1A6-4355-8A56-6A030E88E7F0}" type="datetime1">
              <a:rPr lang="en-US" smtClean="0"/>
              <a:t>6/6/17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DD4A-E4A2-4949-83A9-05159FB59F9E}" type="datetime1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7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540E-C9CD-4979-8933-B595D79B7BE5}" type="datetime1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D9455-FEA4-49BC-8F5F-D0FECC4CA22E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AA63-2644-934B-9944-AC7965A32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1400"/>
            <a:ext cx="7772400" cy="1925176"/>
          </a:xfrm>
        </p:spPr>
        <p:txBody>
          <a:bodyPr>
            <a:noAutofit/>
          </a:bodyPr>
          <a:lstStyle/>
          <a:p>
            <a:r>
              <a:rPr lang="en-US" sz="3800" b="1" dirty="0" smtClean="0"/>
              <a:t>What is the question to which rethinking SSO’s is the answer?</a:t>
            </a:r>
            <a:endParaRPr lang="en-US" sz="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591" y="3603027"/>
            <a:ext cx="6614809" cy="1601281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Stephen Haber</a:t>
            </a:r>
          </a:p>
          <a:p>
            <a:r>
              <a:rPr lang="en-US" sz="2200" dirty="0">
                <a:solidFill>
                  <a:schemeClr val="tx1"/>
                </a:solidFill>
              </a:rPr>
              <a:t>LCII-TILEC </a:t>
            </a:r>
            <a:r>
              <a:rPr lang="en-US" sz="2200" dirty="0" smtClean="0">
                <a:solidFill>
                  <a:schemeClr val="tx1"/>
                </a:solidFill>
              </a:rPr>
              <a:t>Conference, Brussels Belgium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May 30, 2017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72519"/>
          </a:xfrm>
        </p:spPr>
        <p:txBody>
          <a:bodyPr>
            <a:noAutofit/>
          </a:bodyPr>
          <a:lstStyle/>
          <a:p>
            <a:r>
              <a:rPr lang="en-US" sz="3400" dirty="0" smtClean="0"/>
              <a:t>Is the SSO debate about a public policy problem, or about supply chain management by low R&amp;D implementers?</a:t>
            </a:r>
            <a:endParaRPr lang="en-US" sz="3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D518-399B-4BEB-8B59-AC0BFC8DF52B}" type="datetime1">
              <a:rPr lang="en-US" smtClean="0"/>
              <a:t>6/6/17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55372" y="2432957"/>
            <a:ext cx="3450446" cy="79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38943" y="2220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1436913"/>
            <a:ext cx="8875059" cy="504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94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7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inject facts into a debate about how SSO’s can work to avoid “patent holdup and royalty stacking.”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860F1-3834-4C96-9BA7-C339E703C5F8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9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/>
              <a:t>Is there any evidence of royalty stacking by technology development companies in the smartphone ecosystem?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860F1-3834-4C96-9BA7-C339E703C5F8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161" y="1600200"/>
            <a:ext cx="623967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2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 smtClean="0"/>
              <a:t>Our estimates include any company that earns significant patent royalty revenue from the smartphone ecosystem, regardless of where it is earned in the supply chain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860F1-3834-4C96-9BA7-C339E703C5F8}" type="datetime1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329" y="1600200"/>
            <a:ext cx="624134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74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9376" y="116142"/>
            <a:ext cx="8394970" cy="1143000"/>
          </a:xfrm>
        </p:spPr>
        <p:txBody>
          <a:bodyPr>
            <a:noAutofit/>
          </a:bodyPr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900" b="1" dirty="0" smtClean="0">
                <a:solidFill>
                  <a:sysClr val="windowText" lastClr="000000"/>
                </a:solidFill>
              </a:rPr>
              <a:t>A cumulative royalty yield of roughly 3.5% has been stable over time</a:t>
            </a:r>
            <a:endParaRPr lang="en-US" sz="29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504B-E617-4D6E-829A-92E0A469BE38}" type="datetime1">
              <a:rPr lang="en-US" smtClean="0"/>
              <a:t>6/6/17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34" y="1297496"/>
            <a:ext cx="7872580" cy="5355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0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103" y="274638"/>
            <a:ext cx="8599250" cy="863498"/>
          </a:xfrm>
        </p:spPr>
        <p:txBody>
          <a:bodyPr>
            <a:normAutofit fontScale="90000"/>
          </a:bodyPr>
          <a:lstStyle/>
          <a:p>
            <a:r>
              <a:rPr lang="es-CL" sz="3200" b="1" dirty="0" err="1" smtClean="0"/>
              <a:t>The</a:t>
            </a:r>
            <a:r>
              <a:rPr lang="es-CL" sz="3200" b="1" dirty="0" smtClean="0"/>
              <a:t> </a:t>
            </a:r>
            <a:r>
              <a:rPr lang="es-CL" sz="3200" b="1" dirty="0" err="1" smtClean="0"/>
              <a:t>breakdown</a:t>
            </a:r>
            <a:r>
              <a:rPr lang="es-CL" sz="3200" b="1" dirty="0" smtClean="0"/>
              <a:t> of </a:t>
            </a:r>
            <a:r>
              <a:rPr lang="es-CL" sz="3200" b="1" dirty="0" err="1" smtClean="0"/>
              <a:t>smartphone</a:t>
            </a:r>
            <a:r>
              <a:rPr lang="es-CL" sz="3200" b="1" dirty="0" smtClean="0"/>
              <a:t> </a:t>
            </a:r>
            <a:r>
              <a:rPr lang="es-CL" sz="3200" b="1" dirty="0" err="1" smtClean="0"/>
              <a:t>wholesale</a:t>
            </a:r>
            <a:r>
              <a:rPr lang="es-CL" sz="3200" b="1" dirty="0" smtClean="0"/>
              <a:t> </a:t>
            </a:r>
            <a:r>
              <a:rPr lang="es-CL" sz="3200" b="1" dirty="0" err="1" smtClean="0"/>
              <a:t>revenue</a:t>
            </a:r>
            <a:r>
              <a:rPr lang="es-CL" sz="3200" b="1" dirty="0" smtClean="0"/>
              <a:t> </a:t>
            </a:r>
            <a:br>
              <a:rPr lang="es-CL" sz="3200" b="1" dirty="0" smtClean="0"/>
            </a:br>
            <a:r>
              <a:rPr lang="es-CL" sz="3200" b="1" dirty="0" smtClean="0"/>
              <a:t>in 2015 (ASP = 100%)</a:t>
            </a:r>
            <a:endParaRPr lang="es-CL" sz="3200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8B05-9B9F-41BB-A1C6-996FE8A71232}" type="datetime1">
              <a:rPr lang="en-US" smtClean="0"/>
              <a:t>6/6/17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58" y="1448236"/>
            <a:ext cx="7399101" cy="5030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25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1438"/>
            <a:ext cx="8229600" cy="892682"/>
          </a:xfrm>
        </p:spPr>
        <p:txBody>
          <a:bodyPr>
            <a:normAutofit fontScale="90000"/>
          </a:bodyPr>
          <a:lstStyle/>
          <a:p>
            <a:r>
              <a:rPr lang="es-CL" sz="3200" b="1" dirty="0" smtClean="0"/>
              <a:t>The mobile phone industry has been characterized by high levels of entry</a:t>
            </a:r>
            <a:endParaRPr lang="es-CL" sz="3200" b="1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FFE1-77E5-470C-A2AE-F6D652A95C2F}" type="datetime1">
              <a:rPr lang="en-US" smtClean="0"/>
              <a:t>6/6/17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13" y="1233348"/>
            <a:ext cx="7203593" cy="48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474737" y="6356350"/>
            <a:ext cx="3881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Source</a:t>
            </a:r>
            <a:r>
              <a:rPr lang="es-CL" dirty="0" smtClean="0"/>
              <a:t>: Galetovic and </a:t>
            </a:r>
            <a:r>
              <a:rPr lang="es-CL" dirty="0" err="1" smtClean="0"/>
              <a:t>Gupta</a:t>
            </a:r>
            <a:r>
              <a:rPr lang="es-CL" dirty="0" smtClean="0"/>
              <a:t> (2016)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8717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9261"/>
            <a:ext cx="8229600" cy="124600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Consumers have adopted mobile phones rapidly </a:t>
            </a:r>
            <a:br>
              <a:rPr lang="en-US" sz="2800" b="1" dirty="0" smtClean="0"/>
            </a:br>
            <a:r>
              <a:rPr lang="en-US" sz="2800" b="1" dirty="0" smtClean="0"/>
              <a:t>(Annual </a:t>
            </a:r>
            <a:r>
              <a:rPr lang="en-US" sz="2800" b="1" dirty="0"/>
              <a:t>worldwide sales of devices </a:t>
            </a:r>
            <a:r>
              <a:rPr lang="en-US" sz="2800" b="1" dirty="0" smtClean="0"/>
              <a:t>by </a:t>
            </a:r>
            <a:r>
              <a:rPr lang="en-US" sz="2800" b="1" dirty="0"/>
              <a:t>technological generation, </a:t>
            </a:r>
            <a:r>
              <a:rPr lang="en-US" sz="2800" b="1" dirty="0" smtClean="0"/>
              <a:t>1983-2013)</a:t>
            </a:r>
            <a:endParaRPr lang="es-CL" sz="2800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2F0D-2D3D-4CC6-B186-6B6479EFC170}" type="datetime1">
              <a:rPr lang="en-US" smtClean="0"/>
              <a:t>6/6/17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74" y="1355270"/>
            <a:ext cx="8143807" cy="4850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656306" y="6352143"/>
            <a:ext cx="379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Source</a:t>
            </a:r>
            <a:r>
              <a:rPr lang="es-CL" dirty="0" smtClean="0"/>
              <a:t>: Galetovic and </a:t>
            </a:r>
            <a:r>
              <a:rPr lang="es-CL" dirty="0" err="1" smtClean="0"/>
              <a:t>Gupta</a:t>
            </a:r>
            <a:r>
              <a:rPr lang="es-CL" dirty="0" smtClean="0"/>
              <a:t> (2016)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284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4829" y="139660"/>
            <a:ext cx="8842441" cy="1313583"/>
          </a:xfrm>
        </p:spPr>
        <p:txBody>
          <a:bodyPr>
            <a:noAutofit/>
          </a:bodyPr>
          <a:lstStyle/>
          <a:p>
            <a:pPr defTabSz="914400">
              <a:spcBef>
                <a:spcPts val="0"/>
              </a:spcBef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ysClr val="windowText" lastClr="000000"/>
                </a:solidFill>
              </a:rPr>
              <a:t>There has been rapid technological advance precisely during the period when technology development companies and implementers specialized</a:t>
            </a:r>
            <a:r>
              <a:rPr lang="en-US" sz="2500" b="1" dirty="0" smtClean="0">
                <a:solidFill>
                  <a:sysClr val="windowText" lastClr="000000"/>
                </a:solidFill>
              </a:rPr>
              <a:t/>
            </a:r>
            <a:br>
              <a:rPr lang="en-US" sz="2500" b="1" dirty="0" smtClean="0">
                <a:solidFill>
                  <a:sysClr val="windowText" lastClr="000000"/>
                </a:solidFill>
              </a:rPr>
            </a:br>
            <a:r>
              <a:rPr lang="en-US" sz="1700" b="1" dirty="0">
                <a:solidFill>
                  <a:sysClr val="windowText" lastClr="000000"/>
                </a:solidFill>
              </a:rPr>
              <a:t>(</a:t>
            </a:r>
            <a:r>
              <a:rPr lang="en-US" sz="1700" b="1" dirty="0" smtClean="0">
                <a:solidFill>
                  <a:sysClr val="windowText" lastClr="000000"/>
                </a:solidFill>
              </a:rPr>
              <a:t>Quality-Adjusted </a:t>
            </a:r>
            <a:r>
              <a:rPr lang="en-US" sz="1700" b="1" dirty="0">
                <a:solidFill>
                  <a:sysClr val="windowText" lastClr="000000"/>
                </a:solidFill>
              </a:rPr>
              <a:t>Relative Prices of </a:t>
            </a:r>
            <a:r>
              <a:rPr lang="en-US" sz="1700" b="1" dirty="0" smtClean="0">
                <a:solidFill>
                  <a:sysClr val="windowText" lastClr="000000"/>
                </a:solidFill>
              </a:rPr>
              <a:t>Telephone Equipment according to the US BEA,  1951-2015)</a:t>
            </a:r>
            <a:endParaRPr lang="es-CL" sz="1700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79F6-7055-4EC1-BD87-E2659455BCF2}" type="datetime1">
              <a:rPr lang="en-US" smtClean="0"/>
              <a:t>6/6/17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AA63-2644-934B-9944-AC7965A32152}" type="slidenum">
              <a:rPr lang="en-US" smtClean="0"/>
              <a:t>9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3" y="1877786"/>
            <a:ext cx="7351015" cy="440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075889" y="6356350"/>
            <a:ext cx="461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Source</a:t>
            </a:r>
            <a:r>
              <a:rPr lang="es-CL" dirty="0" smtClean="0"/>
              <a:t>: Galetovic, Haber and </a:t>
            </a:r>
            <a:r>
              <a:rPr lang="es-CL" dirty="0" err="1" smtClean="0"/>
              <a:t>Levine</a:t>
            </a:r>
            <a:r>
              <a:rPr lang="es-CL" dirty="0" smtClean="0"/>
              <a:t> (2015)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930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15361</TotalTime>
  <Words>208</Words>
  <Application>Microsoft Macintosh PowerPoint</Application>
  <PresentationFormat>On-screen Show (4:3)</PresentationFormat>
  <Paragraphs>36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What is the question to which rethinking SSO’s is the answer?</vt:lpstr>
      <vt:lpstr>Purpose of this presentation</vt:lpstr>
      <vt:lpstr>Is there any evidence of royalty stacking by technology development companies in the smartphone ecosystem?</vt:lpstr>
      <vt:lpstr>Our estimates include any company that earns significant patent royalty revenue from the smartphone ecosystem, regardless of where it is earned in the supply chain</vt:lpstr>
      <vt:lpstr>A cumulative royalty yield of roughly 3.5% has been stable over time</vt:lpstr>
      <vt:lpstr>The breakdown of smartphone wholesale revenue  in 2015 (ASP = 100%)</vt:lpstr>
      <vt:lpstr>The mobile phone industry has been characterized by high levels of entry</vt:lpstr>
      <vt:lpstr>Consumers have adopted mobile phones rapidly  (Annual worldwide sales of devices by technological generation, 1983-2013)</vt:lpstr>
      <vt:lpstr>There has been rapid technological advance precisely during the period when technology development companies and implementers specialized (Quality-Adjusted Relative Prices of Telephone Equipment according to the US BEA,  1951-2015)</vt:lpstr>
      <vt:lpstr>Is the SSO debate about a public policy problem, or about supply chain management by low R&amp;D implementers?</vt:lpstr>
      <vt:lpstr>PowerPoint Presentation</vt:lpstr>
    </vt:vector>
  </TitlesOfParts>
  <Company>stanford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 Holdup and Royalty Stacking: An Assessment of Theory and Evidence</dc:title>
  <dc:creator>stephen haber</dc:creator>
  <cp:lastModifiedBy>Microsoft Office User</cp:lastModifiedBy>
  <cp:revision>340</cp:revision>
  <cp:lastPrinted>2016-10-28T18:51:36Z</cp:lastPrinted>
  <dcterms:created xsi:type="dcterms:W3CDTF">2016-02-09T23:29:09Z</dcterms:created>
  <dcterms:modified xsi:type="dcterms:W3CDTF">2017-06-06T10:03:50Z</dcterms:modified>
</cp:coreProperties>
</file>