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56" r:id="rId2"/>
    <p:sldId id="290" r:id="rId3"/>
    <p:sldId id="446" r:id="rId4"/>
    <p:sldId id="436" r:id="rId5"/>
    <p:sldId id="444" r:id="rId6"/>
    <p:sldId id="445" r:id="rId7"/>
    <p:sldId id="447" r:id="rId8"/>
    <p:sldId id="448" r:id="rId9"/>
    <p:sldId id="449" r:id="rId10"/>
    <p:sldId id="450" r:id="rId11"/>
    <p:sldId id="451" r:id="rId12"/>
    <p:sldId id="453" r:id="rId13"/>
    <p:sldId id="454" r:id="rId14"/>
    <p:sldId id="455" r:id="rId15"/>
    <p:sldId id="452" r:id="rId16"/>
    <p:sldId id="456" r:id="rId17"/>
    <p:sldId id="457" r:id="rId18"/>
    <p:sldId id="423" r:id="rId19"/>
  </p:sldIdLst>
  <p:sldSz cx="9144000" cy="6858000" type="screen4x3"/>
  <p:notesSz cx="6797675" cy="9874250"/>
  <p:defaultTextStyle>
    <a:defPPr>
      <a:defRPr lang="de-DE"/>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3" autoAdjust="0"/>
  </p:normalViewPr>
  <p:slideViewPr>
    <p:cSldViewPr>
      <p:cViewPr>
        <p:scale>
          <a:sx n="80" d="100"/>
          <a:sy n="80" d="100"/>
        </p:scale>
        <p:origin x="-171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422" y="-9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60592" cy="5315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de-DE" dirty="0"/>
          </a:p>
        </p:txBody>
      </p:sp>
      <p:sp>
        <p:nvSpPr>
          <p:cNvPr id="18435" name="Rectangle 3"/>
          <p:cNvSpPr>
            <a:spLocks noGrp="1" noChangeArrowheads="1"/>
          </p:cNvSpPr>
          <p:nvPr>
            <p:ph type="dt" sz="quarter" idx="1"/>
          </p:nvPr>
        </p:nvSpPr>
        <p:spPr bwMode="auto">
          <a:xfrm>
            <a:off x="3817605" y="0"/>
            <a:ext cx="2960592" cy="5315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de-DE" dirty="0"/>
          </a:p>
        </p:txBody>
      </p:sp>
      <p:sp>
        <p:nvSpPr>
          <p:cNvPr id="18436" name="Rectangle 4"/>
          <p:cNvSpPr>
            <a:spLocks noGrp="1" noChangeArrowheads="1"/>
          </p:cNvSpPr>
          <p:nvPr>
            <p:ph type="ftr" sz="quarter" idx="2"/>
          </p:nvPr>
        </p:nvSpPr>
        <p:spPr bwMode="auto">
          <a:xfrm>
            <a:off x="0" y="9415497"/>
            <a:ext cx="2960592" cy="45558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de-DE" dirty="0"/>
          </a:p>
        </p:txBody>
      </p:sp>
      <p:sp>
        <p:nvSpPr>
          <p:cNvPr id="18437" name="Rectangle 5"/>
          <p:cNvSpPr>
            <a:spLocks noGrp="1" noChangeArrowheads="1"/>
          </p:cNvSpPr>
          <p:nvPr>
            <p:ph type="sldNum" sz="quarter" idx="3"/>
          </p:nvPr>
        </p:nvSpPr>
        <p:spPr bwMode="auto">
          <a:xfrm>
            <a:off x="3817605" y="9415497"/>
            <a:ext cx="2960592" cy="45558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defRPr>
            </a:lvl1pPr>
          </a:lstStyle>
          <a:p>
            <a:pPr>
              <a:defRPr/>
            </a:pPr>
            <a:fld id="{258B0AF3-EA62-4F1B-8D20-CFED6CEA1CDC}" type="slidenum">
              <a:rPr lang="de-DE"/>
              <a:pPr>
                <a:defRPr/>
              </a:pPr>
              <a:t>‹Nr.›</a:t>
            </a:fld>
            <a:endParaRPr lang="de-DE" dirty="0"/>
          </a:p>
        </p:txBody>
      </p:sp>
    </p:spTree>
    <p:extLst>
      <p:ext uri="{BB962C8B-B14F-4D97-AF65-F5344CB8AC3E}">
        <p14:creationId xmlns:p14="http://schemas.microsoft.com/office/powerpoint/2010/main" xmlns="" val="2797176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2945984" cy="4935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charset="0"/>
              </a:defRPr>
            </a:lvl1pPr>
          </a:lstStyle>
          <a:p>
            <a:pPr>
              <a:defRPr/>
            </a:pPr>
            <a:endParaRPr lang="de-DE" dirty="0"/>
          </a:p>
        </p:txBody>
      </p:sp>
      <p:sp>
        <p:nvSpPr>
          <p:cNvPr id="16387" name="Rectangle 3"/>
          <p:cNvSpPr>
            <a:spLocks noGrp="1" noChangeArrowheads="1"/>
          </p:cNvSpPr>
          <p:nvPr>
            <p:ph type="dt" idx="1"/>
          </p:nvPr>
        </p:nvSpPr>
        <p:spPr bwMode="auto">
          <a:xfrm>
            <a:off x="3851692" y="0"/>
            <a:ext cx="2945983" cy="4935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charset="0"/>
              </a:defRPr>
            </a:lvl1pPr>
          </a:lstStyle>
          <a:p>
            <a:pPr>
              <a:defRPr/>
            </a:pPr>
            <a:endParaRPr lang="de-DE" dirty="0"/>
          </a:p>
        </p:txBody>
      </p:sp>
      <p:sp>
        <p:nvSpPr>
          <p:cNvPr id="22532" name="Rectangle 4"/>
          <p:cNvSpPr>
            <a:spLocks noGrp="1" noRot="1" noChangeAspect="1" noChangeArrowheads="1" noTextEdit="1"/>
          </p:cNvSpPr>
          <p:nvPr>
            <p:ph type="sldImg" idx="2"/>
          </p:nvPr>
        </p:nvSpPr>
        <p:spPr bwMode="auto">
          <a:xfrm>
            <a:off x="930275" y="739775"/>
            <a:ext cx="4938713" cy="370363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6389" name="Rectangle 5"/>
          <p:cNvSpPr>
            <a:spLocks noGrp="1" noChangeArrowheads="1"/>
          </p:cNvSpPr>
          <p:nvPr>
            <p:ph type="body" sz="quarter" idx="3"/>
          </p:nvPr>
        </p:nvSpPr>
        <p:spPr bwMode="auto">
          <a:xfrm>
            <a:off x="905708" y="4690349"/>
            <a:ext cx="4986260" cy="4443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Klicken Sie, um die Formate des Vorlagentextes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16390" name="Rectangle 6"/>
          <p:cNvSpPr>
            <a:spLocks noGrp="1" noChangeArrowheads="1"/>
          </p:cNvSpPr>
          <p:nvPr>
            <p:ph type="ftr" sz="quarter" idx="4"/>
          </p:nvPr>
        </p:nvSpPr>
        <p:spPr bwMode="auto">
          <a:xfrm>
            <a:off x="1" y="9380696"/>
            <a:ext cx="2945984" cy="4935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charset="0"/>
              </a:defRPr>
            </a:lvl1pPr>
          </a:lstStyle>
          <a:p>
            <a:pPr>
              <a:defRPr/>
            </a:pPr>
            <a:endParaRPr lang="de-DE" dirty="0"/>
          </a:p>
        </p:txBody>
      </p:sp>
      <p:sp>
        <p:nvSpPr>
          <p:cNvPr id="16391" name="Rectangle 7"/>
          <p:cNvSpPr>
            <a:spLocks noGrp="1" noChangeArrowheads="1"/>
          </p:cNvSpPr>
          <p:nvPr>
            <p:ph type="sldNum" sz="quarter" idx="5"/>
          </p:nvPr>
        </p:nvSpPr>
        <p:spPr bwMode="auto">
          <a:xfrm>
            <a:off x="3851692" y="9380696"/>
            <a:ext cx="2945983" cy="49355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charset="0"/>
              </a:defRPr>
            </a:lvl1pPr>
          </a:lstStyle>
          <a:p>
            <a:pPr>
              <a:defRPr/>
            </a:pPr>
            <a:fld id="{2154B04C-E004-4DE3-801D-8E60818ADE39}" type="slidenum">
              <a:rPr lang="de-DE"/>
              <a:pPr>
                <a:defRPr/>
              </a:pPr>
              <a:t>‹Nr.›</a:t>
            </a:fld>
            <a:endParaRPr lang="de-DE" dirty="0"/>
          </a:p>
        </p:txBody>
      </p:sp>
    </p:spTree>
    <p:extLst>
      <p:ext uri="{BB962C8B-B14F-4D97-AF65-F5344CB8AC3E}">
        <p14:creationId xmlns:p14="http://schemas.microsoft.com/office/powerpoint/2010/main" xmlns="" val="15188838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B5B24E1-E9F3-4F72-9531-C4A7B39BDCBF}" type="slidenum">
              <a:rPr lang="de-DE" altLang="de-DE" sz="1200" smtClean="0"/>
              <a:pPr/>
              <a:t>1</a:t>
            </a:fld>
            <a:endParaRPr lang="de-DE" altLang="de-DE" sz="1200" dirty="0"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de-DE" altLang="de-DE"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B7B78E84-DCA5-4846-8F88-344F25D6C772}" type="slidenum">
              <a:rPr lang="de-DE"/>
              <a:pPr>
                <a:defRPr/>
              </a:pPr>
              <a:t>‹Nr.›</a:t>
            </a:fld>
            <a:endParaRPr lang="de-DE" dirty="0"/>
          </a:p>
        </p:txBody>
      </p:sp>
    </p:spTree>
    <p:extLst>
      <p:ext uri="{BB962C8B-B14F-4D97-AF65-F5344CB8AC3E}">
        <p14:creationId xmlns:p14="http://schemas.microsoft.com/office/powerpoint/2010/main" xmlns="" val="1180479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6B62CEDA-4738-4797-95E7-3529CB7A792F}" type="slidenum">
              <a:rPr lang="de-DE"/>
              <a:pPr>
                <a:defRPr/>
              </a:pPr>
              <a:t>‹Nr.›</a:t>
            </a:fld>
            <a:endParaRPr lang="de-DE" dirty="0"/>
          </a:p>
        </p:txBody>
      </p:sp>
    </p:spTree>
    <p:extLst>
      <p:ext uri="{BB962C8B-B14F-4D97-AF65-F5344CB8AC3E}">
        <p14:creationId xmlns:p14="http://schemas.microsoft.com/office/powerpoint/2010/main" xmlns="" val="549072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E60AD730-6498-49DB-B716-AB984FFF6A98}" type="slidenum">
              <a:rPr lang="de-DE"/>
              <a:pPr>
                <a:defRPr/>
              </a:pPr>
              <a:t>‹Nr.›</a:t>
            </a:fld>
            <a:endParaRPr lang="de-DE" dirty="0"/>
          </a:p>
        </p:txBody>
      </p:sp>
    </p:spTree>
    <p:extLst>
      <p:ext uri="{BB962C8B-B14F-4D97-AF65-F5344CB8AC3E}">
        <p14:creationId xmlns:p14="http://schemas.microsoft.com/office/powerpoint/2010/main" xmlns="" val="30361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27BFD3F0-7D01-47B4-B556-71E05B1E7FAB}" type="slidenum">
              <a:rPr lang="de-DE"/>
              <a:pPr>
                <a:defRPr/>
              </a:pPr>
              <a:t>‹Nr.›</a:t>
            </a:fld>
            <a:endParaRPr lang="de-DE" dirty="0"/>
          </a:p>
        </p:txBody>
      </p:sp>
    </p:spTree>
    <p:extLst>
      <p:ext uri="{BB962C8B-B14F-4D97-AF65-F5344CB8AC3E}">
        <p14:creationId xmlns:p14="http://schemas.microsoft.com/office/powerpoint/2010/main" xmlns="" val="2976173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6" name="Rectangle 6"/>
          <p:cNvSpPr>
            <a:spLocks noGrp="1" noChangeArrowheads="1"/>
          </p:cNvSpPr>
          <p:nvPr>
            <p:ph type="sldNum" sz="quarter" idx="12"/>
          </p:nvPr>
        </p:nvSpPr>
        <p:spPr>
          <a:ln/>
        </p:spPr>
        <p:txBody>
          <a:bodyPr/>
          <a:lstStyle>
            <a:lvl1pPr>
              <a:defRPr/>
            </a:lvl1pPr>
          </a:lstStyle>
          <a:p>
            <a:pPr>
              <a:defRPr/>
            </a:pPr>
            <a:fld id="{F021B437-85D9-4867-A1D9-99746E763829}" type="slidenum">
              <a:rPr lang="de-DE"/>
              <a:pPr>
                <a:defRPr/>
              </a:pPr>
              <a:t>‹Nr.›</a:t>
            </a:fld>
            <a:endParaRPr lang="de-DE" dirty="0"/>
          </a:p>
        </p:txBody>
      </p:sp>
    </p:spTree>
    <p:extLst>
      <p:ext uri="{BB962C8B-B14F-4D97-AF65-F5344CB8AC3E}">
        <p14:creationId xmlns:p14="http://schemas.microsoft.com/office/powerpoint/2010/main" xmlns="" val="77954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284B97CA-7C71-4B27-9008-BAA9206FB7A5}" type="slidenum">
              <a:rPr lang="de-DE"/>
              <a:pPr>
                <a:defRPr/>
              </a:pPr>
              <a:t>‹Nr.›</a:t>
            </a:fld>
            <a:endParaRPr lang="de-DE" dirty="0"/>
          </a:p>
        </p:txBody>
      </p:sp>
    </p:spTree>
    <p:extLst>
      <p:ext uri="{BB962C8B-B14F-4D97-AF65-F5344CB8AC3E}">
        <p14:creationId xmlns:p14="http://schemas.microsoft.com/office/powerpoint/2010/main" xmlns="" val="1471810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9" name="Rectangle 6"/>
          <p:cNvSpPr>
            <a:spLocks noGrp="1" noChangeArrowheads="1"/>
          </p:cNvSpPr>
          <p:nvPr>
            <p:ph type="sldNum" sz="quarter" idx="12"/>
          </p:nvPr>
        </p:nvSpPr>
        <p:spPr>
          <a:ln/>
        </p:spPr>
        <p:txBody>
          <a:bodyPr/>
          <a:lstStyle>
            <a:lvl1pPr>
              <a:defRPr/>
            </a:lvl1pPr>
          </a:lstStyle>
          <a:p>
            <a:pPr>
              <a:defRPr/>
            </a:pPr>
            <a:fld id="{1F1FCE99-FB99-43E0-B437-E5E0732E494F}" type="slidenum">
              <a:rPr lang="de-DE"/>
              <a:pPr>
                <a:defRPr/>
              </a:pPr>
              <a:t>‹Nr.›</a:t>
            </a:fld>
            <a:endParaRPr lang="de-DE" dirty="0"/>
          </a:p>
        </p:txBody>
      </p:sp>
    </p:spTree>
    <p:extLst>
      <p:ext uri="{BB962C8B-B14F-4D97-AF65-F5344CB8AC3E}">
        <p14:creationId xmlns:p14="http://schemas.microsoft.com/office/powerpoint/2010/main" xmlns="" val="3898719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5" name="Rectangle 6"/>
          <p:cNvSpPr>
            <a:spLocks noGrp="1" noChangeArrowheads="1"/>
          </p:cNvSpPr>
          <p:nvPr>
            <p:ph type="sldNum" sz="quarter" idx="12"/>
          </p:nvPr>
        </p:nvSpPr>
        <p:spPr>
          <a:ln/>
        </p:spPr>
        <p:txBody>
          <a:bodyPr/>
          <a:lstStyle>
            <a:lvl1pPr>
              <a:defRPr/>
            </a:lvl1pPr>
          </a:lstStyle>
          <a:p>
            <a:pPr>
              <a:defRPr/>
            </a:pPr>
            <a:fld id="{5F2153EE-6D94-4EA0-8337-7B82667C3E30}" type="slidenum">
              <a:rPr lang="de-DE"/>
              <a:pPr>
                <a:defRPr/>
              </a:pPr>
              <a:t>‹Nr.›</a:t>
            </a:fld>
            <a:endParaRPr lang="de-DE" dirty="0"/>
          </a:p>
        </p:txBody>
      </p:sp>
    </p:spTree>
    <p:extLst>
      <p:ext uri="{BB962C8B-B14F-4D97-AF65-F5344CB8AC3E}">
        <p14:creationId xmlns:p14="http://schemas.microsoft.com/office/powerpoint/2010/main" xmlns="" val="3366250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4" name="Rectangle 6"/>
          <p:cNvSpPr>
            <a:spLocks noGrp="1" noChangeArrowheads="1"/>
          </p:cNvSpPr>
          <p:nvPr>
            <p:ph type="sldNum" sz="quarter" idx="12"/>
          </p:nvPr>
        </p:nvSpPr>
        <p:spPr>
          <a:ln/>
        </p:spPr>
        <p:txBody>
          <a:bodyPr/>
          <a:lstStyle>
            <a:lvl1pPr>
              <a:defRPr/>
            </a:lvl1pPr>
          </a:lstStyle>
          <a:p>
            <a:pPr>
              <a:defRPr/>
            </a:pPr>
            <a:fld id="{A904C12F-EFC1-4420-AFBF-192BB62F26DE}" type="slidenum">
              <a:rPr lang="de-DE"/>
              <a:pPr>
                <a:defRPr/>
              </a:pPr>
              <a:t>‹Nr.›</a:t>
            </a:fld>
            <a:endParaRPr lang="de-DE" dirty="0"/>
          </a:p>
        </p:txBody>
      </p:sp>
    </p:spTree>
    <p:extLst>
      <p:ext uri="{BB962C8B-B14F-4D97-AF65-F5344CB8AC3E}">
        <p14:creationId xmlns:p14="http://schemas.microsoft.com/office/powerpoint/2010/main" xmlns="" val="153765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988F13A7-87D6-4198-8A41-B1D8995C8280}" type="slidenum">
              <a:rPr lang="de-DE"/>
              <a:pPr>
                <a:defRPr/>
              </a:pPr>
              <a:t>‹Nr.›</a:t>
            </a:fld>
            <a:endParaRPr lang="de-DE" dirty="0"/>
          </a:p>
        </p:txBody>
      </p:sp>
    </p:spTree>
    <p:extLst>
      <p:ext uri="{BB962C8B-B14F-4D97-AF65-F5344CB8AC3E}">
        <p14:creationId xmlns:p14="http://schemas.microsoft.com/office/powerpoint/2010/main" xmlns="" val="193571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Patent Rights and Modern Technology - What is the Deal?</a:t>
            </a:r>
            <a:endParaRPr lang="de-DE" dirty="0"/>
          </a:p>
        </p:txBody>
      </p:sp>
      <p:sp>
        <p:nvSpPr>
          <p:cNvPr id="7" name="Rectangle 6"/>
          <p:cNvSpPr>
            <a:spLocks noGrp="1" noChangeArrowheads="1"/>
          </p:cNvSpPr>
          <p:nvPr>
            <p:ph type="sldNum" sz="quarter" idx="12"/>
          </p:nvPr>
        </p:nvSpPr>
        <p:spPr>
          <a:ln/>
        </p:spPr>
        <p:txBody>
          <a:bodyPr/>
          <a:lstStyle>
            <a:lvl1pPr>
              <a:defRPr/>
            </a:lvl1pPr>
          </a:lstStyle>
          <a:p>
            <a:pPr>
              <a:defRPr/>
            </a:pPr>
            <a:fld id="{497DF8F1-55EB-47EF-9B4E-3D8B4D4694F3}" type="slidenum">
              <a:rPr lang="de-DE"/>
              <a:pPr>
                <a:defRPr/>
              </a:pPr>
              <a:t>‹Nr.›</a:t>
            </a:fld>
            <a:endParaRPr lang="de-DE" dirty="0"/>
          </a:p>
        </p:txBody>
      </p:sp>
    </p:spTree>
    <p:extLst>
      <p:ext uri="{BB962C8B-B14F-4D97-AF65-F5344CB8AC3E}">
        <p14:creationId xmlns:p14="http://schemas.microsoft.com/office/powerpoint/2010/main" xmlns="" val="246051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de-DE" smtClean="0"/>
              <a:t>Klicken Sie, um das Titelformat zu bearbeiten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smtClean="0"/>
              <a:t>Klicken Sie, um die Formate des Vorlagentextes zu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New Roman" charset="0"/>
              </a:defRPr>
            </a:lvl1pPr>
          </a:lstStyle>
          <a:p>
            <a:pPr>
              <a:defRPr/>
            </a:pPr>
            <a:endParaRPr lang="de-DE"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New Roman" charset="0"/>
              </a:defRPr>
            </a:lvl1pPr>
          </a:lstStyle>
          <a:p>
            <a:pPr>
              <a:defRPr/>
            </a:pPr>
            <a:r>
              <a:rPr lang="en-US" smtClean="0"/>
              <a:t>Patent Rights and Modern Technology - What is the Deal?</a:t>
            </a:r>
            <a:endParaRPr lang="de-DE"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New Roman" charset="0"/>
              </a:defRPr>
            </a:lvl1pPr>
          </a:lstStyle>
          <a:p>
            <a:pPr>
              <a:defRPr/>
            </a:pPr>
            <a:fld id="{47A4AF84-F6B5-497B-A91A-2080D6D092E5}" type="slidenum">
              <a:rPr lang="de-DE"/>
              <a:pPr>
                <a:defRPr/>
              </a:pPr>
              <a:t>‹Nr.›</a:t>
            </a:fld>
            <a:endParaRPr lang="de-DE"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eaLnBrk="0" fontAlgn="base" hangingPunct="0">
        <a:spcBef>
          <a:spcPct val="0"/>
        </a:spcBef>
        <a:spcAft>
          <a:spcPct val="0"/>
        </a:spcAft>
        <a:defRPr sz="4400">
          <a:solidFill>
            <a:schemeClr val="tx2"/>
          </a:solidFill>
          <a:latin typeface="Times New Roman" charset="0"/>
        </a:defRPr>
      </a:lvl6pPr>
      <a:lvl7pPr marL="914400" algn="ctr" rtl="0" eaLnBrk="0" fontAlgn="base" hangingPunct="0">
        <a:spcBef>
          <a:spcPct val="0"/>
        </a:spcBef>
        <a:spcAft>
          <a:spcPct val="0"/>
        </a:spcAft>
        <a:defRPr sz="4400">
          <a:solidFill>
            <a:schemeClr val="tx2"/>
          </a:solidFill>
          <a:latin typeface="Times New Roman" charset="0"/>
        </a:defRPr>
      </a:lvl7pPr>
      <a:lvl8pPr marL="1371600" algn="ctr" rtl="0" eaLnBrk="0" fontAlgn="base" hangingPunct="0">
        <a:spcBef>
          <a:spcPct val="0"/>
        </a:spcBef>
        <a:spcAft>
          <a:spcPct val="0"/>
        </a:spcAft>
        <a:defRPr sz="4400">
          <a:solidFill>
            <a:schemeClr val="tx2"/>
          </a:solidFill>
          <a:latin typeface="Times New Roman" charset="0"/>
        </a:defRPr>
      </a:lvl8pPr>
      <a:lvl9pPr marL="1828800" algn="ctr" rtl="0" eaLnBrk="0" fontAlgn="base" hangingPunct="0">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14375" y="571500"/>
            <a:ext cx="7743825" cy="5857875"/>
          </a:xfrm>
        </p:spPr>
        <p:style>
          <a:lnRef idx="1">
            <a:schemeClr val="dk1"/>
          </a:lnRef>
          <a:fillRef idx="2">
            <a:schemeClr val="dk1"/>
          </a:fillRef>
          <a:effectRef idx="1">
            <a:schemeClr val="dk1"/>
          </a:effectRef>
          <a:fontRef idx="minor">
            <a:schemeClr val="dk1"/>
          </a:fontRef>
        </p:style>
        <p:txBody>
          <a:bodyPr/>
          <a:lstStyle/>
          <a:p>
            <a:pPr marL="342900" indent="-342900"/>
            <a:r>
              <a:rPr lang="en-US" altLang="de-DE" sz="3200" b="1" dirty="0" smtClean="0">
                <a:solidFill>
                  <a:srgbClr val="000000"/>
                </a:solidFill>
              </a:rPr>
              <a:t>  Patent Rights and Modern Technology – What is the Deal?</a:t>
            </a:r>
            <a:r>
              <a:rPr lang="en-US" altLang="de-DE" sz="3200" b="1" dirty="0">
                <a:solidFill>
                  <a:srgbClr val="000000"/>
                </a:solidFill>
              </a:rPr>
              <a:t/>
            </a:r>
            <a:br>
              <a:rPr lang="en-US" altLang="de-DE" sz="3200" b="1" dirty="0">
                <a:solidFill>
                  <a:srgbClr val="000000"/>
                </a:solidFill>
              </a:rPr>
            </a:br>
            <a:r>
              <a:rPr lang="en-US" altLang="de-DE" sz="3200" dirty="0" smtClean="0">
                <a:solidFill>
                  <a:srgbClr val="000000"/>
                </a:solidFill>
              </a:rPr>
              <a:t/>
            </a:r>
            <a:br>
              <a:rPr lang="en-US" altLang="de-DE" sz="3200" dirty="0" smtClean="0">
                <a:solidFill>
                  <a:srgbClr val="000000"/>
                </a:solidFill>
              </a:rPr>
            </a:br>
            <a:r>
              <a:rPr lang="en-US" altLang="de-DE" sz="2000" dirty="0" smtClean="0">
                <a:solidFill>
                  <a:srgbClr val="000000"/>
                </a:solidFill>
              </a:rPr>
              <a:t>presented at</a:t>
            </a:r>
            <a:br>
              <a:rPr lang="en-US" altLang="de-DE" sz="2000" dirty="0" smtClean="0">
                <a:solidFill>
                  <a:srgbClr val="000000"/>
                </a:solidFill>
              </a:rPr>
            </a:br>
            <a:r>
              <a:rPr lang="en-US" altLang="de-DE" sz="2000" dirty="0" smtClean="0">
                <a:solidFill>
                  <a:srgbClr val="000000"/>
                </a:solidFill>
              </a:rPr>
              <a:t/>
            </a:r>
            <a:br>
              <a:rPr lang="en-US" altLang="de-DE" sz="2000" dirty="0" smtClean="0">
                <a:solidFill>
                  <a:srgbClr val="000000"/>
                </a:solidFill>
              </a:rPr>
            </a:br>
            <a:r>
              <a:rPr lang="en-US" altLang="de-DE" sz="2000" b="1" dirty="0" smtClean="0"/>
              <a:t>LCII-TILEC Conference  – </a:t>
            </a:r>
            <a:br>
              <a:rPr lang="en-US" altLang="de-DE" sz="2000" b="1" dirty="0" smtClean="0"/>
            </a:br>
            <a:r>
              <a:rPr lang="en-US" altLang="de-DE" sz="2000" b="1" dirty="0" smtClean="0"/>
              <a:t>Innovation, Research and Competition in the EU: </a:t>
            </a:r>
            <a:br>
              <a:rPr lang="en-US" altLang="de-DE" sz="2000" b="1" dirty="0" smtClean="0"/>
            </a:br>
            <a:r>
              <a:rPr lang="en-US" altLang="de-DE" sz="2000" b="1" dirty="0" smtClean="0"/>
              <a:t>The Future of Open and Collaborative Standard Setting</a:t>
            </a:r>
            <a:r>
              <a:rPr lang="en-US" sz="2000" b="1" dirty="0" smtClean="0"/>
              <a:t/>
            </a:r>
            <a:br>
              <a:rPr lang="en-US" sz="2000" b="1" dirty="0" smtClean="0"/>
            </a:br>
            <a:r>
              <a:rPr lang="en-US" sz="2000" b="1" dirty="0" smtClean="0"/>
              <a:t> </a:t>
            </a:r>
            <a:br>
              <a:rPr lang="en-US" sz="2000" b="1" dirty="0" smtClean="0"/>
            </a:br>
            <a:r>
              <a:rPr lang="en-US" sz="2000" b="1" dirty="0" smtClean="0"/>
              <a:t>Brussels,  29 Mai 2017</a:t>
            </a:r>
            <a:r>
              <a:rPr lang="en-US" altLang="de-DE" sz="2000" dirty="0" smtClean="0">
                <a:solidFill>
                  <a:srgbClr val="000000"/>
                </a:solidFill>
              </a:rPr>
              <a:t/>
            </a:r>
            <a:br>
              <a:rPr lang="en-US" altLang="de-DE" sz="2000" dirty="0" smtClean="0">
                <a:solidFill>
                  <a:srgbClr val="000000"/>
                </a:solidFill>
              </a:rPr>
            </a:br>
            <a:r>
              <a:rPr lang="en-US" altLang="de-DE" sz="2000" dirty="0" smtClean="0">
                <a:solidFill>
                  <a:srgbClr val="000000"/>
                </a:solidFill>
              </a:rPr>
              <a:t/>
            </a:r>
            <a:br>
              <a:rPr lang="en-US" altLang="de-DE" sz="2000" dirty="0" smtClean="0">
                <a:solidFill>
                  <a:srgbClr val="000000"/>
                </a:solidFill>
              </a:rPr>
            </a:br>
            <a:r>
              <a:rPr lang="en-US" altLang="de-DE" sz="2000" dirty="0" smtClean="0">
                <a:solidFill>
                  <a:srgbClr val="000000"/>
                </a:solidFill>
              </a:rPr>
              <a:t>by</a:t>
            </a:r>
            <a:br>
              <a:rPr lang="en-US" altLang="de-DE" sz="2000" dirty="0" smtClean="0">
                <a:solidFill>
                  <a:srgbClr val="000000"/>
                </a:solidFill>
              </a:rPr>
            </a:br>
            <a:r>
              <a:rPr lang="en-US" altLang="de-DE" sz="2000" dirty="0" smtClean="0">
                <a:solidFill>
                  <a:srgbClr val="000000"/>
                </a:solidFill>
              </a:rPr>
              <a:t/>
            </a:r>
            <a:br>
              <a:rPr lang="en-US" altLang="de-DE" sz="2000" dirty="0" smtClean="0">
                <a:solidFill>
                  <a:srgbClr val="000000"/>
                </a:solidFill>
              </a:rPr>
            </a:br>
            <a:r>
              <a:rPr lang="en-US" altLang="de-DE" sz="2000" dirty="0" smtClean="0">
                <a:solidFill>
                  <a:srgbClr val="000000"/>
                </a:solidFill>
              </a:rPr>
              <a:t>Dr. Klaus Grabinski</a:t>
            </a:r>
            <a:br>
              <a:rPr lang="en-US" altLang="de-DE" sz="2000" dirty="0" smtClean="0">
                <a:solidFill>
                  <a:srgbClr val="000000"/>
                </a:solidFill>
              </a:rPr>
            </a:br>
            <a:r>
              <a:rPr lang="en-US" altLang="de-DE" sz="2000" dirty="0" smtClean="0">
                <a:solidFill>
                  <a:srgbClr val="000000"/>
                </a:solidFill>
              </a:rPr>
              <a:t>Judge, Bundesgerichtshof (Federal Court of Justice of Germany)</a:t>
            </a:r>
            <a:endParaRPr lang="en-US" altLang="de-DE" dirty="0" smtClean="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476672"/>
            <a:ext cx="7743825" cy="5616624"/>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300" b="1" dirty="0">
              <a:solidFill>
                <a:srgbClr val="000000"/>
              </a:solidFill>
            </a:endParaRPr>
          </a:p>
          <a:p>
            <a:pPr marL="1177200" lvl="2" indent="-457200">
              <a:spcAft>
                <a:spcPts val="600"/>
              </a:spcAft>
              <a:buFont typeface="Courier New" panose="02070309020205020404" pitchFamily="49" charset="0"/>
              <a:buChar char="o"/>
            </a:pPr>
            <a:r>
              <a:rPr lang="en-GB" altLang="de-DE" sz="2000" b="1" dirty="0" smtClean="0">
                <a:solidFill>
                  <a:srgbClr val="000000"/>
                </a:solidFill>
              </a:rPr>
              <a:t>Compulsory licence</a:t>
            </a:r>
          </a:p>
          <a:p>
            <a:pPr marL="1634400" lvl="3" indent="-457200">
              <a:spcAft>
                <a:spcPts val="600"/>
              </a:spcAft>
              <a:buFont typeface="Symbol" panose="05050102010706020507" pitchFamily="18" charset="2"/>
              <a:buChar char="-"/>
            </a:pPr>
            <a:r>
              <a:rPr lang="en-GB" altLang="de-DE" sz="1700" dirty="0" smtClean="0">
                <a:solidFill>
                  <a:srgbClr val="000000"/>
                </a:solidFill>
              </a:rPr>
              <a:t>granted by </a:t>
            </a:r>
            <a:r>
              <a:rPr lang="en-GB" altLang="de-DE" sz="1700" b="1" dirty="0" smtClean="0">
                <a:solidFill>
                  <a:srgbClr val="000000"/>
                </a:solidFill>
              </a:rPr>
              <a:t>a judicial authority</a:t>
            </a:r>
          </a:p>
          <a:p>
            <a:pPr marL="1634400" lvl="3" indent="-457200">
              <a:spcAft>
                <a:spcPts val="600"/>
              </a:spcAft>
              <a:buFont typeface="Symbol" panose="05050102010706020507" pitchFamily="18" charset="2"/>
              <a:buChar char="-"/>
            </a:pPr>
            <a:r>
              <a:rPr lang="en-GB" altLang="de-DE" sz="1700" dirty="0" smtClean="0">
                <a:solidFill>
                  <a:srgbClr val="000000"/>
                </a:solidFill>
              </a:rPr>
              <a:t>licence seeker has </a:t>
            </a:r>
            <a:r>
              <a:rPr lang="en-GB" altLang="de-DE" sz="1700" b="1" dirty="0" smtClean="0">
                <a:solidFill>
                  <a:srgbClr val="000000"/>
                </a:solidFill>
              </a:rPr>
              <a:t>unsuccessfully attempted to obtain a licence </a:t>
            </a:r>
            <a:r>
              <a:rPr lang="en-GB" altLang="de-DE" sz="1700" dirty="0" smtClean="0">
                <a:solidFill>
                  <a:srgbClr val="000000"/>
                </a:solidFill>
              </a:rPr>
              <a:t>from the patent holder</a:t>
            </a:r>
          </a:p>
          <a:p>
            <a:pPr marL="1634400" lvl="3" indent="-457200">
              <a:spcAft>
                <a:spcPts val="600"/>
              </a:spcAft>
              <a:buFont typeface="Symbol" panose="05050102010706020507" pitchFamily="18" charset="2"/>
              <a:buChar char="-"/>
            </a:pPr>
            <a:r>
              <a:rPr lang="en-GB" altLang="de-DE" sz="1700" dirty="0" smtClean="0">
                <a:solidFill>
                  <a:srgbClr val="000000"/>
                </a:solidFill>
              </a:rPr>
              <a:t>the </a:t>
            </a:r>
            <a:r>
              <a:rPr lang="en-GB" altLang="de-DE" sz="1700" b="1" dirty="0" smtClean="0">
                <a:solidFill>
                  <a:srgbClr val="000000"/>
                </a:solidFill>
              </a:rPr>
              <a:t>public interest</a:t>
            </a:r>
            <a:r>
              <a:rPr lang="en-GB" altLang="de-DE" sz="1700" dirty="0" smtClean="0">
                <a:solidFill>
                  <a:srgbClr val="000000"/>
                </a:solidFill>
              </a:rPr>
              <a:t> calls for the grant of a compulsory licence, e.g.</a:t>
            </a:r>
          </a:p>
          <a:p>
            <a:pPr marL="2091600" lvl="4" indent="-457200">
              <a:spcAft>
                <a:spcPts val="600"/>
              </a:spcAft>
              <a:buFont typeface="Symbol" panose="05050102010706020507" pitchFamily="18" charset="2"/>
              <a:buChar char="-"/>
            </a:pPr>
            <a:r>
              <a:rPr lang="en-GB" altLang="de-DE" sz="1700" dirty="0" smtClean="0">
                <a:solidFill>
                  <a:srgbClr val="000000"/>
                </a:solidFill>
              </a:rPr>
              <a:t>to make </a:t>
            </a:r>
            <a:r>
              <a:rPr lang="en-GB" altLang="de-DE" sz="1700" b="1" dirty="0" smtClean="0">
                <a:solidFill>
                  <a:srgbClr val="000000"/>
                </a:solidFill>
              </a:rPr>
              <a:t>a medicament available </a:t>
            </a:r>
            <a:r>
              <a:rPr lang="en-GB" altLang="de-DE" sz="1700" dirty="0" smtClean="0">
                <a:solidFill>
                  <a:srgbClr val="000000"/>
                </a:solidFill>
              </a:rPr>
              <a:t>on the market with regard to its medical efficacy, reduced harmful side effects, etc.</a:t>
            </a:r>
          </a:p>
          <a:p>
            <a:pPr marL="2548800" lvl="5" indent="-457200">
              <a:spcAft>
                <a:spcPts val="600"/>
              </a:spcAft>
              <a:buFont typeface="Arial" panose="020B0604020202020204" pitchFamily="34" charset="0"/>
              <a:buChar char="•"/>
            </a:pPr>
            <a:r>
              <a:rPr lang="en-GB" altLang="de-DE" sz="1600" dirty="0" smtClean="0">
                <a:solidFill>
                  <a:srgbClr val="000000"/>
                </a:solidFill>
              </a:rPr>
              <a:t>German Federal Patent Court (31 Aug 2016 – 3 </a:t>
            </a:r>
            <a:r>
              <a:rPr lang="en-GB" altLang="de-DE" sz="1600" dirty="0" err="1" smtClean="0">
                <a:solidFill>
                  <a:srgbClr val="000000"/>
                </a:solidFill>
              </a:rPr>
              <a:t>LiQ</a:t>
            </a:r>
            <a:r>
              <a:rPr lang="en-GB" altLang="de-DE" sz="1600" dirty="0" smtClean="0">
                <a:solidFill>
                  <a:srgbClr val="000000"/>
                </a:solidFill>
              </a:rPr>
              <a:t> 1/16) granted a preliminary compulsory licence for “</a:t>
            </a:r>
            <a:r>
              <a:rPr lang="en-GB" altLang="de-DE" sz="1600" dirty="0" err="1" smtClean="0">
                <a:solidFill>
                  <a:srgbClr val="000000"/>
                </a:solidFill>
              </a:rPr>
              <a:t>Isentress</a:t>
            </a:r>
            <a:r>
              <a:rPr lang="en-GB" altLang="de-DE" sz="1600" dirty="0" smtClean="0">
                <a:solidFill>
                  <a:srgbClr val="000000"/>
                </a:solidFill>
              </a:rPr>
              <a:t>” (</a:t>
            </a:r>
            <a:r>
              <a:rPr lang="en-GB" altLang="de-DE" sz="1600" dirty="0" err="1" smtClean="0">
                <a:solidFill>
                  <a:srgbClr val="000000"/>
                </a:solidFill>
              </a:rPr>
              <a:t>Raltegravir</a:t>
            </a:r>
            <a:r>
              <a:rPr lang="en-GB" altLang="de-DE" sz="1600" dirty="0" smtClean="0">
                <a:solidFill>
                  <a:srgbClr val="000000"/>
                </a:solidFill>
              </a:rPr>
              <a:t>) which is used as part of a anti-viral therapy of HIV. Decision is appealed. </a:t>
            </a:r>
          </a:p>
          <a:p>
            <a:pPr marL="2091600" lvl="4" indent="-457200">
              <a:spcAft>
                <a:spcPts val="600"/>
              </a:spcAft>
              <a:buFont typeface="Symbol" panose="05050102010706020507" pitchFamily="18" charset="2"/>
              <a:buChar char="-"/>
            </a:pPr>
            <a:r>
              <a:rPr lang="en-GB" altLang="de-DE" sz="1700" dirty="0" smtClean="0">
                <a:solidFill>
                  <a:srgbClr val="000000"/>
                </a:solidFill>
              </a:rPr>
              <a:t>to secure the </a:t>
            </a:r>
            <a:r>
              <a:rPr lang="en-GB" altLang="de-DE" sz="1700" b="1" dirty="0" smtClean="0">
                <a:solidFill>
                  <a:srgbClr val="000000"/>
                </a:solidFill>
              </a:rPr>
              <a:t>national infrastructure </a:t>
            </a:r>
            <a:r>
              <a:rPr lang="en-GB" altLang="de-DE" sz="1700" dirty="0" smtClean="0">
                <a:solidFill>
                  <a:srgbClr val="000000"/>
                </a:solidFill>
              </a:rPr>
              <a:t>e.g. in the field of telecommunication, </a:t>
            </a:r>
          </a:p>
          <a:p>
            <a:pPr marL="2091600" lvl="4" indent="-457200">
              <a:spcAft>
                <a:spcPts val="600"/>
              </a:spcAft>
              <a:buFont typeface="Symbol" panose="05050102010706020507" pitchFamily="18" charset="2"/>
              <a:buChar char="-"/>
            </a:pPr>
            <a:r>
              <a:rPr lang="en-GB" altLang="de-DE" sz="1700" dirty="0" smtClean="0">
                <a:solidFill>
                  <a:srgbClr val="000000"/>
                </a:solidFill>
              </a:rPr>
              <a:t>to secure the </a:t>
            </a:r>
            <a:r>
              <a:rPr lang="en-GB" altLang="de-DE" sz="1700" b="1" dirty="0" smtClean="0">
                <a:solidFill>
                  <a:srgbClr val="000000"/>
                </a:solidFill>
              </a:rPr>
              <a:t>monetary infrastructure</a:t>
            </a:r>
          </a:p>
          <a:p>
            <a:pPr marL="2548800" lvl="5" indent="-457200">
              <a:spcBef>
                <a:spcPts val="0"/>
              </a:spcBef>
              <a:spcAft>
                <a:spcPts val="600"/>
              </a:spcAft>
              <a:buFont typeface="Symbol" panose="05050102010706020507" pitchFamily="18" charset="2"/>
              <a:buChar char="-"/>
            </a:pPr>
            <a:r>
              <a:rPr lang="en-GB" altLang="de-DE" sz="1600" dirty="0" smtClean="0">
                <a:solidFill>
                  <a:srgbClr val="000000"/>
                </a:solidFill>
              </a:rPr>
              <a:t>A method to make a bank note not faithfully replicable by scanning-type copying devices, see General Court (5 Sep 2007 – T-295/05 – DSS/ECB).</a:t>
            </a:r>
          </a:p>
          <a:p>
            <a:pPr marL="1634400" lvl="3" indent="-457200">
              <a:spcAft>
                <a:spcPts val="600"/>
              </a:spcAft>
              <a:buFont typeface="Symbol" panose="05050102010706020507" pitchFamily="18" charset="2"/>
              <a:buChar char="-"/>
            </a:pPr>
            <a:endParaRPr lang="en-GB" altLang="de-DE" sz="1700" dirty="0" smtClean="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10</a:t>
            </a:fld>
            <a:endParaRPr lang="de-DE" dirty="0"/>
          </a:p>
        </p:txBody>
      </p:sp>
    </p:spTree>
    <p:extLst>
      <p:ext uri="{BB962C8B-B14F-4D97-AF65-F5344CB8AC3E}">
        <p14:creationId xmlns:p14="http://schemas.microsoft.com/office/powerpoint/2010/main" xmlns="" val="3136072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1124744"/>
            <a:ext cx="7776864" cy="4896544"/>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92000" lvl="1" indent="-504000">
              <a:spcAft>
                <a:spcPts val="600"/>
              </a:spcAft>
              <a:buFont typeface="+mj-lt"/>
              <a:buAutoNum type="arabicPeriod" startAt="2"/>
            </a:pPr>
            <a:r>
              <a:rPr lang="en-GB" altLang="de-DE" sz="2400" b="1" dirty="0" smtClean="0">
                <a:solidFill>
                  <a:srgbClr val="000000"/>
                </a:solidFill>
              </a:rPr>
              <a:t>General legal principles </a:t>
            </a:r>
          </a:p>
          <a:p>
            <a:pPr marL="1152000" lvl="2" indent="-360000">
              <a:spcAft>
                <a:spcPts val="600"/>
              </a:spcAft>
              <a:buFont typeface="Courier New" panose="02070309020205020404" pitchFamily="49" charset="0"/>
              <a:buChar char="o"/>
            </a:pPr>
            <a:r>
              <a:rPr lang="en-GB" altLang="de-DE" sz="2000" b="1" dirty="0" smtClean="0">
                <a:solidFill>
                  <a:srgbClr val="000000"/>
                </a:solidFill>
              </a:rPr>
              <a:t>Trips-Agreement</a:t>
            </a:r>
            <a:r>
              <a:rPr lang="en-GB" altLang="de-DE" sz="1600" dirty="0" smtClean="0">
                <a:solidFill>
                  <a:srgbClr val="000000"/>
                </a:solidFill>
              </a:rPr>
              <a:t>, Art. 30</a:t>
            </a:r>
            <a:endParaRPr lang="en-GB" altLang="de-DE" sz="2000" b="1" dirty="0" smtClean="0">
              <a:solidFill>
                <a:srgbClr val="000000"/>
              </a:solidFill>
            </a:endParaRPr>
          </a:p>
          <a:p>
            <a:pPr marL="1620000" lvl="3" indent="-432000">
              <a:spcAft>
                <a:spcPts val="600"/>
              </a:spcAft>
              <a:buFont typeface="Symbol" panose="05050102010706020507" pitchFamily="18" charset="2"/>
              <a:buChar char="-"/>
            </a:pPr>
            <a:r>
              <a:rPr lang="en-GB" altLang="de-DE" sz="1600" dirty="0" smtClean="0">
                <a:solidFill>
                  <a:srgbClr val="000000"/>
                </a:solidFill>
              </a:rPr>
              <a:t>Members may provide </a:t>
            </a:r>
            <a:r>
              <a:rPr lang="en-GB" altLang="de-DE" sz="1600" b="1" dirty="0" smtClean="0">
                <a:solidFill>
                  <a:srgbClr val="000000"/>
                </a:solidFill>
              </a:rPr>
              <a:t>limited exceptions to the exclusive rights conferred by a patent</a:t>
            </a:r>
            <a:r>
              <a:rPr lang="en-GB" altLang="de-DE" sz="1600" dirty="0" smtClean="0">
                <a:solidFill>
                  <a:srgbClr val="000000"/>
                </a:solidFill>
              </a:rPr>
              <a:t>, provided that such exceptions do not reasonably </a:t>
            </a:r>
            <a:r>
              <a:rPr lang="en-GB" altLang="de-DE" sz="1600" b="1" dirty="0" smtClean="0">
                <a:solidFill>
                  <a:srgbClr val="000000"/>
                </a:solidFill>
              </a:rPr>
              <a:t>conflict with a normal exploitation</a:t>
            </a:r>
            <a:r>
              <a:rPr lang="en-GB" altLang="de-DE" sz="1600" dirty="0" smtClean="0">
                <a:solidFill>
                  <a:srgbClr val="000000"/>
                </a:solidFill>
              </a:rPr>
              <a:t> of the patent and do not unreasonably prejudice the </a:t>
            </a:r>
            <a:r>
              <a:rPr lang="en-GB" altLang="de-DE" sz="1600" b="1" dirty="0" smtClean="0">
                <a:solidFill>
                  <a:srgbClr val="000000"/>
                </a:solidFill>
              </a:rPr>
              <a:t>legitimate interests of the patent owner</a:t>
            </a:r>
            <a:r>
              <a:rPr lang="en-GB" altLang="de-DE" sz="1600" dirty="0" smtClean="0">
                <a:solidFill>
                  <a:srgbClr val="000000"/>
                </a:solidFill>
              </a:rPr>
              <a:t>, taking account of the </a:t>
            </a:r>
            <a:r>
              <a:rPr lang="en-GB" altLang="de-DE" sz="1600" b="1" dirty="0" smtClean="0">
                <a:solidFill>
                  <a:srgbClr val="000000"/>
                </a:solidFill>
              </a:rPr>
              <a:t>legitimate interests of third parties.</a:t>
            </a:r>
          </a:p>
          <a:p>
            <a:pPr marL="1152000" lvl="2" indent="-360000">
              <a:spcAft>
                <a:spcPts val="600"/>
              </a:spcAft>
              <a:buFont typeface="Courier New" panose="02070309020205020404" pitchFamily="49" charset="0"/>
              <a:buChar char="o"/>
            </a:pPr>
            <a:r>
              <a:rPr lang="en-GB" altLang="de-DE" sz="2000" b="1" dirty="0" smtClean="0">
                <a:solidFill>
                  <a:srgbClr val="000000"/>
                </a:solidFill>
              </a:rPr>
              <a:t>Enforcement Directive 2004/48/EC</a:t>
            </a:r>
            <a:r>
              <a:rPr lang="en-GB" altLang="de-DE" sz="1600" dirty="0" smtClean="0">
                <a:solidFill>
                  <a:srgbClr val="000000"/>
                </a:solidFill>
              </a:rPr>
              <a:t>, Art. 3 (1) and (2):</a:t>
            </a:r>
            <a:endParaRPr lang="en-GB" altLang="de-DE" sz="2000" b="1" dirty="0" smtClean="0">
              <a:solidFill>
                <a:srgbClr val="000000"/>
              </a:solidFill>
            </a:endParaRPr>
          </a:p>
          <a:p>
            <a:pPr marL="1620000" lvl="3" indent="-432000">
              <a:spcAft>
                <a:spcPts val="600"/>
              </a:spcAft>
              <a:buFont typeface="Symbol" panose="05050102010706020507" pitchFamily="18" charset="2"/>
              <a:buChar char="-"/>
            </a:pPr>
            <a:r>
              <a:rPr lang="en-GB" altLang="de-DE" sz="1600" dirty="0" smtClean="0">
                <a:solidFill>
                  <a:srgbClr val="000000"/>
                </a:solidFill>
              </a:rPr>
              <a:t>Measures, procedures and remedies shall be …</a:t>
            </a:r>
          </a:p>
          <a:p>
            <a:pPr marL="2077200" lvl="4" indent="-432000">
              <a:spcAft>
                <a:spcPts val="600"/>
              </a:spcAft>
              <a:buFont typeface="Symbol" panose="05050102010706020507" pitchFamily="18" charset="2"/>
              <a:buChar char="-"/>
            </a:pPr>
            <a:r>
              <a:rPr lang="en-GB" altLang="de-DE" sz="1600" b="1" dirty="0" smtClean="0">
                <a:solidFill>
                  <a:srgbClr val="000000"/>
                </a:solidFill>
              </a:rPr>
              <a:t>fair</a:t>
            </a:r>
            <a:r>
              <a:rPr lang="en-GB" altLang="de-DE" sz="1600" dirty="0" smtClean="0">
                <a:solidFill>
                  <a:srgbClr val="000000"/>
                </a:solidFill>
              </a:rPr>
              <a:t> and </a:t>
            </a:r>
            <a:r>
              <a:rPr lang="en-GB" altLang="de-DE" sz="1600" b="1" dirty="0" smtClean="0">
                <a:solidFill>
                  <a:srgbClr val="000000"/>
                </a:solidFill>
              </a:rPr>
              <a:t>equitable</a:t>
            </a:r>
            <a:r>
              <a:rPr lang="en-GB" altLang="de-DE" sz="1600" dirty="0" smtClean="0">
                <a:solidFill>
                  <a:srgbClr val="000000"/>
                </a:solidFill>
              </a:rPr>
              <a:t> …, </a:t>
            </a:r>
          </a:p>
          <a:p>
            <a:pPr marL="2077200" lvl="4" indent="-432000">
              <a:spcAft>
                <a:spcPts val="600"/>
              </a:spcAft>
              <a:buFont typeface="Symbol" panose="05050102010706020507" pitchFamily="18" charset="2"/>
              <a:buChar char="-"/>
            </a:pPr>
            <a:r>
              <a:rPr lang="en-GB" altLang="de-DE" sz="1600" b="1" dirty="0" smtClean="0">
                <a:solidFill>
                  <a:srgbClr val="000000"/>
                </a:solidFill>
              </a:rPr>
              <a:t>effective, proportionate</a:t>
            </a:r>
            <a:r>
              <a:rPr lang="en-GB" altLang="de-DE" sz="1600" dirty="0" smtClean="0">
                <a:solidFill>
                  <a:srgbClr val="000000"/>
                </a:solidFill>
              </a:rPr>
              <a:t> and </a:t>
            </a:r>
            <a:r>
              <a:rPr lang="en-GB" altLang="de-DE" sz="1600" b="1" dirty="0" smtClean="0">
                <a:solidFill>
                  <a:srgbClr val="000000"/>
                </a:solidFill>
              </a:rPr>
              <a:t>dissuasive</a:t>
            </a:r>
            <a:r>
              <a:rPr lang="en-GB" altLang="de-DE" sz="1600" dirty="0" smtClean="0">
                <a:solidFill>
                  <a:srgbClr val="000000"/>
                </a:solidFill>
              </a:rPr>
              <a:t> …</a:t>
            </a:r>
          </a:p>
          <a:p>
            <a:pPr marL="2077200" lvl="4" indent="-432000">
              <a:spcAft>
                <a:spcPts val="600"/>
              </a:spcAft>
              <a:buFont typeface="Symbol" panose="05050102010706020507" pitchFamily="18" charset="2"/>
              <a:buChar char="-"/>
            </a:pPr>
            <a:r>
              <a:rPr lang="en-GB" altLang="de-DE" sz="1600" dirty="0" smtClean="0">
                <a:solidFill>
                  <a:srgbClr val="000000"/>
                </a:solidFill>
              </a:rPr>
              <a:t>to be applied in such a manner as to </a:t>
            </a:r>
            <a:r>
              <a:rPr lang="en-GB" altLang="de-DE" sz="1600" b="1" dirty="0" smtClean="0">
                <a:solidFill>
                  <a:srgbClr val="000000"/>
                </a:solidFill>
              </a:rPr>
              <a:t>avoid the creation of barriers to legitimate trade</a:t>
            </a:r>
            <a:r>
              <a:rPr lang="en-GB" altLang="de-DE" sz="1600" dirty="0" smtClean="0">
                <a:solidFill>
                  <a:srgbClr val="000000"/>
                </a:solidFill>
              </a:rPr>
              <a:t> and to </a:t>
            </a:r>
            <a:r>
              <a:rPr lang="en-GB" altLang="de-DE" sz="1600" b="1" dirty="0" smtClean="0">
                <a:solidFill>
                  <a:srgbClr val="000000"/>
                </a:solidFill>
              </a:rPr>
              <a:t>provide for safeguards against their abuse</a:t>
            </a:r>
          </a:p>
          <a:p>
            <a:pPr marL="1634400" lvl="3" indent="-457200">
              <a:spcAft>
                <a:spcPts val="600"/>
              </a:spcAft>
              <a:buFont typeface="Symbol" panose="05050102010706020507" pitchFamily="18" charset="2"/>
              <a:buChar char="-"/>
            </a:pPr>
            <a:endParaRPr lang="en-GB" altLang="de-DE" sz="1700" dirty="0" smtClean="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11</a:t>
            </a:fld>
            <a:endParaRPr lang="de-DE" dirty="0"/>
          </a:p>
        </p:txBody>
      </p:sp>
    </p:spTree>
    <p:extLst>
      <p:ext uri="{BB962C8B-B14F-4D97-AF65-F5344CB8AC3E}">
        <p14:creationId xmlns:p14="http://schemas.microsoft.com/office/powerpoint/2010/main" xmlns="" val="2934619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404664"/>
            <a:ext cx="7743825" cy="5688632"/>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20000" lvl="2" indent="-360000">
              <a:spcAft>
                <a:spcPts val="600"/>
              </a:spcAft>
              <a:buFont typeface="Courier New" panose="02070309020205020404" pitchFamily="49" charset="0"/>
              <a:buChar char="o"/>
            </a:pPr>
            <a:r>
              <a:rPr lang="en-GB" altLang="de-DE" sz="2000" b="1" dirty="0" smtClean="0">
                <a:solidFill>
                  <a:srgbClr val="000000"/>
                </a:solidFill>
              </a:rPr>
              <a:t>Injunctive relief available for Non-Practicing Entities?</a:t>
            </a:r>
          </a:p>
          <a:p>
            <a:pPr marL="1080000" lvl="3" indent="-360000">
              <a:spcAft>
                <a:spcPts val="600"/>
              </a:spcAft>
              <a:buFont typeface="Symbol" panose="05050102010706020507" pitchFamily="18" charset="2"/>
              <a:buChar char="-"/>
            </a:pPr>
            <a:r>
              <a:rPr lang="en-GB" altLang="de-DE" sz="1800" dirty="0" smtClean="0">
                <a:solidFill>
                  <a:srgbClr val="000000"/>
                </a:solidFill>
              </a:rPr>
              <a:t>US Supreme Court in eBay/</a:t>
            </a:r>
            <a:r>
              <a:rPr lang="en-GB" altLang="de-DE" sz="1800" dirty="0" err="1" smtClean="0">
                <a:solidFill>
                  <a:srgbClr val="000000"/>
                </a:solidFill>
              </a:rPr>
              <a:t>MercExchange</a:t>
            </a:r>
            <a:r>
              <a:rPr lang="en-GB" altLang="de-DE" sz="1800" dirty="0">
                <a:solidFill>
                  <a:srgbClr val="000000"/>
                </a:solidFill>
              </a:rPr>
              <a:t>,</a:t>
            </a:r>
            <a:r>
              <a:rPr lang="en-GB" altLang="de-DE" sz="1800" dirty="0" smtClean="0">
                <a:solidFill>
                  <a:srgbClr val="000000"/>
                </a:solidFill>
              </a:rPr>
              <a:t> </a:t>
            </a:r>
            <a:r>
              <a:rPr lang="en-GB" altLang="de-DE" sz="1800" i="1" dirty="0" smtClean="0">
                <a:solidFill>
                  <a:srgbClr val="000000"/>
                </a:solidFill>
              </a:rPr>
              <a:t>4-Factor-Test:</a:t>
            </a:r>
          </a:p>
          <a:p>
            <a:pPr marL="1440000" lvl="4" indent="-324000">
              <a:spcAft>
                <a:spcPts val="600"/>
              </a:spcAft>
              <a:buFont typeface="Arial" panose="020B0604020202020204" pitchFamily="34" charset="0"/>
              <a:buChar char="•"/>
            </a:pPr>
            <a:r>
              <a:rPr lang="en-GB" altLang="de-DE" sz="1600" dirty="0" smtClean="0">
                <a:solidFill>
                  <a:srgbClr val="000000"/>
                </a:solidFill>
              </a:rPr>
              <a:t>irreparable injury suffered by plaintiff</a:t>
            </a:r>
          </a:p>
          <a:p>
            <a:pPr marL="1440000" lvl="4" indent="-324000">
              <a:spcAft>
                <a:spcPts val="600"/>
              </a:spcAft>
              <a:buFont typeface="Arial" panose="020B0604020202020204" pitchFamily="34" charset="0"/>
              <a:buChar char="•"/>
            </a:pPr>
            <a:r>
              <a:rPr lang="en-GB" altLang="de-DE" sz="1600" dirty="0" smtClean="0">
                <a:solidFill>
                  <a:srgbClr val="000000"/>
                </a:solidFill>
              </a:rPr>
              <a:t>remedies available at law are inadequate</a:t>
            </a:r>
          </a:p>
          <a:p>
            <a:pPr marL="1440000" lvl="4" indent="-324000">
              <a:spcAft>
                <a:spcPts val="600"/>
              </a:spcAft>
              <a:buFont typeface="Arial" panose="020B0604020202020204" pitchFamily="34" charset="0"/>
              <a:buChar char="•"/>
            </a:pPr>
            <a:r>
              <a:rPr lang="en-GB" altLang="de-DE" sz="1600" dirty="0" smtClean="0">
                <a:solidFill>
                  <a:srgbClr val="000000"/>
                </a:solidFill>
              </a:rPr>
              <a:t>balance of hardship between the parties</a:t>
            </a:r>
          </a:p>
          <a:p>
            <a:pPr marL="1440000" lvl="4" indent="-324000">
              <a:spcAft>
                <a:spcPts val="600"/>
              </a:spcAft>
              <a:buFont typeface="Arial" panose="020B0604020202020204" pitchFamily="34" charset="0"/>
              <a:buChar char="•"/>
            </a:pPr>
            <a:r>
              <a:rPr lang="en-GB" altLang="de-DE" sz="1600" dirty="0" smtClean="0">
                <a:solidFill>
                  <a:srgbClr val="000000"/>
                </a:solidFill>
              </a:rPr>
              <a:t>public interest would not be disserved by a permanent injunction</a:t>
            </a:r>
          </a:p>
          <a:p>
            <a:pPr marL="1080000" lvl="3" indent="-360000">
              <a:spcAft>
                <a:spcPts val="600"/>
              </a:spcAft>
              <a:buFont typeface="Symbol" panose="05050102010706020507" pitchFamily="18" charset="2"/>
              <a:buChar char="-"/>
            </a:pPr>
            <a:r>
              <a:rPr lang="en-GB" altLang="de-DE" sz="1800" dirty="0" smtClean="0">
                <a:solidFill>
                  <a:srgbClr val="000000"/>
                </a:solidFill>
              </a:rPr>
              <a:t>4-Factor-Test transferable from US law to EU law?</a:t>
            </a:r>
          </a:p>
          <a:p>
            <a:pPr marL="1440000" lvl="4" indent="-324000">
              <a:spcAft>
                <a:spcPts val="600"/>
              </a:spcAft>
              <a:buFont typeface="Arial" panose="020B0604020202020204" pitchFamily="34" charset="0"/>
              <a:buChar char="•"/>
            </a:pPr>
            <a:r>
              <a:rPr lang="en-GB" altLang="de-DE" sz="1600" dirty="0" smtClean="0">
                <a:solidFill>
                  <a:srgbClr val="000000"/>
                </a:solidFill>
              </a:rPr>
              <a:t>different legal system</a:t>
            </a:r>
          </a:p>
          <a:p>
            <a:pPr marL="1800000" lvl="5" indent="-360000">
              <a:spcAft>
                <a:spcPts val="600"/>
              </a:spcAft>
              <a:buFont typeface="Symbol" panose="05050102010706020507" pitchFamily="18" charset="2"/>
              <a:buChar char="-"/>
            </a:pPr>
            <a:r>
              <a:rPr lang="en-GB" altLang="de-DE" sz="1600" dirty="0" smtClean="0">
                <a:solidFill>
                  <a:srgbClr val="000000"/>
                </a:solidFill>
              </a:rPr>
              <a:t>US: </a:t>
            </a:r>
            <a:r>
              <a:rPr lang="en-GB" altLang="de-DE" sz="1600" b="1" dirty="0" smtClean="0">
                <a:solidFill>
                  <a:srgbClr val="000000"/>
                </a:solidFill>
              </a:rPr>
              <a:t>weighing equitable factors </a:t>
            </a:r>
            <a:r>
              <a:rPr lang="en-GB" altLang="de-DE" sz="1600" dirty="0" smtClean="0">
                <a:solidFill>
                  <a:srgbClr val="000000"/>
                </a:solidFill>
              </a:rPr>
              <a:t>whether an injunction should be issued; EU: injunction results from a patent as </a:t>
            </a:r>
            <a:r>
              <a:rPr lang="en-GB" altLang="de-DE" sz="1600" b="1" dirty="0" smtClean="0">
                <a:solidFill>
                  <a:srgbClr val="000000"/>
                </a:solidFill>
              </a:rPr>
              <a:t>an exclusive right</a:t>
            </a:r>
          </a:p>
          <a:p>
            <a:pPr marL="1800000" lvl="5" indent="-360000">
              <a:spcAft>
                <a:spcPts val="600"/>
              </a:spcAft>
              <a:buFont typeface="Symbol" panose="05050102010706020507" pitchFamily="18" charset="2"/>
              <a:buChar char="-"/>
            </a:pPr>
            <a:r>
              <a:rPr lang="en-GB" altLang="de-DE" sz="1600" b="1" dirty="0" smtClean="0">
                <a:solidFill>
                  <a:srgbClr val="000000"/>
                </a:solidFill>
              </a:rPr>
              <a:t>fee shifting </a:t>
            </a:r>
            <a:r>
              <a:rPr lang="en-GB" altLang="de-DE" sz="1600" dirty="0" smtClean="0">
                <a:solidFill>
                  <a:srgbClr val="000000"/>
                </a:solidFill>
              </a:rPr>
              <a:t>rather a rule in the EU and rather an exception in the US</a:t>
            </a:r>
          </a:p>
          <a:p>
            <a:pPr marL="1800000" lvl="5" indent="-360000">
              <a:spcAft>
                <a:spcPts val="600"/>
              </a:spcAft>
              <a:buFont typeface="Symbol" panose="05050102010706020507" pitchFamily="18" charset="2"/>
              <a:buChar char="-"/>
            </a:pPr>
            <a:r>
              <a:rPr lang="en-GB" altLang="de-DE" sz="1600" b="1" dirty="0" smtClean="0">
                <a:solidFill>
                  <a:srgbClr val="000000"/>
                </a:solidFill>
              </a:rPr>
              <a:t>contingency fees</a:t>
            </a:r>
            <a:r>
              <a:rPr lang="en-GB" altLang="de-DE" sz="1600" dirty="0" smtClean="0">
                <a:solidFill>
                  <a:srgbClr val="000000"/>
                </a:solidFill>
              </a:rPr>
              <a:t> much more popular in the US than in the EU</a:t>
            </a:r>
          </a:p>
          <a:p>
            <a:pPr marL="1800000" lvl="5" indent="-360000">
              <a:spcAft>
                <a:spcPts val="600"/>
              </a:spcAft>
              <a:buFont typeface="Symbol" panose="05050102010706020507" pitchFamily="18" charset="2"/>
              <a:buChar char="-"/>
            </a:pPr>
            <a:r>
              <a:rPr lang="en-GB" altLang="de-DE" sz="1600" dirty="0" smtClean="0">
                <a:solidFill>
                  <a:srgbClr val="000000"/>
                </a:solidFill>
              </a:rPr>
              <a:t>patents over </a:t>
            </a:r>
            <a:r>
              <a:rPr lang="en-GB" altLang="de-DE" sz="1600" b="1" dirty="0" smtClean="0">
                <a:solidFill>
                  <a:srgbClr val="000000"/>
                </a:solidFill>
              </a:rPr>
              <a:t>business methods </a:t>
            </a:r>
            <a:r>
              <a:rPr lang="en-GB" altLang="de-DE" sz="1600" dirty="0" smtClean="0">
                <a:solidFill>
                  <a:srgbClr val="000000"/>
                </a:solidFill>
              </a:rPr>
              <a:t>and </a:t>
            </a:r>
            <a:r>
              <a:rPr lang="en-GB" altLang="de-DE" sz="1600" b="1" dirty="0" smtClean="0">
                <a:solidFill>
                  <a:srgbClr val="000000"/>
                </a:solidFill>
              </a:rPr>
              <a:t>computer programs </a:t>
            </a:r>
            <a:r>
              <a:rPr lang="en-GB" altLang="de-DE" sz="1600" b="1" i="1" dirty="0" smtClean="0">
                <a:solidFill>
                  <a:srgbClr val="000000"/>
                </a:solidFill>
              </a:rPr>
              <a:t>as such </a:t>
            </a:r>
            <a:r>
              <a:rPr lang="en-GB" altLang="de-DE" sz="1600" dirty="0" smtClean="0">
                <a:solidFill>
                  <a:srgbClr val="000000"/>
                </a:solidFill>
              </a:rPr>
              <a:t>available under US law but not under EPC</a:t>
            </a:r>
          </a:p>
          <a:p>
            <a:pPr marL="1080000" lvl="3" indent="-360000">
              <a:spcAft>
                <a:spcPts val="600"/>
              </a:spcAft>
              <a:buFont typeface="Symbol" panose="05050102010706020507" pitchFamily="18" charset="2"/>
              <a:buChar char="-"/>
            </a:pPr>
            <a:r>
              <a:rPr lang="en-GB" altLang="de-DE" sz="1800" dirty="0" smtClean="0">
                <a:solidFill>
                  <a:srgbClr val="000000"/>
                </a:solidFill>
              </a:rPr>
              <a:t>Provisional injunctive relief for NPEs?</a:t>
            </a: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12</a:t>
            </a:fld>
            <a:endParaRPr lang="de-DE" dirty="0"/>
          </a:p>
        </p:txBody>
      </p:sp>
    </p:spTree>
    <p:extLst>
      <p:ext uri="{BB962C8B-B14F-4D97-AF65-F5344CB8AC3E}">
        <p14:creationId xmlns:p14="http://schemas.microsoft.com/office/powerpoint/2010/main" xmlns="" val="1411017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692696"/>
            <a:ext cx="7743825" cy="5400600"/>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20000" lvl="2" indent="-360000">
              <a:spcAft>
                <a:spcPts val="600"/>
              </a:spcAft>
              <a:buFont typeface="Courier New" panose="02070309020205020404" pitchFamily="49" charset="0"/>
              <a:buChar char="o"/>
            </a:pPr>
            <a:r>
              <a:rPr lang="en-GB" altLang="de-DE" sz="2000" b="1" dirty="0" smtClean="0">
                <a:solidFill>
                  <a:srgbClr val="000000"/>
                </a:solidFill>
              </a:rPr>
              <a:t>Small component of a complex product</a:t>
            </a:r>
          </a:p>
          <a:p>
            <a:pPr marL="1080000" lvl="3" indent="-360000">
              <a:spcAft>
                <a:spcPts val="600"/>
              </a:spcAft>
              <a:buFont typeface="Symbol" panose="05050102010706020507" pitchFamily="18" charset="2"/>
              <a:buChar char="-"/>
            </a:pPr>
            <a:r>
              <a:rPr lang="en-GB" altLang="de-DE" sz="1800" dirty="0" smtClean="0">
                <a:solidFill>
                  <a:srgbClr val="000000"/>
                </a:solidFill>
              </a:rPr>
              <a:t>Opinion of </a:t>
            </a:r>
            <a:r>
              <a:rPr lang="en-GB" altLang="de-DE" sz="1800" b="1" dirty="0" smtClean="0">
                <a:solidFill>
                  <a:srgbClr val="000000"/>
                </a:solidFill>
              </a:rPr>
              <a:t>Justice Kennedy </a:t>
            </a:r>
            <a:r>
              <a:rPr lang="en-GB" altLang="de-DE" sz="1800" dirty="0" smtClean="0">
                <a:solidFill>
                  <a:srgbClr val="000000"/>
                </a:solidFill>
              </a:rPr>
              <a:t>in eBay/</a:t>
            </a:r>
            <a:r>
              <a:rPr lang="en-GB" altLang="de-DE" sz="1800" dirty="0" err="1" smtClean="0">
                <a:solidFill>
                  <a:srgbClr val="000000"/>
                </a:solidFill>
              </a:rPr>
              <a:t>MercExchange</a:t>
            </a:r>
            <a:r>
              <a:rPr lang="en-GB" altLang="de-DE" sz="1800" dirty="0" smtClean="0">
                <a:solidFill>
                  <a:srgbClr val="000000"/>
                </a:solidFill>
              </a:rPr>
              <a:t> [2006]:</a:t>
            </a:r>
          </a:p>
          <a:p>
            <a:pPr marL="1584000" lvl="4" indent="0">
              <a:spcAft>
                <a:spcPts val="600"/>
              </a:spcAft>
              <a:buNone/>
            </a:pPr>
            <a:r>
              <a:rPr lang="en-GB" altLang="de-DE" sz="1700" dirty="0" smtClean="0">
                <a:solidFill>
                  <a:srgbClr val="000000"/>
                </a:solidFill>
              </a:rPr>
              <a:t>“When the patented invention is but </a:t>
            </a:r>
            <a:r>
              <a:rPr lang="en-GB" altLang="de-DE" sz="1700" b="1" dirty="0" smtClean="0">
                <a:solidFill>
                  <a:srgbClr val="000000"/>
                </a:solidFill>
              </a:rPr>
              <a:t>a small component of the products </a:t>
            </a:r>
            <a:r>
              <a:rPr lang="en-GB" altLang="de-DE" sz="1700" dirty="0" smtClean="0">
                <a:solidFill>
                  <a:srgbClr val="000000"/>
                </a:solidFill>
              </a:rPr>
              <a:t>the companies seek to produce and the threat of an injunction is employed simply for undue leverage in negotiations, legal damage may well be sufficient to compensate for the infringement and an injunction may </a:t>
            </a:r>
            <a:r>
              <a:rPr lang="en-GB" altLang="de-DE" sz="1700" u="sng" dirty="0" smtClean="0">
                <a:solidFill>
                  <a:srgbClr val="000000"/>
                </a:solidFill>
              </a:rPr>
              <a:t>not</a:t>
            </a:r>
            <a:r>
              <a:rPr lang="en-GB" altLang="de-DE" sz="1700" dirty="0" smtClean="0">
                <a:solidFill>
                  <a:srgbClr val="000000"/>
                </a:solidFill>
              </a:rPr>
              <a:t> serve the interest of the public.”</a:t>
            </a:r>
          </a:p>
          <a:p>
            <a:pPr marL="1080000" lvl="4" indent="-360000">
              <a:spcAft>
                <a:spcPts val="600"/>
              </a:spcAft>
              <a:buFont typeface="Symbol" panose="05050102010706020507" pitchFamily="18" charset="2"/>
              <a:buChar char="-"/>
            </a:pPr>
            <a:r>
              <a:rPr lang="en-GB" altLang="de-DE" sz="1800" b="1" dirty="0" smtClean="0">
                <a:solidFill>
                  <a:srgbClr val="000000"/>
                </a:solidFill>
              </a:rPr>
              <a:t>UK courts </a:t>
            </a:r>
            <a:r>
              <a:rPr lang="en-GB" altLang="de-DE" sz="1800" dirty="0" smtClean="0">
                <a:solidFill>
                  <a:srgbClr val="000000"/>
                </a:solidFill>
              </a:rPr>
              <a:t>(e.g. J. </a:t>
            </a:r>
            <a:r>
              <a:rPr lang="en-GB" altLang="de-DE" sz="1800" dirty="0" err="1" smtClean="0">
                <a:solidFill>
                  <a:srgbClr val="000000"/>
                </a:solidFill>
              </a:rPr>
              <a:t>Pumfrey</a:t>
            </a:r>
            <a:r>
              <a:rPr lang="en-GB" altLang="de-DE" sz="1800" dirty="0" smtClean="0">
                <a:solidFill>
                  <a:srgbClr val="000000"/>
                </a:solidFill>
              </a:rPr>
              <a:t> in </a:t>
            </a:r>
            <a:r>
              <a:rPr lang="en-GB" altLang="de-DE" sz="1800" dirty="0" err="1" smtClean="0">
                <a:solidFill>
                  <a:srgbClr val="000000"/>
                </a:solidFill>
              </a:rPr>
              <a:t>Navitaire</a:t>
            </a:r>
            <a:r>
              <a:rPr lang="en-GB" altLang="de-DE" sz="1800" dirty="0" smtClean="0">
                <a:solidFill>
                  <a:srgbClr val="000000"/>
                </a:solidFill>
              </a:rPr>
              <a:t>/EasyJet [2006], para 101; confirmed by LJ. Jacob in Virgin Atlantic/Premium Aircraft [2009], para 23 and J. Arnold in HTC/Nokia [2013], para 32) </a:t>
            </a:r>
          </a:p>
          <a:p>
            <a:pPr marL="1584000" lvl="4" indent="0">
              <a:spcAft>
                <a:spcPts val="600"/>
              </a:spcAft>
              <a:buNone/>
            </a:pPr>
            <a:r>
              <a:rPr lang="en-GB" altLang="de-DE" sz="1700" dirty="0" smtClean="0">
                <a:solidFill>
                  <a:srgbClr val="000000"/>
                </a:solidFill>
              </a:rPr>
              <a:t>“… if the effect of the grant of an injunction is </a:t>
            </a:r>
            <a:r>
              <a:rPr lang="en-GB" altLang="de-DE" sz="1700" u="sng" dirty="0" smtClean="0">
                <a:solidFill>
                  <a:srgbClr val="000000"/>
                </a:solidFill>
              </a:rPr>
              <a:t>not</a:t>
            </a:r>
            <a:r>
              <a:rPr lang="en-GB" altLang="de-DE" sz="1700" dirty="0" smtClean="0">
                <a:solidFill>
                  <a:srgbClr val="000000"/>
                </a:solidFill>
              </a:rPr>
              <a:t> oppressive the defendant cannot buy his way out of it, even if the price, objectively ascertained, would be modest. My understanding of the word “oppressive” in this context is that the effect of the grant of the injunction would be </a:t>
            </a:r>
            <a:r>
              <a:rPr lang="en-GB" altLang="de-DE" sz="1700" b="1" dirty="0" smtClean="0">
                <a:solidFill>
                  <a:srgbClr val="000000"/>
                </a:solidFill>
              </a:rPr>
              <a:t>grossly disproportionate to the right protected</a:t>
            </a:r>
            <a:r>
              <a:rPr lang="en-GB" altLang="de-DE" sz="1700" dirty="0" smtClean="0">
                <a:solidFill>
                  <a:srgbClr val="000000"/>
                </a:solidFill>
              </a:rPr>
              <a:t>.” </a:t>
            </a: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13</a:t>
            </a:fld>
            <a:endParaRPr lang="de-DE" dirty="0"/>
          </a:p>
        </p:txBody>
      </p:sp>
    </p:spTree>
    <p:extLst>
      <p:ext uri="{BB962C8B-B14F-4D97-AF65-F5344CB8AC3E}">
        <p14:creationId xmlns:p14="http://schemas.microsoft.com/office/powerpoint/2010/main" xmlns="" val="1303996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908720"/>
            <a:ext cx="7743825" cy="5112568"/>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1080000" lvl="3" indent="-360000">
              <a:spcAft>
                <a:spcPts val="600"/>
              </a:spcAft>
              <a:buFont typeface="Symbol" panose="05050102010706020507" pitchFamily="18" charset="2"/>
              <a:buChar char="-"/>
            </a:pPr>
            <a:r>
              <a:rPr lang="en-GB" altLang="de-DE" sz="1800" b="1" dirty="0" smtClean="0">
                <a:solidFill>
                  <a:srgbClr val="000000"/>
                </a:solidFill>
              </a:rPr>
              <a:t>Bundesgerichtshof </a:t>
            </a:r>
            <a:r>
              <a:rPr lang="en-GB" altLang="de-DE" sz="1800" dirty="0" smtClean="0">
                <a:solidFill>
                  <a:srgbClr val="000000"/>
                </a:solidFill>
              </a:rPr>
              <a:t>(Federal Court of Justice) – </a:t>
            </a:r>
            <a:r>
              <a:rPr lang="en-GB" altLang="de-DE" sz="1800" dirty="0" err="1" smtClean="0">
                <a:solidFill>
                  <a:srgbClr val="000000"/>
                </a:solidFill>
              </a:rPr>
              <a:t>Wärmetauscher</a:t>
            </a:r>
            <a:r>
              <a:rPr lang="en-GB" altLang="de-DE" sz="1800" dirty="0" smtClean="0">
                <a:solidFill>
                  <a:srgbClr val="000000"/>
                </a:solidFill>
              </a:rPr>
              <a:t> (Heat exchanger) [2016]:</a:t>
            </a:r>
          </a:p>
          <a:p>
            <a:pPr marL="1584000" lvl="4" indent="0">
              <a:spcAft>
                <a:spcPts val="600"/>
              </a:spcAft>
              <a:buNone/>
            </a:pPr>
            <a:r>
              <a:rPr lang="en-GB" altLang="de-DE" sz="1700" dirty="0" smtClean="0">
                <a:solidFill>
                  <a:srgbClr val="000000"/>
                </a:solidFill>
              </a:rPr>
              <a:t>The </a:t>
            </a:r>
            <a:r>
              <a:rPr lang="en-GB" altLang="de-DE" sz="1700" b="1" dirty="0" smtClean="0">
                <a:solidFill>
                  <a:srgbClr val="000000"/>
                </a:solidFill>
              </a:rPr>
              <a:t>grant of a grace period in a patent infringement litigation </a:t>
            </a:r>
            <a:r>
              <a:rPr lang="en-GB" altLang="de-DE" sz="1700" dirty="0" smtClean="0">
                <a:solidFill>
                  <a:srgbClr val="000000"/>
                </a:solidFill>
              </a:rPr>
              <a:t>is only justifiable if – due to special circumstances – the impact of an immediate enforcement of injunctive relief would result in a </a:t>
            </a:r>
            <a:r>
              <a:rPr lang="en-GB" altLang="de-DE" sz="1700" b="1" dirty="0" smtClean="0">
                <a:solidFill>
                  <a:srgbClr val="000000"/>
                </a:solidFill>
              </a:rPr>
              <a:t>disproportionate hardship for the infringer </a:t>
            </a:r>
            <a:r>
              <a:rPr lang="en-GB" altLang="de-DE" sz="1700" dirty="0" smtClean="0">
                <a:solidFill>
                  <a:srgbClr val="000000"/>
                </a:solidFill>
              </a:rPr>
              <a:t>which goes far beyond the regular consequences of an enforcement of an exclusive right and, therefore, would have to be considered to be an </a:t>
            </a:r>
            <a:r>
              <a:rPr lang="en-GB" altLang="de-DE" sz="1700" b="1" dirty="0" smtClean="0">
                <a:solidFill>
                  <a:srgbClr val="000000"/>
                </a:solidFill>
              </a:rPr>
              <a:t>abuse of right</a:t>
            </a:r>
            <a:r>
              <a:rPr lang="en-GB" altLang="de-DE" sz="1700" dirty="0" smtClean="0">
                <a:solidFill>
                  <a:srgbClr val="000000"/>
                </a:solidFill>
              </a:rPr>
              <a:t>.”</a:t>
            </a:r>
          </a:p>
          <a:p>
            <a:pPr marL="1980000" lvl="4" indent="-360000">
              <a:spcAft>
                <a:spcPts val="600"/>
              </a:spcAft>
              <a:buFont typeface="Arial" panose="020B0604020202020204" pitchFamily="34" charset="0"/>
              <a:buChar char="•"/>
            </a:pPr>
            <a:r>
              <a:rPr lang="en-GB" altLang="de-DE" sz="1700" dirty="0" smtClean="0">
                <a:solidFill>
                  <a:srgbClr val="000000"/>
                </a:solidFill>
              </a:rPr>
              <a:t>In the case-at-hand, where the duration of the patent elapsed only about 6 months after the rendition of the judgement, the Court did not assume such special circumstances.</a:t>
            </a:r>
          </a:p>
          <a:p>
            <a:pPr marL="1980000" lvl="4" indent="-360000">
              <a:spcAft>
                <a:spcPts val="600"/>
              </a:spcAft>
              <a:buFont typeface="Arial" panose="020B0604020202020204" pitchFamily="34" charset="0"/>
              <a:buChar char="•"/>
            </a:pPr>
            <a:r>
              <a:rPr lang="en-GB" altLang="de-DE" sz="1700" dirty="0" smtClean="0">
                <a:solidFill>
                  <a:srgbClr val="000000"/>
                </a:solidFill>
              </a:rPr>
              <a:t>Defendant’s heating exchanger was not </a:t>
            </a:r>
            <a:r>
              <a:rPr lang="en-GB" altLang="de-DE" sz="1700" dirty="0" smtClean="0">
                <a:solidFill>
                  <a:srgbClr val="000000"/>
                </a:solidFill>
              </a:rPr>
              <a:t>an essential </a:t>
            </a:r>
            <a:r>
              <a:rPr lang="en-GB" altLang="de-DE" sz="1700" dirty="0" smtClean="0">
                <a:solidFill>
                  <a:srgbClr val="000000"/>
                </a:solidFill>
              </a:rPr>
              <a:t>component since the general usability of the vehicle was left unaffected.</a:t>
            </a:r>
          </a:p>
          <a:p>
            <a:pPr marL="1980000" lvl="4" indent="-360000">
              <a:spcAft>
                <a:spcPts val="600"/>
              </a:spcAft>
              <a:buFont typeface="Arial" panose="020B0604020202020204" pitchFamily="34" charset="0"/>
              <a:buChar char="•"/>
            </a:pPr>
            <a:r>
              <a:rPr lang="en-GB" altLang="de-DE" sz="1700" dirty="0" smtClean="0">
                <a:solidFill>
                  <a:srgbClr val="000000"/>
                </a:solidFill>
              </a:rPr>
              <a:t>Defendant’s did not show a willingness to enter into license negotiations. </a:t>
            </a:r>
          </a:p>
          <a:p>
            <a:pPr marL="1584000" lvl="4" indent="0">
              <a:spcAft>
                <a:spcPts val="600"/>
              </a:spcAft>
              <a:buNone/>
            </a:pPr>
            <a:endParaRPr lang="en-GB" altLang="de-DE" sz="1700" dirty="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14</a:t>
            </a:fld>
            <a:endParaRPr lang="de-DE" dirty="0"/>
          </a:p>
        </p:txBody>
      </p:sp>
    </p:spTree>
    <p:extLst>
      <p:ext uri="{BB962C8B-B14F-4D97-AF65-F5344CB8AC3E}">
        <p14:creationId xmlns:p14="http://schemas.microsoft.com/office/powerpoint/2010/main" xmlns="" val="26798951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260648"/>
            <a:ext cx="7743825" cy="5832648"/>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92000" lvl="1" indent="-504000">
              <a:spcAft>
                <a:spcPts val="600"/>
              </a:spcAft>
              <a:buFont typeface="+mj-lt"/>
              <a:buAutoNum type="arabicPeriod" startAt="3"/>
            </a:pPr>
            <a:r>
              <a:rPr lang="en-GB" altLang="de-DE" sz="2400" b="1" dirty="0">
                <a:solidFill>
                  <a:srgbClr val="000000"/>
                </a:solidFill>
              </a:rPr>
              <a:t>C</a:t>
            </a:r>
            <a:r>
              <a:rPr lang="en-GB" altLang="de-DE" sz="2400" b="1" dirty="0" smtClean="0">
                <a:solidFill>
                  <a:srgbClr val="000000"/>
                </a:solidFill>
              </a:rPr>
              <a:t>ompetition law </a:t>
            </a:r>
            <a:endParaRPr lang="en-US" sz="2000" dirty="0" smtClean="0">
              <a:solidFill>
                <a:schemeClr val="tx1"/>
              </a:solidFill>
            </a:endParaRPr>
          </a:p>
          <a:p>
            <a:pPr marL="792000" lvl="2" indent="0">
              <a:spcAft>
                <a:spcPts val="600"/>
              </a:spcAft>
              <a:buNone/>
            </a:pPr>
            <a:r>
              <a:rPr lang="en-US" sz="1800" dirty="0" smtClean="0">
                <a:solidFill>
                  <a:schemeClr val="tx1"/>
                </a:solidFill>
              </a:rPr>
              <a:t>CJEU,  16 July 2015 – C-170/13 - </a:t>
            </a:r>
            <a:r>
              <a:rPr lang="en-US" sz="1800" dirty="0" err="1" smtClean="0">
                <a:solidFill>
                  <a:schemeClr val="tx1"/>
                </a:solidFill>
              </a:rPr>
              <a:t>Huawei</a:t>
            </a:r>
            <a:r>
              <a:rPr lang="en-US" sz="1800" dirty="0" smtClean="0">
                <a:solidFill>
                  <a:schemeClr val="tx1"/>
                </a:solidFill>
              </a:rPr>
              <a:t>/ZTE:</a:t>
            </a:r>
            <a:endParaRPr lang="en-US" sz="1800" dirty="0" smtClean="0">
              <a:solidFill>
                <a:schemeClr val="tx1"/>
              </a:solidFill>
            </a:endParaRPr>
          </a:p>
          <a:p>
            <a:pPr marL="1152000" lvl="2" indent="-360000">
              <a:spcAft>
                <a:spcPts val="600"/>
              </a:spcAft>
              <a:buFont typeface="Courier New" panose="02070309020205020404" pitchFamily="49" charset="0"/>
              <a:buChar char="o"/>
            </a:pPr>
            <a:r>
              <a:rPr lang="en-US" sz="1800" dirty="0" smtClean="0">
                <a:solidFill>
                  <a:schemeClr val="tx1"/>
                </a:solidFill>
              </a:rPr>
              <a:t>The exercise of an exclusive IP right cannot in itself constitute an abuse of a dominant position.</a:t>
            </a:r>
          </a:p>
          <a:p>
            <a:pPr marL="1152000" lvl="2" indent="-360000">
              <a:spcAft>
                <a:spcPts val="600"/>
              </a:spcAft>
              <a:buFont typeface="Courier New" panose="02070309020205020404" pitchFamily="49" charset="0"/>
              <a:buChar char="o"/>
            </a:pPr>
            <a:r>
              <a:rPr lang="en-US" sz="1800" dirty="0" smtClean="0">
                <a:solidFill>
                  <a:schemeClr val="tx1"/>
                </a:solidFill>
              </a:rPr>
              <a:t>However, the exercise of an IP right may, in exceptional </a:t>
            </a:r>
            <a:r>
              <a:rPr lang="en-US" sz="1800" dirty="0" err="1" smtClean="0">
                <a:solidFill>
                  <a:schemeClr val="tx1"/>
                </a:solidFill>
              </a:rPr>
              <a:t>circum</a:t>
            </a:r>
            <a:r>
              <a:rPr lang="en-US" sz="1800" dirty="0" smtClean="0">
                <a:solidFill>
                  <a:schemeClr val="tx1"/>
                </a:solidFill>
              </a:rPr>
              <a:t>-stances, involve abusive conduct for the purposes of Art. 102 TFEU.</a:t>
            </a:r>
          </a:p>
          <a:p>
            <a:pPr marL="1152000" lvl="2" indent="-360000">
              <a:spcAft>
                <a:spcPts val="600"/>
              </a:spcAft>
              <a:buFont typeface="Courier New" panose="02070309020205020404" pitchFamily="49" charset="0"/>
              <a:buChar char="o"/>
            </a:pPr>
            <a:r>
              <a:rPr lang="en-US" altLang="de-DE" sz="1800" dirty="0" smtClean="0">
                <a:solidFill>
                  <a:schemeClr val="tx1"/>
                </a:solidFill>
              </a:rPr>
              <a:t>The holder of an SEP who has given an irrevocable FRAND </a:t>
            </a:r>
            <a:r>
              <a:rPr lang="en-US" altLang="de-DE" sz="1800" dirty="0" err="1" smtClean="0">
                <a:solidFill>
                  <a:schemeClr val="tx1"/>
                </a:solidFill>
              </a:rPr>
              <a:t>untertaking</a:t>
            </a:r>
            <a:r>
              <a:rPr lang="en-US" altLang="de-DE" sz="1800" dirty="0" smtClean="0">
                <a:solidFill>
                  <a:schemeClr val="tx1"/>
                </a:solidFill>
              </a:rPr>
              <a:t> does not abuse its dominant position by seeking injunctive relief for infringement of the SEP as long as it observes certain requirements:</a:t>
            </a:r>
          </a:p>
          <a:p>
            <a:pPr marL="1609200" lvl="3" indent="-360000">
              <a:spcAft>
                <a:spcPts val="600"/>
              </a:spcAft>
              <a:buFont typeface="Symbol" panose="05050102010706020507" pitchFamily="18" charset="2"/>
              <a:buChar char="-"/>
            </a:pPr>
            <a:r>
              <a:rPr lang="en-GB" altLang="de-DE" sz="1700" dirty="0" smtClean="0">
                <a:solidFill>
                  <a:srgbClr val="000000"/>
                </a:solidFill>
              </a:rPr>
              <a:t>SEP holder must alert SEP user.</a:t>
            </a:r>
          </a:p>
          <a:p>
            <a:pPr marL="1634400" lvl="3" indent="-457200">
              <a:spcAft>
                <a:spcPts val="600"/>
              </a:spcAft>
              <a:buFont typeface="Symbol" panose="05050102010706020507" pitchFamily="18" charset="2"/>
              <a:buChar char="-"/>
            </a:pPr>
            <a:r>
              <a:rPr lang="en-GB" altLang="de-DE" sz="1700" dirty="0" smtClean="0">
                <a:solidFill>
                  <a:srgbClr val="000000"/>
                </a:solidFill>
              </a:rPr>
              <a:t>SEP holder has to make a specific offer when SEP user states willingness.</a:t>
            </a:r>
          </a:p>
          <a:p>
            <a:pPr marL="1634400" lvl="3" indent="-457200">
              <a:spcAft>
                <a:spcPts val="600"/>
              </a:spcAft>
              <a:buFont typeface="Symbol" panose="05050102010706020507" pitchFamily="18" charset="2"/>
              <a:buChar char="-"/>
            </a:pPr>
            <a:r>
              <a:rPr lang="en-GB" altLang="de-DE" sz="1700" dirty="0" smtClean="0">
                <a:solidFill>
                  <a:srgbClr val="000000"/>
                </a:solidFill>
              </a:rPr>
              <a:t>SEP user must respond, promptly submit counter-offer and, when refused by SEP holder, provide security and render account.</a:t>
            </a:r>
          </a:p>
          <a:p>
            <a:pPr marL="1634400" lvl="3" indent="-457200">
              <a:spcAft>
                <a:spcPts val="600"/>
              </a:spcAft>
              <a:buFont typeface="Symbol" panose="05050102010706020507" pitchFamily="18" charset="2"/>
              <a:buChar char="-"/>
            </a:pPr>
            <a:r>
              <a:rPr lang="en-GB" altLang="de-DE" sz="1700" dirty="0" smtClean="0">
                <a:solidFill>
                  <a:srgbClr val="000000"/>
                </a:solidFill>
              </a:rPr>
              <a:t>SEP user may challenge validity, essentiality or use of the SEP.</a:t>
            </a: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15</a:t>
            </a:fld>
            <a:endParaRPr lang="de-DE" dirty="0"/>
          </a:p>
        </p:txBody>
      </p:sp>
    </p:spTree>
    <p:extLst>
      <p:ext uri="{BB962C8B-B14F-4D97-AF65-F5344CB8AC3E}">
        <p14:creationId xmlns:p14="http://schemas.microsoft.com/office/powerpoint/2010/main" xmlns="" val="20330013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764704"/>
            <a:ext cx="7743825" cy="5184576"/>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92000" lvl="2" indent="0">
              <a:spcAft>
                <a:spcPts val="600"/>
              </a:spcAft>
              <a:buNone/>
            </a:pPr>
            <a:r>
              <a:rPr lang="en-US" sz="2000" dirty="0" smtClean="0">
                <a:solidFill>
                  <a:schemeClr val="tx1"/>
                </a:solidFill>
              </a:rPr>
              <a:t>National courts are currently struggling with issues like:</a:t>
            </a:r>
          </a:p>
          <a:p>
            <a:pPr marL="1152000" lvl="2" indent="-360000">
              <a:spcAft>
                <a:spcPts val="600"/>
              </a:spcAft>
              <a:buFont typeface="Courier New" panose="02070309020205020404" pitchFamily="49" charset="0"/>
              <a:buChar char="o"/>
            </a:pPr>
            <a:r>
              <a:rPr lang="en-US" sz="1800" dirty="0" smtClean="0">
                <a:solidFill>
                  <a:schemeClr val="tx1"/>
                </a:solidFill>
              </a:rPr>
              <a:t>What are the requirements of an offer or a counter-offer.</a:t>
            </a:r>
          </a:p>
          <a:p>
            <a:pPr marL="1152000" lvl="2" indent="-360000">
              <a:spcAft>
                <a:spcPts val="600"/>
              </a:spcAft>
              <a:buFont typeface="Courier New" panose="02070309020205020404" pitchFamily="49" charset="0"/>
              <a:buChar char="o"/>
            </a:pPr>
            <a:r>
              <a:rPr lang="en-US" sz="1800" dirty="0" smtClean="0">
                <a:solidFill>
                  <a:schemeClr val="tx1"/>
                </a:solidFill>
              </a:rPr>
              <a:t>How should security be calculated</a:t>
            </a:r>
            <a:r>
              <a:rPr lang="en-US" sz="1800" dirty="0">
                <a:solidFill>
                  <a:schemeClr val="tx1"/>
                </a:solidFill>
              </a:rPr>
              <a:t>?</a:t>
            </a:r>
            <a:endParaRPr lang="en-US" sz="1800" dirty="0" smtClean="0">
              <a:solidFill>
                <a:schemeClr val="tx1"/>
              </a:solidFill>
            </a:endParaRPr>
          </a:p>
          <a:p>
            <a:pPr marL="1152000" lvl="2" indent="-360000">
              <a:spcAft>
                <a:spcPts val="600"/>
              </a:spcAft>
              <a:buFont typeface="Courier New" panose="02070309020205020404" pitchFamily="49" charset="0"/>
              <a:buChar char="o"/>
            </a:pPr>
            <a:r>
              <a:rPr lang="en-US" altLang="de-DE" sz="1800" dirty="0" smtClean="0">
                <a:solidFill>
                  <a:schemeClr val="tx1"/>
                </a:solidFill>
              </a:rPr>
              <a:t>What is the basis for the determination of FRAND?</a:t>
            </a:r>
          </a:p>
          <a:p>
            <a:pPr marL="1609200" lvl="3" indent="-360000">
              <a:spcAft>
                <a:spcPts val="600"/>
              </a:spcAft>
              <a:buFont typeface="Symbol" panose="05050102010706020507" pitchFamily="18" charset="2"/>
              <a:buChar char="-"/>
            </a:pPr>
            <a:r>
              <a:rPr lang="en-GB" altLang="de-DE" sz="1700" dirty="0" smtClean="0">
                <a:solidFill>
                  <a:srgbClr val="000000"/>
                </a:solidFill>
              </a:rPr>
              <a:t>Portfolio: </a:t>
            </a:r>
            <a:r>
              <a:rPr lang="en-GB" altLang="de-DE" sz="1700" dirty="0">
                <a:solidFill>
                  <a:srgbClr val="000000"/>
                </a:solidFill>
              </a:rPr>
              <a:t>A</a:t>
            </a:r>
            <a:r>
              <a:rPr lang="en-GB" altLang="de-DE" sz="1700" dirty="0" smtClean="0">
                <a:solidFill>
                  <a:srgbClr val="000000"/>
                </a:solidFill>
              </a:rPr>
              <a:t>ll standards or only standard to which the SEP belongs?</a:t>
            </a:r>
          </a:p>
          <a:p>
            <a:pPr marL="1609200" lvl="3" indent="-360000">
              <a:spcAft>
                <a:spcPts val="600"/>
              </a:spcAft>
              <a:buFont typeface="Symbol" panose="05050102010706020507" pitchFamily="18" charset="2"/>
              <a:buChar char="-"/>
            </a:pPr>
            <a:r>
              <a:rPr lang="en-GB" altLang="de-DE" sz="1700" dirty="0" smtClean="0">
                <a:solidFill>
                  <a:srgbClr val="000000"/>
                </a:solidFill>
              </a:rPr>
              <a:t>Territory: Worldwide, Europe-wide or national?</a:t>
            </a:r>
          </a:p>
          <a:p>
            <a:pPr marL="1152000" lvl="2" indent="-360000">
              <a:spcAft>
                <a:spcPts val="600"/>
              </a:spcAft>
              <a:buFont typeface="Courier New" panose="02070309020205020404" pitchFamily="49" charset="0"/>
              <a:buChar char="o"/>
            </a:pPr>
            <a:r>
              <a:rPr lang="en-GB" altLang="de-DE" sz="1800" dirty="0" smtClean="0">
                <a:solidFill>
                  <a:srgbClr val="000000"/>
                </a:solidFill>
              </a:rPr>
              <a:t>How to determine FRAND? </a:t>
            </a:r>
          </a:p>
          <a:p>
            <a:pPr marL="1609200" lvl="3" indent="-360000">
              <a:spcAft>
                <a:spcPts val="600"/>
              </a:spcAft>
              <a:buFont typeface="Symbol" panose="05050102010706020507" pitchFamily="18" charset="2"/>
              <a:buChar char="-"/>
            </a:pPr>
            <a:r>
              <a:rPr lang="en-GB" altLang="de-DE" sz="1700" dirty="0" smtClean="0">
                <a:solidFill>
                  <a:srgbClr val="000000"/>
                </a:solidFill>
              </a:rPr>
              <a:t>License as if the SEP were a Non-SEP? </a:t>
            </a:r>
          </a:p>
          <a:p>
            <a:pPr marL="1152000" lvl="2" indent="-360000">
              <a:spcAft>
                <a:spcPts val="600"/>
              </a:spcAft>
              <a:buFont typeface="Courier New" panose="02070309020205020404" pitchFamily="49" charset="0"/>
              <a:buChar char="o"/>
            </a:pPr>
            <a:r>
              <a:rPr lang="en-GB" altLang="de-DE" sz="1800" dirty="0" smtClean="0">
                <a:solidFill>
                  <a:srgbClr val="000000"/>
                </a:solidFill>
              </a:rPr>
              <a:t>What if offer and counter-offer are FRAND?</a:t>
            </a:r>
          </a:p>
          <a:p>
            <a:pPr marL="1152000" lvl="2" indent="-360000">
              <a:spcAft>
                <a:spcPts val="600"/>
              </a:spcAft>
              <a:buFont typeface="Courier New" panose="02070309020205020404" pitchFamily="49" charset="0"/>
              <a:buChar char="o"/>
            </a:pPr>
            <a:r>
              <a:rPr lang="en-GB" altLang="de-DE" sz="1800" dirty="0" smtClean="0">
                <a:solidFill>
                  <a:srgbClr val="000000"/>
                </a:solidFill>
              </a:rPr>
              <a:t>Is the distributor allowed to refer the SEP holder to the manufacturer/importer of the product as a willing licensee?</a:t>
            </a:r>
          </a:p>
          <a:p>
            <a:pPr marL="1152000" lvl="2" indent="-360000">
              <a:spcAft>
                <a:spcPts val="600"/>
              </a:spcAft>
              <a:buFont typeface="Courier New" panose="02070309020205020404" pitchFamily="49" charset="0"/>
              <a:buChar char="o"/>
            </a:pPr>
            <a:r>
              <a:rPr lang="en-GB" altLang="de-DE" sz="1800" dirty="0" smtClean="0">
                <a:solidFill>
                  <a:srgbClr val="000000"/>
                </a:solidFill>
              </a:rPr>
              <a:t>In case of transfer, does the FRAND undertaking travel with the SEP?</a:t>
            </a: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16</a:t>
            </a:fld>
            <a:endParaRPr lang="de-DE" dirty="0"/>
          </a:p>
        </p:txBody>
      </p:sp>
    </p:spTree>
    <p:extLst>
      <p:ext uri="{BB962C8B-B14F-4D97-AF65-F5344CB8AC3E}">
        <p14:creationId xmlns:p14="http://schemas.microsoft.com/office/powerpoint/2010/main" xmlns="" val="2874574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764704"/>
            <a:ext cx="7743825" cy="5184576"/>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802350" lvl="1" indent="-514350">
              <a:spcAft>
                <a:spcPts val="600"/>
              </a:spcAft>
              <a:buFont typeface="+mj-lt"/>
              <a:buAutoNum type="romanUcPeriod" startAt="4"/>
            </a:pPr>
            <a:r>
              <a:rPr lang="en-GB" altLang="de-DE" sz="2400" b="1" dirty="0" smtClean="0">
                <a:solidFill>
                  <a:srgbClr val="000000"/>
                </a:solidFill>
              </a:rPr>
              <a:t>Result </a:t>
            </a:r>
            <a:endParaRPr lang="en-US" sz="2000" dirty="0" smtClean="0">
              <a:solidFill>
                <a:schemeClr val="tx1"/>
              </a:solidFill>
            </a:endParaRPr>
          </a:p>
          <a:p>
            <a:pPr marL="792000" lvl="2" indent="0">
              <a:spcAft>
                <a:spcPts val="600"/>
              </a:spcAft>
              <a:buNone/>
            </a:pPr>
            <a:r>
              <a:rPr lang="en-US" sz="2000" dirty="0" smtClean="0">
                <a:solidFill>
                  <a:schemeClr val="tx1"/>
                </a:solidFill>
              </a:rPr>
              <a:t>The idea of giving limited-in-time protection for an invention that has been disclosed to the public by its inventor </a:t>
            </a:r>
            <a:r>
              <a:rPr lang="en-US" sz="2000" b="1" dirty="0" smtClean="0">
                <a:solidFill>
                  <a:schemeClr val="tx1"/>
                </a:solidFill>
              </a:rPr>
              <a:t>remains to be well-founded and </a:t>
            </a:r>
            <a:r>
              <a:rPr lang="en-US" sz="2000" b="1" dirty="0" smtClean="0">
                <a:solidFill>
                  <a:schemeClr val="tx1"/>
                </a:solidFill>
              </a:rPr>
              <a:t>has not become old fashioned.</a:t>
            </a:r>
            <a:endParaRPr lang="en-US" sz="2000" b="1" dirty="0" smtClean="0">
              <a:solidFill>
                <a:schemeClr val="tx1"/>
              </a:solidFill>
            </a:endParaRPr>
          </a:p>
          <a:p>
            <a:pPr marL="792000" lvl="2" indent="0">
              <a:spcAft>
                <a:spcPts val="600"/>
              </a:spcAft>
              <a:buNone/>
            </a:pPr>
            <a:r>
              <a:rPr lang="en-US" sz="2000" dirty="0" smtClean="0">
                <a:solidFill>
                  <a:schemeClr val="tx1"/>
                </a:solidFill>
              </a:rPr>
              <a:t>However, modern technology as well as the public interest, the concept of free market, new business models and other overlap situations </a:t>
            </a:r>
            <a:r>
              <a:rPr lang="en-US" sz="2000" b="1" dirty="0" smtClean="0">
                <a:solidFill>
                  <a:schemeClr val="tx1"/>
                </a:solidFill>
              </a:rPr>
              <a:t>may require certain adjustments</a:t>
            </a:r>
            <a:r>
              <a:rPr lang="en-US" sz="2000" dirty="0" smtClean="0">
                <a:solidFill>
                  <a:schemeClr val="tx1"/>
                </a:solidFill>
              </a:rPr>
              <a:t>.</a:t>
            </a:r>
          </a:p>
          <a:p>
            <a:pPr marL="792000" lvl="2" indent="0">
              <a:spcAft>
                <a:spcPts val="600"/>
              </a:spcAft>
              <a:buNone/>
            </a:pPr>
            <a:r>
              <a:rPr lang="en-US" sz="2000" dirty="0" smtClean="0">
                <a:solidFill>
                  <a:schemeClr val="tx1"/>
                </a:solidFill>
              </a:rPr>
              <a:t>L</a:t>
            </a:r>
            <a:r>
              <a:rPr lang="en-US" sz="2000" dirty="0" smtClean="0">
                <a:solidFill>
                  <a:schemeClr val="tx1"/>
                </a:solidFill>
              </a:rPr>
              <a:t>aw-makers, pubic authorities, academics, lawyers, stakeholders and courts are struggling </a:t>
            </a:r>
            <a:r>
              <a:rPr lang="en-US" sz="2000" b="1" dirty="0" smtClean="0">
                <a:solidFill>
                  <a:schemeClr val="tx1"/>
                </a:solidFill>
              </a:rPr>
              <a:t>to find balanced concepts for each of these situations.</a:t>
            </a:r>
          </a:p>
          <a:p>
            <a:pPr marL="792000" lvl="2" indent="0">
              <a:spcAft>
                <a:spcPts val="600"/>
              </a:spcAft>
              <a:buNone/>
            </a:pPr>
            <a:r>
              <a:rPr lang="en-US" sz="2000" b="1" dirty="0" smtClean="0">
                <a:solidFill>
                  <a:schemeClr val="tx1"/>
                </a:solidFill>
              </a:rPr>
              <a:t>The discussion will remain to be interesting for a long time.</a:t>
            </a:r>
          </a:p>
          <a:p>
            <a:pPr marL="792000" lvl="2" indent="0">
              <a:spcAft>
                <a:spcPts val="600"/>
              </a:spcAft>
              <a:buNone/>
            </a:pPr>
            <a:r>
              <a:rPr lang="en-US" sz="2000" dirty="0" smtClean="0">
                <a:solidFill>
                  <a:schemeClr val="tx1"/>
                </a:solidFill>
              </a:rPr>
              <a:t>  </a:t>
            </a:r>
            <a:endParaRPr lang="en-US" sz="2000" dirty="0" smtClean="0">
              <a:solidFill>
                <a:schemeClr val="tx1"/>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17</a:t>
            </a:fld>
            <a:endParaRPr lang="de-DE" dirty="0"/>
          </a:p>
        </p:txBody>
      </p:sp>
    </p:spTree>
    <p:extLst>
      <p:ext uri="{BB962C8B-B14F-4D97-AF65-F5344CB8AC3E}">
        <p14:creationId xmlns:p14="http://schemas.microsoft.com/office/powerpoint/2010/main" xmlns="" val="4216532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755576" y="764705"/>
            <a:ext cx="7743825" cy="5256584"/>
          </a:xfrm>
        </p:spPr>
        <p:style>
          <a:lnRef idx="1">
            <a:schemeClr val="accent4"/>
          </a:lnRef>
          <a:fillRef idx="2">
            <a:schemeClr val="accent4"/>
          </a:fillRef>
          <a:effectRef idx="1">
            <a:schemeClr val="accent4"/>
          </a:effectRef>
          <a:fontRef idx="minor">
            <a:schemeClr val="dk1"/>
          </a:fontRef>
        </p:style>
        <p:txBody>
          <a:bodyPr>
            <a:normAutofit/>
          </a:bodyPr>
          <a:lstStyle/>
          <a:p>
            <a:pPr marL="812800" indent="0">
              <a:lnSpc>
                <a:spcPct val="80000"/>
              </a:lnSpc>
              <a:spcBef>
                <a:spcPts val="1800"/>
              </a:spcBef>
              <a:spcAft>
                <a:spcPts val="600"/>
              </a:spcAft>
              <a:buNone/>
            </a:pPr>
            <a:endParaRPr lang="en-GB" altLang="de-DE" sz="600" b="1" dirty="0" smtClean="0">
              <a:solidFill>
                <a:srgbClr val="000000"/>
              </a:solidFill>
            </a:endParaRPr>
          </a:p>
          <a:p>
            <a:pPr marL="812800" indent="0">
              <a:lnSpc>
                <a:spcPct val="80000"/>
              </a:lnSpc>
              <a:spcBef>
                <a:spcPts val="1800"/>
              </a:spcBef>
              <a:spcAft>
                <a:spcPts val="600"/>
              </a:spcAft>
              <a:buNone/>
            </a:pPr>
            <a:endParaRPr lang="en-GB" altLang="de-DE" sz="600" b="1" dirty="0">
              <a:solidFill>
                <a:srgbClr val="000000"/>
              </a:solidFill>
            </a:endParaRPr>
          </a:p>
          <a:p>
            <a:pPr marL="812800" indent="0">
              <a:lnSpc>
                <a:spcPct val="80000"/>
              </a:lnSpc>
              <a:spcBef>
                <a:spcPts val="1800"/>
              </a:spcBef>
              <a:spcAft>
                <a:spcPts val="600"/>
              </a:spcAft>
              <a:buNone/>
            </a:pPr>
            <a:endParaRPr lang="en-GB" altLang="de-DE" sz="600" b="1" dirty="0" smtClean="0">
              <a:solidFill>
                <a:srgbClr val="000000"/>
              </a:solidFill>
            </a:endParaRPr>
          </a:p>
          <a:p>
            <a:pPr marL="812800" indent="0">
              <a:lnSpc>
                <a:spcPct val="80000"/>
              </a:lnSpc>
              <a:spcBef>
                <a:spcPts val="1800"/>
              </a:spcBef>
              <a:spcAft>
                <a:spcPts val="600"/>
              </a:spcAft>
              <a:buNone/>
            </a:pPr>
            <a:endParaRPr lang="en-GB" altLang="de-DE" sz="600" b="1" dirty="0">
              <a:solidFill>
                <a:srgbClr val="000000"/>
              </a:solidFill>
            </a:endParaRPr>
          </a:p>
          <a:p>
            <a:pPr marL="812800" indent="0">
              <a:lnSpc>
                <a:spcPct val="80000"/>
              </a:lnSpc>
              <a:spcBef>
                <a:spcPts val="1800"/>
              </a:spcBef>
              <a:spcAft>
                <a:spcPts val="600"/>
              </a:spcAft>
              <a:buNone/>
            </a:pPr>
            <a:endParaRPr lang="en-GB" altLang="de-DE" sz="600" b="1" dirty="0" smtClean="0">
              <a:solidFill>
                <a:srgbClr val="000000"/>
              </a:solidFill>
            </a:endParaRPr>
          </a:p>
          <a:p>
            <a:pPr marL="812800" indent="0">
              <a:lnSpc>
                <a:spcPct val="80000"/>
              </a:lnSpc>
              <a:spcBef>
                <a:spcPts val="1800"/>
              </a:spcBef>
              <a:spcAft>
                <a:spcPts val="600"/>
              </a:spcAft>
              <a:buNone/>
            </a:pPr>
            <a:endParaRPr lang="en-GB" altLang="de-DE" sz="600" b="1" dirty="0">
              <a:solidFill>
                <a:srgbClr val="000000"/>
              </a:solidFill>
            </a:endParaRPr>
          </a:p>
          <a:p>
            <a:pPr marL="812800" indent="0">
              <a:lnSpc>
                <a:spcPct val="80000"/>
              </a:lnSpc>
              <a:spcBef>
                <a:spcPts val="1800"/>
              </a:spcBef>
              <a:spcAft>
                <a:spcPts val="600"/>
              </a:spcAft>
              <a:buNone/>
            </a:pPr>
            <a:endParaRPr lang="en-GB" altLang="de-DE" sz="600" b="1" dirty="0" smtClean="0">
              <a:solidFill>
                <a:srgbClr val="000000"/>
              </a:solidFill>
            </a:endParaRPr>
          </a:p>
          <a:p>
            <a:pPr marL="812800" indent="0">
              <a:lnSpc>
                <a:spcPct val="80000"/>
              </a:lnSpc>
              <a:spcBef>
                <a:spcPts val="1800"/>
              </a:spcBef>
              <a:spcAft>
                <a:spcPts val="600"/>
              </a:spcAft>
              <a:buNone/>
            </a:pPr>
            <a:endParaRPr lang="en-GB" altLang="de-DE" sz="600" b="1" dirty="0">
              <a:solidFill>
                <a:srgbClr val="000000"/>
              </a:solidFill>
            </a:endParaRPr>
          </a:p>
          <a:p>
            <a:pPr marL="812800" indent="0">
              <a:lnSpc>
                <a:spcPct val="80000"/>
              </a:lnSpc>
              <a:spcBef>
                <a:spcPts val="1800"/>
              </a:spcBef>
              <a:spcAft>
                <a:spcPts val="600"/>
              </a:spcAft>
              <a:buNone/>
            </a:pPr>
            <a:endParaRPr lang="en-GB" altLang="de-DE" sz="600" b="1" dirty="0">
              <a:solidFill>
                <a:srgbClr val="000000"/>
              </a:solidFill>
            </a:endParaRPr>
          </a:p>
          <a:p>
            <a:pPr marL="180000" indent="0" algn="ctr">
              <a:lnSpc>
                <a:spcPct val="80000"/>
              </a:lnSpc>
              <a:spcBef>
                <a:spcPts val="1800"/>
              </a:spcBef>
              <a:spcAft>
                <a:spcPts val="600"/>
              </a:spcAft>
              <a:buNone/>
            </a:pPr>
            <a:endParaRPr lang="en-GB" altLang="de-DE" sz="100" b="1" dirty="0" smtClean="0">
              <a:solidFill>
                <a:srgbClr val="000000"/>
              </a:solidFill>
            </a:endParaRPr>
          </a:p>
          <a:p>
            <a:pPr marL="180000" indent="0" algn="ctr">
              <a:lnSpc>
                <a:spcPct val="80000"/>
              </a:lnSpc>
              <a:spcBef>
                <a:spcPts val="1800"/>
              </a:spcBef>
              <a:spcAft>
                <a:spcPts val="600"/>
              </a:spcAft>
              <a:buNone/>
            </a:pPr>
            <a:endParaRPr lang="en-GB" altLang="de-DE" sz="100" b="1" dirty="0" smtClean="0">
              <a:solidFill>
                <a:srgbClr val="000000"/>
              </a:solidFill>
            </a:endParaRPr>
          </a:p>
          <a:p>
            <a:pPr marL="0" indent="0" algn="ctr">
              <a:lnSpc>
                <a:spcPct val="80000"/>
              </a:lnSpc>
              <a:spcBef>
                <a:spcPts val="1800"/>
              </a:spcBef>
              <a:spcAft>
                <a:spcPts val="600"/>
              </a:spcAft>
              <a:buNone/>
            </a:pPr>
            <a:endParaRPr lang="en-GB" altLang="de-DE" sz="2400" b="1" dirty="0" smtClean="0">
              <a:solidFill>
                <a:srgbClr val="000000"/>
              </a:solidFill>
            </a:endParaRPr>
          </a:p>
          <a:p>
            <a:pPr marL="0" indent="0" algn="ctr">
              <a:lnSpc>
                <a:spcPct val="80000"/>
              </a:lnSpc>
              <a:spcBef>
                <a:spcPts val="1800"/>
              </a:spcBef>
              <a:spcAft>
                <a:spcPts val="600"/>
              </a:spcAft>
              <a:buNone/>
            </a:pPr>
            <a:r>
              <a:rPr lang="en-GB" altLang="de-DE" sz="2400" b="1" dirty="0" smtClean="0">
                <a:solidFill>
                  <a:srgbClr val="000000"/>
                </a:solidFill>
              </a:rPr>
              <a:t>Thank you very much for your attention!</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648" y="1196752"/>
            <a:ext cx="6476800" cy="3960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18</a:t>
            </a:fld>
            <a:endParaRPr lang="de-DE" dirty="0"/>
          </a:p>
        </p:txBody>
      </p:sp>
    </p:spTree>
    <p:extLst>
      <p:ext uri="{BB962C8B-B14F-4D97-AF65-F5344CB8AC3E}">
        <p14:creationId xmlns:p14="http://schemas.microsoft.com/office/powerpoint/2010/main" xmlns="" val="4553969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755576" y="476672"/>
            <a:ext cx="7743825" cy="5616624"/>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400" b="1" dirty="0">
              <a:solidFill>
                <a:srgbClr val="000000"/>
              </a:solidFill>
            </a:endParaRPr>
          </a:p>
          <a:p>
            <a:pPr marL="720000" lvl="2" indent="-432000">
              <a:spcAft>
                <a:spcPts val="600"/>
              </a:spcAft>
              <a:buFont typeface="+mj-lt"/>
              <a:buAutoNum type="romanUcPeriod"/>
            </a:pPr>
            <a:r>
              <a:rPr lang="en-GB" altLang="de-DE" b="1" dirty="0" smtClean="0">
                <a:solidFill>
                  <a:srgbClr val="000000"/>
                </a:solidFill>
              </a:rPr>
              <a:t>History</a:t>
            </a:r>
          </a:p>
          <a:p>
            <a:pPr marL="1177200" lvl="3" indent="-432000">
              <a:spcAft>
                <a:spcPts val="600"/>
              </a:spcAft>
              <a:buFont typeface="Courier New" panose="02070309020205020404" pitchFamily="49" charset="0"/>
              <a:buChar char="o"/>
            </a:pPr>
            <a:r>
              <a:rPr lang="en-GB" altLang="de-DE" b="1" dirty="0" smtClean="0">
                <a:solidFill>
                  <a:srgbClr val="000000"/>
                </a:solidFill>
              </a:rPr>
              <a:t>Disclosure</a:t>
            </a:r>
          </a:p>
          <a:p>
            <a:pPr marL="1634400" lvl="4" indent="-432000">
              <a:spcBef>
                <a:spcPts val="0"/>
              </a:spcBef>
              <a:spcAft>
                <a:spcPts val="600"/>
              </a:spcAft>
              <a:buFont typeface="Courier New" panose="02070309020205020404" pitchFamily="49" charset="0"/>
              <a:buChar char="o"/>
            </a:pPr>
            <a:r>
              <a:rPr lang="en-GB" altLang="de-DE" dirty="0" smtClean="0">
                <a:solidFill>
                  <a:srgbClr val="000000"/>
                </a:solidFill>
              </a:rPr>
              <a:t>“Patent” originates from the Latin “</a:t>
            </a:r>
            <a:r>
              <a:rPr lang="en-GB" altLang="de-DE" dirty="0" err="1" smtClean="0">
                <a:solidFill>
                  <a:srgbClr val="000000"/>
                </a:solidFill>
              </a:rPr>
              <a:t>patere</a:t>
            </a:r>
            <a:r>
              <a:rPr lang="en-GB" altLang="de-DE" dirty="0" smtClean="0">
                <a:solidFill>
                  <a:srgbClr val="000000"/>
                </a:solidFill>
              </a:rPr>
              <a:t>” which means “to lay open”.</a:t>
            </a:r>
          </a:p>
          <a:p>
            <a:pPr marL="1177200" lvl="3" indent="-432000">
              <a:spcAft>
                <a:spcPts val="600"/>
              </a:spcAft>
              <a:buFont typeface="Courier New" panose="02070309020205020404" pitchFamily="49" charset="0"/>
              <a:buChar char="o"/>
            </a:pPr>
            <a:r>
              <a:rPr lang="en-GB" altLang="de-DE" b="1" dirty="0" smtClean="0">
                <a:solidFill>
                  <a:srgbClr val="000000"/>
                </a:solidFill>
              </a:rPr>
              <a:t>Exclusivity</a:t>
            </a:r>
          </a:p>
          <a:p>
            <a:pPr marL="1634400" lvl="4" indent="-432000">
              <a:spcBef>
                <a:spcPts val="0"/>
              </a:spcBef>
              <a:spcAft>
                <a:spcPts val="600"/>
              </a:spcAft>
              <a:buFont typeface="Courier New" panose="02070309020205020404" pitchFamily="49" charset="0"/>
              <a:buChar char="o"/>
            </a:pPr>
            <a:r>
              <a:rPr lang="en-GB" altLang="de-DE" dirty="0" smtClean="0">
                <a:solidFill>
                  <a:srgbClr val="000000"/>
                </a:solidFill>
              </a:rPr>
              <a:t>“Patent” was a shortened version of “letters patent” which was a royal decree granting exclusive right to a person.</a:t>
            </a:r>
          </a:p>
          <a:p>
            <a:pPr marL="1177200" lvl="3" indent="-432000">
              <a:spcAft>
                <a:spcPts val="600"/>
              </a:spcAft>
              <a:buFont typeface="Courier New" panose="02070309020205020404" pitchFamily="49" charset="0"/>
              <a:buChar char="o"/>
            </a:pPr>
            <a:r>
              <a:rPr lang="en-GB" altLang="de-DE" sz="1900" b="1" dirty="0" smtClean="0">
                <a:solidFill>
                  <a:srgbClr val="000000"/>
                </a:solidFill>
              </a:rPr>
              <a:t>Technology related</a:t>
            </a:r>
          </a:p>
          <a:p>
            <a:pPr marL="1634400" lvl="4" indent="-432000">
              <a:spcBef>
                <a:spcPts val="0"/>
              </a:spcBef>
              <a:spcAft>
                <a:spcPts val="600"/>
              </a:spcAft>
              <a:buFont typeface="Courier New" panose="02070309020205020404" pitchFamily="49" charset="0"/>
              <a:buChar char="o"/>
            </a:pPr>
            <a:r>
              <a:rPr lang="en-GB" altLang="de-DE" sz="1900" dirty="0" smtClean="0">
                <a:solidFill>
                  <a:srgbClr val="000000"/>
                </a:solidFill>
              </a:rPr>
              <a:t>Venetian Patent Statute (1474), Statute of Monopolies (1624)</a:t>
            </a:r>
          </a:p>
          <a:p>
            <a:pPr marL="1177200" lvl="3" indent="-432000">
              <a:spcAft>
                <a:spcPts val="600"/>
              </a:spcAft>
              <a:buFont typeface="Courier New" panose="02070309020205020404" pitchFamily="49" charset="0"/>
              <a:buChar char="o"/>
            </a:pPr>
            <a:r>
              <a:rPr lang="en-GB" altLang="de-DE" sz="1900" b="1" dirty="0" smtClean="0">
                <a:solidFill>
                  <a:srgbClr val="000000"/>
                </a:solidFill>
              </a:rPr>
              <a:t>Limited term</a:t>
            </a:r>
            <a:endParaRPr lang="en-GB" altLang="de-DE" sz="1900" dirty="0">
              <a:solidFill>
                <a:srgbClr val="000000"/>
              </a:solidFill>
            </a:endParaRPr>
          </a:p>
          <a:p>
            <a:pPr marL="1634400" lvl="4" indent="-432000">
              <a:spcBef>
                <a:spcPts val="0"/>
              </a:spcBef>
              <a:spcAft>
                <a:spcPts val="600"/>
              </a:spcAft>
              <a:buFont typeface="Courier New" panose="02070309020205020404" pitchFamily="49" charset="0"/>
              <a:buChar char="o"/>
            </a:pPr>
            <a:r>
              <a:rPr lang="en-GB" altLang="de-DE" sz="1900" dirty="0" smtClean="0">
                <a:solidFill>
                  <a:srgbClr val="000000"/>
                </a:solidFill>
              </a:rPr>
              <a:t>Venetian Patent Statute (1474): 10 years; Statute of Monopolies (1624): 14 years</a:t>
            </a: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2</a:t>
            </a:fld>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827584" y="836712"/>
            <a:ext cx="7743825" cy="5256584"/>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400" b="1" dirty="0">
              <a:solidFill>
                <a:srgbClr val="000000"/>
              </a:solidFill>
            </a:endParaRPr>
          </a:p>
          <a:p>
            <a:pPr marL="1152000" lvl="3" indent="-432000">
              <a:spcAft>
                <a:spcPts val="600"/>
              </a:spcAft>
              <a:buFont typeface="Courier New" panose="02070309020205020404" pitchFamily="49" charset="0"/>
              <a:buChar char="o"/>
            </a:pPr>
            <a:r>
              <a:rPr lang="en-GB" altLang="de-DE" sz="2400" b="1" dirty="0" smtClean="0">
                <a:solidFill>
                  <a:srgbClr val="000000"/>
                </a:solidFill>
              </a:rPr>
              <a:t>Art. 1, Sec. 8 US Constitution (1788):</a:t>
            </a:r>
          </a:p>
          <a:p>
            <a:pPr marL="1188000" lvl="4" indent="0">
              <a:spcAft>
                <a:spcPts val="600"/>
              </a:spcAft>
              <a:buNone/>
            </a:pPr>
            <a:r>
              <a:rPr lang="en-GB" altLang="de-DE" dirty="0" smtClean="0">
                <a:solidFill>
                  <a:srgbClr val="000000"/>
                </a:solidFill>
              </a:rPr>
              <a:t>“Congress shall have the power …</a:t>
            </a:r>
            <a:r>
              <a:rPr lang="en-GB" altLang="de-DE" b="1" dirty="0" smtClean="0">
                <a:solidFill>
                  <a:srgbClr val="000000"/>
                </a:solidFill>
              </a:rPr>
              <a:t> </a:t>
            </a:r>
          </a:p>
          <a:p>
            <a:pPr marL="1188000" lvl="4" indent="0">
              <a:spcAft>
                <a:spcPts val="600"/>
              </a:spcAft>
              <a:buNone/>
            </a:pPr>
            <a:r>
              <a:rPr lang="en-GB" altLang="de-DE" b="1" dirty="0" smtClean="0">
                <a:solidFill>
                  <a:srgbClr val="000000"/>
                </a:solidFill>
              </a:rPr>
              <a:t>to promote the progress of science </a:t>
            </a:r>
            <a:r>
              <a:rPr lang="en-GB" altLang="de-DE" dirty="0" smtClean="0">
                <a:solidFill>
                  <a:srgbClr val="000000"/>
                </a:solidFill>
              </a:rPr>
              <a:t>and useful arts</a:t>
            </a:r>
            <a:r>
              <a:rPr lang="en-GB" altLang="de-DE" b="1" dirty="0" smtClean="0">
                <a:solidFill>
                  <a:srgbClr val="000000"/>
                </a:solidFill>
              </a:rPr>
              <a:t> </a:t>
            </a:r>
          </a:p>
          <a:p>
            <a:pPr marL="1188000" lvl="4" indent="0">
              <a:spcAft>
                <a:spcPts val="600"/>
              </a:spcAft>
              <a:buNone/>
            </a:pPr>
            <a:r>
              <a:rPr lang="en-GB" altLang="de-DE" b="1" dirty="0" smtClean="0">
                <a:solidFill>
                  <a:srgbClr val="000000"/>
                </a:solidFill>
              </a:rPr>
              <a:t>by securing for limited times to </a:t>
            </a:r>
            <a:r>
              <a:rPr lang="en-GB" altLang="de-DE" dirty="0" smtClean="0">
                <a:solidFill>
                  <a:srgbClr val="000000"/>
                </a:solidFill>
              </a:rPr>
              <a:t>authors and </a:t>
            </a:r>
            <a:r>
              <a:rPr lang="en-GB" altLang="de-DE" b="1" dirty="0" smtClean="0">
                <a:solidFill>
                  <a:srgbClr val="000000"/>
                </a:solidFill>
              </a:rPr>
              <a:t>inventors </a:t>
            </a:r>
          </a:p>
          <a:p>
            <a:pPr marL="1188000" lvl="4" indent="0">
              <a:spcAft>
                <a:spcPts val="600"/>
              </a:spcAft>
              <a:buNone/>
            </a:pPr>
            <a:r>
              <a:rPr lang="en-GB" altLang="de-DE" b="1" dirty="0" smtClean="0">
                <a:solidFill>
                  <a:srgbClr val="000000"/>
                </a:solidFill>
              </a:rPr>
              <a:t>the exclusive right to their respective </a:t>
            </a:r>
            <a:r>
              <a:rPr lang="en-GB" altLang="de-DE" dirty="0" smtClean="0">
                <a:solidFill>
                  <a:srgbClr val="000000"/>
                </a:solidFill>
              </a:rPr>
              <a:t>writings and </a:t>
            </a:r>
            <a:r>
              <a:rPr lang="en-GB" altLang="de-DE" b="1" dirty="0" smtClean="0">
                <a:solidFill>
                  <a:srgbClr val="000000"/>
                </a:solidFill>
              </a:rPr>
              <a:t>discoveries.”</a:t>
            </a:r>
          </a:p>
          <a:p>
            <a:pPr marL="1152000" lvl="3" indent="-432000">
              <a:spcAft>
                <a:spcPts val="600"/>
              </a:spcAft>
              <a:buFont typeface="Courier New" panose="02070309020205020404" pitchFamily="49" charset="0"/>
              <a:buChar char="o"/>
            </a:pPr>
            <a:r>
              <a:rPr lang="en-GB" altLang="de-DE" sz="2400" b="1" dirty="0" smtClean="0">
                <a:solidFill>
                  <a:srgbClr val="000000"/>
                </a:solidFill>
              </a:rPr>
              <a:t>Art. 27 et seq. TRIPS-Agreement (1994):</a:t>
            </a:r>
          </a:p>
          <a:p>
            <a:pPr marL="1177200" lvl="4" indent="0">
              <a:spcAft>
                <a:spcPts val="600"/>
              </a:spcAft>
              <a:buNone/>
            </a:pPr>
            <a:r>
              <a:rPr lang="en-GB" altLang="de-DE" b="1" dirty="0" smtClean="0">
                <a:solidFill>
                  <a:srgbClr val="000000"/>
                </a:solidFill>
              </a:rPr>
              <a:t>“</a:t>
            </a:r>
            <a:r>
              <a:rPr lang="en-GB" altLang="de-DE" dirty="0" smtClean="0">
                <a:solidFill>
                  <a:srgbClr val="000000"/>
                </a:solidFill>
              </a:rPr>
              <a:t>A patent shall confer on its owner the following </a:t>
            </a:r>
            <a:r>
              <a:rPr lang="en-GB" altLang="de-DE" b="1" dirty="0" smtClean="0">
                <a:solidFill>
                  <a:srgbClr val="000000"/>
                </a:solidFill>
              </a:rPr>
              <a:t>exclusive rights …”</a:t>
            </a:r>
          </a:p>
          <a:p>
            <a:pPr marL="1177200" lvl="4" indent="0">
              <a:spcAft>
                <a:spcPts val="600"/>
              </a:spcAft>
              <a:buNone/>
            </a:pPr>
            <a:r>
              <a:rPr lang="en-GB" altLang="de-DE" b="1" dirty="0" smtClean="0">
                <a:solidFill>
                  <a:srgbClr val="000000"/>
                </a:solidFill>
              </a:rPr>
              <a:t>“The term of protection </a:t>
            </a:r>
            <a:r>
              <a:rPr lang="en-GB" altLang="de-DE" dirty="0" smtClean="0">
                <a:solidFill>
                  <a:srgbClr val="000000"/>
                </a:solidFill>
              </a:rPr>
              <a:t>shall not end before the expiration of a period of </a:t>
            </a:r>
            <a:r>
              <a:rPr lang="en-GB" altLang="de-DE" b="1" dirty="0" smtClean="0">
                <a:solidFill>
                  <a:srgbClr val="000000"/>
                </a:solidFill>
              </a:rPr>
              <a:t>20 years</a:t>
            </a:r>
            <a:r>
              <a:rPr lang="en-GB" altLang="de-DE" dirty="0" smtClean="0">
                <a:solidFill>
                  <a:srgbClr val="000000"/>
                </a:solidFill>
              </a:rPr>
              <a:t> counted  from the filing date.”</a:t>
            </a:r>
            <a:endParaRPr lang="en-GB" altLang="de-DE" dirty="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3</a:t>
            </a:fld>
            <a:endParaRPr lang="de-DE" dirty="0"/>
          </a:p>
        </p:txBody>
      </p:sp>
    </p:spTree>
    <p:extLst>
      <p:ext uri="{BB962C8B-B14F-4D97-AF65-F5344CB8AC3E}">
        <p14:creationId xmlns:p14="http://schemas.microsoft.com/office/powerpoint/2010/main" xmlns="" val="3224728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1700808"/>
            <a:ext cx="7743825" cy="4104455"/>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30350" lvl="2" indent="-514350">
              <a:spcAft>
                <a:spcPts val="600"/>
              </a:spcAft>
              <a:buFont typeface="+mj-lt"/>
              <a:buAutoNum type="romanUcPeriod" startAt="2"/>
            </a:pPr>
            <a:r>
              <a:rPr lang="en-GB" altLang="de-DE" b="1" dirty="0" smtClean="0">
                <a:solidFill>
                  <a:srgbClr val="000000"/>
                </a:solidFill>
              </a:rPr>
              <a:t>The deal</a:t>
            </a:r>
            <a:endParaRPr lang="en-GB" altLang="de-DE" b="1" dirty="0">
              <a:solidFill>
                <a:srgbClr val="000000"/>
              </a:solidFill>
            </a:endParaRPr>
          </a:p>
          <a:p>
            <a:pPr marL="1177200" lvl="2" indent="-457200">
              <a:spcAft>
                <a:spcPts val="600"/>
              </a:spcAft>
              <a:buFont typeface="Courier New" panose="02070309020205020404" pitchFamily="49" charset="0"/>
              <a:buChar char="o"/>
            </a:pPr>
            <a:r>
              <a:rPr lang="en-GB" altLang="de-DE" sz="2000" b="1" dirty="0" smtClean="0">
                <a:solidFill>
                  <a:srgbClr val="000000"/>
                </a:solidFill>
              </a:rPr>
              <a:t>The inventor </a:t>
            </a:r>
            <a:r>
              <a:rPr lang="en-GB" altLang="de-DE" sz="2000" b="1" u="sng" dirty="0" smtClean="0">
                <a:solidFill>
                  <a:srgbClr val="000000"/>
                </a:solidFill>
              </a:rPr>
              <a:t>makes an invention</a:t>
            </a:r>
            <a:r>
              <a:rPr lang="en-GB" altLang="de-DE" sz="2000" b="1" dirty="0" smtClean="0">
                <a:solidFill>
                  <a:srgbClr val="000000"/>
                </a:solidFill>
              </a:rPr>
              <a:t> and </a:t>
            </a:r>
            <a:r>
              <a:rPr lang="en-GB" altLang="de-DE" sz="2000" b="1" u="sng" dirty="0" smtClean="0">
                <a:solidFill>
                  <a:srgbClr val="000000"/>
                </a:solidFill>
              </a:rPr>
              <a:t>discloses</a:t>
            </a:r>
            <a:r>
              <a:rPr lang="en-GB" altLang="de-DE" sz="2000" b="1" dirty="0" smtClean="0">
                <a:solidFill>
                  <a:srgbClr val="000000"/>
                </a:solidFill>
              </a:rPr>
              <a:t> it to the public.</a:t>
            </a:r>
          </a:p>
          <a:p>
            <a:pPr marL="1177200" lvl="2" indent="-457200">
              <a:spcAft>
                <a:spcPts val="600"/>
              </a:spcAft>
              <a:buFont typeface="Courier New" panose="02070309020205020404" pitchFamily="49" charset="0"/>
              <a:buChar char="o"/>
            </a:pPr>
            <a:r>
              <a:rPr lang="en-GB" altLang="de-DE" sz="2000" b="1" dirty="0" smtClean="0">
                <a:solidFill>
                  <a:srgbClr val="000000"/>
                </a:solidFill>
              </a:rPr>
              <a:t>In return, the patent confers on the inventor (patent owner) the </a:t>
            </a:r>
            <a:r>
              <a:rPr lang="en-GB" altLang="de-DE" sz="2000" b="1" u="sng" dirty="0" smtClean="0">
                <a:solidFill>
                  <a:srgbClr val="000000"/>
                </a:solidFill>
              </a:rPr>
              <a:t>right to exclude others</a:t>
            </a:r>
            <a:r>
              <a:rPr lang="en-GB" altLang="de-DE" sz="2000" b="1" dirty="0" smtClean="0">
                <a:solidFill>
                  <a:srgbClr val="000000"/>
                </a:solidFill>
              </a:rPr>
              <a:t> from making use of the invention.</a:t>
            </a: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4</a:t>
            </a:fld>
            <a:endParaRPr lang="de-DE" dirty="0"/>
          </a:p>
        </p:txBody>
      </p:sp>
    </p:spTree>
    <p:extLst>
      <p:ext uri="{BB962C8B-B14F-4D97-AF65-F5344CB8AC3E}">
        <p14:creationId xmlns:p14="http://schemas.microsoft.com/office/powerpoint/2010/main" xmlns="" val="2484188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620688"/>
            <a:ext cx="7743825" cy="5400600"/>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30350" lvl="2" indent="-514350">
              <a:spcAft>
                <a:spcPts val="600"/>
              </a:spcAft>
              <a:buFont typeface="+mj-lt"/>
              <a:buAutoNum type="arabicPeriod"/>
            </a:pPr>
            <a:r>
              <a:rPr lang="en-GB" altLang="de-DE" b="1" dirty="0" smtClean="0">
                <a:solidFill>
                  <a:srgbClr val="000000"/>
                </a:solidFill>
              </a:rPr>
              <a:t>Disclosure of the invention to the public</a:t>
            </a:r>
            <a:endParaRPr lang="en-GB" altLang="de-DE" b="1" dirty="0">
              <a:solidFill>
                <a:srgbClr val="000000"/>
              </a:solidFill>
            </a:endParaRPr>
          </a:p>
          <a:p>
            <a:pPr marL="1177200" lvl="2" indent="-457200">
              <a:spcAft>
                <a:spcPts val="600"/>
              </a:spcAft>
              <a:buFont typeface="Courier New" panose="02070309020205020404" pitchFamily="49" charset="0"/>
              <a:buChar char="o"/>
            </a:pPr>
            <a:r>
              <a:rPr lang="en-GB" altLang="de-DE" sz="2000" dirty="0" smtClean="0">
                <a:solidFill>
                  <a:srgbClr val="000000"/>
                </a:solidFill>
              </a:rPr>
              <a:t>Aims at making the invention available to the public and, thus, </a:t>
            </a:r>
            <a:r>
              <a:rPr lang="en-GB" altLang="de-DE" sz="2000" b="1" dirty="0" smtClean="0">
                <a:solidFill>
                  <a:srgbClr val="000000"/>
                </a:solidFill>
              </a:rPr>
              <a:t>allowing further technological development</a:t>
            </a:r>
            <a:r>
              <a:rPr lang="en-GB" altLang="de-DE" sz="2000" dirty="0" smtClean="0">
                <a:solidFill>
                  <a:srgbClr val="000000"/>
                </a:solidFill>
              </a:rPr>
              <a:t>.</a:t>
            </a:r>
          </a:p>
          <a:p>
            <a:pPr marL="1177200" lvl="2" indent="-457200">
              <a:spcAft>
                <a:spcPts val="600"/>
              </a:spcAft>
              <a:buFont typeface="Courier New" panose="02070309020205020404" pitchFamily="49" charset="0"/>
              <a:buChar char="o"/>
            </a:pPr>
            <a:r>
              <a:rPr lang="en-GB" altLang="de-DE" sz="2000" dirty="0" smtClean="0">
                <a:solidFill>
                  <a:srgbClr val="000000"/>
                </a:solidFill>
              </a:rPr>
              <a:t>It has been criticized that patent applicants </a:t>
            </a:r>
            <a:r>
              <a:rPr lang="en-GB" altLang="de-DE" sz="2000" b="1" dirty="0" smtClean="0">
                <a:solidFill>
                  <a:srgbClr val="000000"/>
                </a:solidFill>
              </a:rPr>
              <a:t>often try to conceal essential parts of the invention.</a:t>
            </a:r>
          </a:p>
          <a:p>
            <a:pPr marL="1177200" lvl="2" indent="-457200">
              <a:spcAft>
                <a:spcPts val="600"/>
              </a:spcAft>
              <a:buFont typeface="Courier New" panose="02070309020205020404" pitchFamily="49" charset="0"/>
              <a:buChar char="o"/>
            </a:pPr>
            <a:r>
              <a:rPr lang="en-GB" altLang="de-DE" sz="2000" dirty="0" smtClean="0">
                <a:solidFill>
                  <a:srgbClr val="000000"/>
                </a:solidFill>
              </a:rPr>
              <a:t>However, there are safeguards to make sure that </a:t>
            </a:r>
          </a:p>
          <a:p>
            <a:pPr marL="1634400" lvl="3" indent="-457200">
              <a:spcBef>
                <a:spcPts val="0"/>
              </a:spcBef>
              <a:spcAft>
                <a:spcPts val="600"/>
              </a:spcAft>
              <a:buFont typeface="Courier New" panose="02070309020205020404" pitchFamily="49" charset="0"/>
              <a:buChar char="o"/>
            </a:pPr>
            <a:r>
              <a:rPr lang="en-GB" altLang="de-DE" sz="1800" dirty="0" smtClean="0">
                <a:solidFill>
                  <a:srgbClr val="000000"/>
                </a:solidFill>
              </a:rPr>
              <a:t>the invention is </a:t>
            </a:r>
            <a:r>
              <a:rPr lang="en-GB" altLang="de-DE" sz="1800" b="1" dirty="0" smtClean="0">
                <a:solidFill>
                  <a:srgbClr val="000000"/>
                </a:solidFill>
              </a:rPr>
              <a:t>new</a:t>
            </a:r>
            <a:r>
              <a:rPr lang="en-GB" altLang="de-DE" sz="1800" dirty="0" smtClean="0">
                <a:solidFill>
                  <a:srgbClr val="000000"/>
                </a:solidFill>
              </a:rPr>
              <a:t>, </a:t>
            </a:r>
            <a:r>
              <a:rPr lang="en-GB" altLang="de-DE" sz="1800" b="1" dirty="0" smtClean="0">
                <a:solidFill>
                  <a:srgbClr val="000000"/>
                </a:solidFill>
              </a:rPr>
              <a:t>involve an inventive step </a:t>
            </a:r>
            <a:r>
              <a:rPr lang="en-GB" altLang="de-DE" sz="1800" dirty="0" smtClean="0">
                <a:solidFill>
                  <a:srgbClr val="000000"/>
                </a:solidFill>
              </a:rPr>
              <a:t>and is </a:t>
            </a:r>
            <a:r>
              <a:rPr lang="en-GB" altLang="de-DE" sz="1800" b="1" dirty="0" smtClean="0">
                <a:solidFill>
                  <a:srgbClr val="000000"/>
                </a:solidFill>
              </a:rPr>
              <a:t>susceptible of industrial application</a:t>
            </a:r>
            <a:r>
              <a:rPr lang="en-GB" altLang="de-DE" sz="1800" dirty="0" smtClean="0">
                <a:solidFill>
                  <a:srgbClr val="000000"/>
                </a:solidFill>
              </a:rPr>
              <a:t>,</a:t>
            </a:r>
          </a:p>
          <a:p>
            <a:pPr marL="2091600" lvl="4" indent="-457200">
              <a:spcBef>
                <a:spcPts val="0"/>
              </a:spcBef>
              <a:spcAft>
                <a:spcPts val="600"/>
              </a:spcAft>
              <a:buFont typeface="Symbol" panose="05050102010706020507" pitchFamily="18" charset="2"/>
              <a:buChar char="-"/>
            </a:pPr>
            <a:r>
              <a:rPr lang="en-GB" altLang="de-DE" sz="1600" dirty="0" smtClean="0">
                <a:solidFill>
                  <a:srgbClr val="000000"/>
                </a:solidFill>
              </a:rPr>
              <a:t>patentability as a ground for revocation, art. 138 (1) a) </a:t>
            </a:r>
            <a:r>
              <a:rPr lang="en-GB" altLang="de-DE" sz="1600" dirty="0" smtClean="0">
                <a:solidFill>
                  <a:srgbClr val="000000"/>
                </a:solidFill>
              </a:rPr>
              <a:t>EPC,</a:t>
            </a:r>
            <a:endParaRPr lang="en-GB" altLang="de-DE" sz="1600" dirty="0" smtClean="0">
              <a:solidFill>
                <a:srgbClr val="000000"/>
              </a:solidFill>
            </a:endParaRPr>
          </a:p>
          <a:p>
            <a:pPr marL="1634400" lvl="3" indent="-457200">
              <a:spcBef>
                <a:spcPts val="0"/>
              </a:spcBef>
              <a:spcAft>
                <a:spcPts val="600"/>
              </a:spcAft>
              <a:buFont typeface="Courier New" panose="02070309020205020404" pitchFamily="49" charset="0"/>
              <a:buChar char="o"/>
            </a:pPr>
            <a:r>
              <a:rPr lang="en-GB" altLang="de-DE" sz="1800" dirty="0" smtClean="0">
                <a:solidFill>
                  <a:srgbClr val="000000"/>
                </a:solidFill>
              </a:rPr>
              <a:t>the invention is </a:t>
            </a:r>
            <a:r>
              <a:rPr lang="en-GB" altLang="de-DE" sz="1800" b="1" dirty="0" smtClean="0">
                <a:solidFill>
                  <a:srgbClr val="000000"/>
                </a:solidFill>
              </a:rPr>
              <a:t>disclosed</a:t>
            </a:r>
            <a:r>
              <a:rPr lang="en-GB" altLang="de-DE" sz="1800" dirty="0" smtClean="0">
                <a:solidFill>
                  <a:srgbClr val="000000"/>
                </a:solidFill>
              </a:rPr>
              <a:t> in a way that it can be carried out,</a:t>
            </a:r>
          </a:p>
          <a:p>
            <a:pPr marL="2091600" lvl="4" indent="-457200">
              <a:spcBef>
                <a:spcPts val="0"/>
              </a:spcBef>
              <a:spcAft>
                <a:spcPts val="600"/>
              </a:spcAft>
              <a:buFont typeface="Symbol" panose="05050102010706020507" pitchFamily="18" charset="2"/>
              <a:buChar char="-"/>
            </a:pPr>
            <a:r>
              <a:rPr lang="en-GB" altLang="de-DE" sz="1600" dirty="0" smtClean="0">
                <a:solidFill>
                  <a:srgbClr val="000000"/>
                </a:solidFill>
              </a:rPr>
              <a:t>insufficiency as a ground for revocation, art. 138 (1) b) </a:t>
            </a:r>
            <a:r>
              <a:rPr lang="en-GB" altLang="de-DE" sz="1600" dirty="0" smtClean="0">
                <a:solidFill>
                  <a:srgbClr val="000000"/>
                </a:solidFill>
              </a:rPr>
              <a:t>EPC, </a:t>
            </a:r>
            <a:endParaRPr lang="en-GB" altLang="de-DE" sz="1600" dirty="0">
              <a:solidFill>
                <a:srgbClr val="000000"/>
              </a:solidFill>
            </a:endParaRPr>
          </a:p>
          <a:p>
            <a:pPr marL="1634400" lvl="3" indent="-457200">
              <a:spcBef>
                <a:spcPts val="0"/>
              </a:spcBef>
              <a:spcAft>
                <a:spcPts val="600"/>
              </a:spcAft>
              <a:buFont typeface="Courier New" panose="02070309020205020404" pitchFamily="49" charset="0"/>
              <a:buChar char="o"/>
            </a:pPr>
            <a:r>
              <a:rPr lang="en-GB" altLang="de-DE" sz="1800" dirty="0" smtClean="0">
                <a:solidFill>
                  <a:srgbClr val="000000"/>
                </a:solidFill>
              </a:rPr>
              <a:t>the subject-matter of the patent does </a:t>
            </a:r>
            <a:r>
              <a:rPr lang="en-GB" altLang="de-DE" sz="1800" b="1" dirty="0" smtClean="0">
                <a:solidFill>
                  <a:srgbClr val="000000"/>
                </a:solidFill>
              </a:rPr>
              <a:t>not extend beyond the content of the application as </a:t>
            </a:r>
            <a:r>
              <a:rPr lang="en-GB" altLang="de-DE" sz="1800" b="1" dirty="0" smtClean="0">
                <a:solidFill>
                  <a:srgbClr val="000000"/>
                </a:solidFill>
              </a:rPr>
              <a:t>filed</a:t>
            </a:r>
            <a:r>
              <a:rPr lang="en-GB" altLang="de-DE" sz="1800" dirty="0" smtClean="0">
                <a:solidFill>
                  <a:srgbClr val="000000"/>
                </a:solidFill>
              </a:rPr>
              <a:t>,</a:t>
            </a:r>
            <a:endParaRPr lang="en-GB" altLang="de-DE" sz="1800" dirty="0" smtClean="0">
              <a:solidFill>
                <a:srgbClr val="000000"/>
              </a:solidFill>
            </a:endParaRPr>
          </a:p>
          <a:p>
            <a:pPr marL="2091600" lvl="4" indent="-457200">
              <a:spcBef>
                <a:spcPts val="0"/>
              </a:spcBef>
              <a:spcAft>
                <a:spcPts val="600"/>
              </a:spcAft>
              <a:buFont typeface="Symbol" panose="05050102010706020507" pitchFamily="18" charset="2"/>
              <a:buChar char="-"/>
            </a:pPr>
            <a:r>
              <a:rPr lang="en-GB" altLang="de-DE" sz="1600" dirty="0" smtClean="0">
                <a:solidFill>
                  <a:srgbClr val="000000"/>
                </a:solidFill>
              </a:rPr>
              <a:t>added matter as a ground for revocation, art. 138 (1) c) </a:t>
            </a:r>
            <a:r>
              <a:rPr lang="en-GB" altLang="de-DE" sz="1600" dirty="0" smtClean="0">
                <a:solidFill>
                  <a:srgbClr val="000000"/>
                </a:solidFill>
              </a:rPr>
              <a:t>EPC.</a:t>
            </a:r>
            <a:endParaRPr lang="en-GB" altLang="de-DE" sz="1600" dirty="0" smtClean="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5</a:t>
            </a:fld>
            <a:endParaRPr lang="de-DE" dirty="0"/>
          </a:p>
        </p:txBody>
      </p:sp>
    </p:spTree>
    <p:extLst>
      <p:ext uri="{BB962C8B-B14F-4D97-AF65-F5344CB8AC3E}">
        <p14:creationId xmlns:p14="http://schemas.microsoft.com/office/powerpoint/2010/main" xmlns="" val="3114328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620688"/>
            <a:ext cx="7743825" cy="5400600"/>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730350" lvl="2" indent="-514350">
              <a:spcAft>
                <a:spcPts val="600"/>
              </a:spcAft>
              <a:buFont typeface="+mj-lt"/>
              <a:buAutoNum type="arabicPeriod" startAt="2"/>
            </a:pPr>
            <a:r>
              <a:rPr lang="en-GB" altLang="de-DE" b="1" dirty="0" smtClean="0">
                <a:solidFill>
                  <a:srgbClr val="000000"/>
                </a:solidFill>
              </a:rPr>
              <a:t>Exclusive right for a limited time</a:t>
            </a:r>
            <a:endParaRPr lang="en-GB" altLang="de-DE" b="1" dirty="0">
              <a:solidFill>
                <a:srgbClr val="000000"/>
              </a:solidFill>
            </a:endParaRPr>
          </a:p>
          <a:p>
            <a:pPr marL="1177200" lvl="2" indent="-457200">
              <a:spcAft>
                <a:spcPts val="600"/>
              </a:spcAft>
              <a:buFont typeface="Courier New" panose="02070309020205020404" pitchFamily="49" charset="0"/>
              <a:buChar char="o"/>
            </a:pPr>
            <a:r>
              <a:rPr lang="en-GB" altLang="de-DE" sz="2000" dirty="0" smtClean="0">
                <a:solidFill>
                  <a:srgbClr val="000000"/>
                </a:solidFill>
              </a:rPr>
              <a:t>Aims at </a:t>
            </a:r>
            <a:r>
              <a:rPr lang="en-GB" altLang="de-DE" sz="2000" b="1" dirty="0" smtClean="0">
                <a:solidFill>
                  <a:srgbClr val="000000"/>
                </a:solidFill>
              </a:rPr>
              <a:t>compensating the inventor </a:t>
            </a:r>
            <a:r>
              <a:rPr lang="en-GB" altLang="de-DE" sz="2000" dirty="0" smtClean="0">
                <a:solidFill>
                  <a:srgbClr val="000000"/>
                </a:solidFill>
              </a:rPr>
              <a:t>for making the invention and making it accessible to the public.</a:t>
            </a:r>
          </a:p>
          <a:p>
            <a:pPr marL="1177200" lvl="2" indent="-457200">
              <a:spcAft>
                <a:spcPts val="600"/>
              </a:spcAft>
              <a:buFont typeface="Courier New" panose="02070309020205020404" pitchFamily="49" charset="0"/>
              <a:buChar char="o"/>
            </a:pPr>
            <a:r>
              <a:rPr lang="en-GB" altLang="de-DE" sz="2000" dirty="0" smtClean="0">
                <a:solidFill>
                  <a:srgbClr val="000000"/>
                </a:solidFill>
              </a:rPr>
              <a:t>Right to </a:t>
            </a:r>
            <a:r>
              <a:rPr lang="en-GB" altLang="de-DE" sz="2000" b="1" dirty="0" smtClean="0">
                <a:solidFill>
                  <a:srgbClr val="000000"/>
                </a:solidFill>
              </a:rPr>
              <a:t>exclude others from using the invention within the patent’s scope of protection.</a:t>
            </a:r>
          </a:p>
          <a:p>
            <a:pPr marL="1177200" lvl="2" indent="-457200">
              <a:spcAft>
                <a:spcPts val="600"/>
              </a:spcAft>
              <a:buFont typeface="Courier New" panose="02070309020205020404" pitchFamily="49" charset="0"/>
              <a:buChar char="o"/>
            </a:pPr>
            <a:r>
              <a:rPr lang="en-GB" altLang="de-DE" sz="2000" b="1" dirty="0" smtClean="0">
                <a:solidFill>
                  <a:srgbClr val="000000"/>
                </a:solidFill>
              </a:rPr>
              <a:t>Future</a:t>
            </a:r>
          </a:p>
          <a:p>
            <a:pPr marL="1634400" lvl="3" indent="-457200">
              <a:spcAft>
                <a:spcPts val="600"/>
              </a:spcAft>
              <a:buFont typeface="Courier New" panose="02070309020205020404" pitchFamily="49" charset="0"/>
              <a:buChar char="o"/>
            </a:pPr>
            <a:r>
              <a:rPr lang="en-GB" altLang="de-DE" sz="1800" b="1" dirty="0" smtClean="0">
                <a:solidFill>
                  <a:srgbClr val="000000"/>
                </a:solidFill>
              </a:rPr>
              <a:t>injunctive relief, corrective measure</a:t>
            </a:r>
            <a:r>
              <a:rPr lang="en-GB" altLang="de-DE" sz="1800" dirty="0" smtClean="0">
                <a:solidFill>
                  <a:srgbClr val="000000"/>
                </a:solidFill>
              </a:rPr>
              <a:t>s, </a:t>
            </a:r>
            <a:r>
              <a:rPr lang="en-GB" altLang="de-DE" sz="1800" b="1" dirty="0" smtClean="0">
                <a:solidFill>
                  <a:srgbClr val="000000"/>
                </a:solidFill>
              </a:rPr>
              <a:t>information, etc.</a:t>
            </a:r>
            <a:r>
              <a:rPr lang="en-GB" altLang="de-DE" sz="1800" dirty="0" smtClean="0">
                <a:solidFill>
                  <a:srgbClr val="000000"/>
                </a:solidFill>
              </a:rPr>
              <a:t> </a:t>
            </a:r>
          </a:p>
          <a:p>
            <a:pPr marL="1634400" lvl="3" indent="-457200">
              <a:spcAft>
                <a:spcPts val="600"/>
              </a:spcAft>
              <a:buFont typeface="Symbol" panose="05050102010706020507" pitchFamily="18" charset="2"/>
              <a:buChar char="-"/>
            </a:pPr>
            <a:r>
              <a:rPr lang="en-GB" altLang="de-DE" sz="1600" dirty="0" smtClean="0">
                <a:solidFill>
                  <a:srgbClr val="000000"/>
                </a:solidFill>
              </a:rPr>
              <a:t>when  there is reason to believe that the exclusive right has or will be not respected by a competitor, art. 8, 10 et seq. Directive 2004/48/EC</a:t>
            </a:r>
            <a:endParaRPr lang="en-GB" altLang="de-DE" sz="2000" dirty="0" smtClean="0">
              <a:solidFill>
                <a:srgbClr val="000000"/>
              </a:solidFill>
            </a:endParaRPr>
          </a:p>
          <a:p>
            <a:pPr marL="1177200" lvl="2" indent="-457200">
              <a:spcBef>
                <a:spcPts val="0"/>
              </a:spcBef>
              <a:spcAft>
                <a:spcPts val="600"/>
              </a:spcAft>
              <a:buFont typeface="Courier New" panose="02070309020205020404" pitchFamily="49" charset="0"/>
              <a:buChar char="o"/>
            </a:pPr>
            <a:r>
              <a:rPr lang="en-GB" altLang="de-DE" sz="2000" b="1" dirty="0" smtClean="0">
                <a:solidFill>
                  <a:srgbClr val="000000"/>
                </a:solidFill>
              </a:rPr>
              <a:t>Past</a:t>
            </a:r>
          </a:p>
          <a:p>
            <a:pPr marL="1634400" lvl="3" indent="-457200">
              <a:spcBef>
                <a:spcPts val="0"/>
              </a:spcBef>
              <a:spcAft>
                <a:spcPts val="600"/>
              </a:spcAft>
              <a:buFont typeface="Courier New" panose="02070309020205020404" pitchFamily="49" charset="0"/>
              <a:buChar char="o"/>
            </a:pPr>
            <a:r>
              <a:rPr lang="en-GB" altLang="de-DE" sz="1800" b="1" dirty="0" smtClean="0">
                <a:solidFill>
                  <a:srgbClr val="000000"/>
                </a:solidFill>
              </a:rPr>
              <a:t>damages, information, legal costs</a:t>
            </a:r>
          </a:p>
          <a:p>
            <a:pPr marL="1634400" lvl="3" indent="-457200">
              <a:spcBef>
                <a:spcPts val="0"/>
              </a:spcBef>
              <a:spcAft>
                <a:spcPts val="600"/>
              </a:spcAft>
              <a:buFont typeface="Symbol" panose="05050102010706020507" pitchFamily="18" charset="2"/>
              <a:buChar char="-"/>
            </a:pPr>
            <a:r>
              <a:rPr lang="en-GB" altLang="de-DE" sz="1600" dirty="0" smtClean="0">
                <a:solidFill>
                  <a:srgbClr val="000000"/>
                </a:solidFill>
              </a:rPr>
              <a:t>compensation for actual prejudices suffered as a result of patent infringements, art. 8, 13 et seq. Directive 2014/48/EC</a:t>
            </a:r>
            <a:endParaRPr lang="en-GB" altLang="de-DE" sz="1600" dirty="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6</a:t>
            </a:fld>
            <a:endParaRPr lang="de-DE" dirty="0"/>
          </a:p>
        </p:txBody>
      </p:sp>
    </p:spTree>
    <p:extLst>
      <p:ext uri="{BB962C8B-B14F-4D97-AF65-F5344CB8AC3E}">
        <p14:creationId xmlns:p14="http://schemas.microsoft.com/office/powerpoint/2010/main" xmlns="" val="2694352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755576" y="1916832"/>
            <a:ext cx="7743825" cy="3888431"/>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684000" lvl="2" indent="-576000">
              <a:spcAft>
                <a:spcPts val="1200"/>
              </a:spcAft>
              <a:buFont typeface="+mj-lt"/>
              <a:buAutoNum type="romanUcPeriod" startAt="3"/>
            </a:pPr>
            <a:r>
              <a:rPr lang="en-GB" altLang="de-DE" sz="2800" b="1" dirty="0" smtClean="0">
                <a:solidFill>
                  <a:srgbClr val="000000"/>
                </a:solidFill>
              </a:rPr>
              <a:t>Does new technology require a new deal?</a:t>
            </a:r>
          </a:p>
          <a:p>
            <a:pPr marL="720000" lvl="3" indent="0">
              <a:spcAft>
                <a:spcPts val="600"/>
              </a:spcAft>
              <a:buNone/>
            </a:pPr>
            <a:r>
              <a:rPr lang="en-GB" altLang="de-DE" b="1" dirty="0" smtClean="0">
                <a:solidFill>
                  <a:srgbClr val="000000"/>
                </a:solidFill>
              </a:rPr>
              <a:t>This is mainly discussed with regard to the following aspects:</a:t>
            </a:r>
          </a:p>
          <a:p>
            <a:pPr marL="1152000" lvl="3" indent="-432000">
              <a:spcAft>
                <a:spcPts val="600"/>
              </a:spcAft>
              <a:buFont typeface="Courier New" panose="02070309020205020404" pitchFamily="49" charset="0"/>
              <a:buChar char="o"/>
            </a:pPr>
            <a:r>
              <a:rPr lang="en-GB" altLang="de-DE" b="1" dirty="0" smtClean="0">
                <a:solidFill>
                  <a:srgbClr val="000000"/>
                </a:solidFill>
              </a:rPr>
              <a:t>identity of the patent </a:t>
            </a:r>
            <a:r>
              <a:rPr lang="en-GB" altLang="de-DE" b="1" dirty="0" smtClean="0">
                <a:solidFill>
                  <a:srgbClr val="000000"/>
                </a:solidFill>
              </a:rPr>
              <a:t>holder, </a:t>
            </a:r>
            <a:endParaRPr lang="en-GB" altLang="de-DE" b="1" dirty="0" smtClean="0">
              <a:solidFill>
                <a:srgbClr val="000000"/>
              </a:solidFill>
            </a:endParaRPr>
          </a:p>
          <a:p>
            <a:pPr marL="1152000" lvl="3" indent="-432000">
              <a:spcAft>
                <a:spcPts val="600"/>
              </a:spcAft>
              <a:buFont typeface="Courier New" panose="02070309020205020404" pitchFamily="49" charset="0"/>
              <a:buChar char="o"/>
            </a:pPr>
            <a:r>
              <a:rPr lang="en-GB" altLang="de-DE" b="1" dirty="0" smtClean="0">
                <a:solidFill>
                  <a:srgbClr val="000000"/>
                </a:solidFill>
              </a:rPr>
              <a:t>market </a:t>
            </a:r>
            <a:r>
              <a:rPr lang="en-GB" altLang="de-DE" b="1" dirty="0" smtClean="0">
                <a:solidFill>
                  <a:srgbClr val="000000"/>
                </a:solidFill>
              </a:rPr>
              <a:t>situation, </a:t>
            </a:r>
            <a:endParaRPr lang="en-GB" altLang="de-DE" b="1" dirty="0" smtClean="0">
              <a:solidFill>
                <a:srgbClr val="000000"/>
              </a:solidFill>
            </a:endParaRPr>
          </a:p>
          <a:p>
            <a:pPr marL="1152000" lvl="3" indent="-432000">
              <a:spcAft>
                <a:spcPts val="600"/>
              </a:spcAft>
              <a:buFont typeface="Courier New" panose="02070309020205020404" pitchFamily="49" charset="0"/>
              <a:buChar char="o"/>
            </a:pPr>
            <a:r>
              <a:rPr lang="en-GB" altLang="de-DE" b="1" dirty="0" smtClean="0">
                <a:solidFill>
                  <a:srgbClr val="000000"/>
                </a:solidFill>
              </a:rPr>
              <a:t>complexity of the </a:t>
            </a:r>
            <a:r>
              <a:rPr lang="en-GB" altLang="de-DE" b="1" dirty="0" smtClean="0">
                <a:solidFill>
                  <a:srgbClr val="000000"/>
                </a:solidFill>
              </a:rPr>
              <a:t>product, </a:t>
            </a:r>
            <a:endParaRPr lang="en-GB" altLang="de-DE" b="1" dirty="0" smtClean="0">
              <a:solidFill>
                <a:srgbClr val="000000"/>
              </a:solidFill>
            </a:endParaRPr>
          </a:p>
          <a:p>
            <a:pPr marL="1152000" lvl="3" indent="-432000">
              <a:spcAft>
                <a:spcPts val="600"/>
              </a:spcAft>
              <a:buFont typeface="Courier New" panose="02070309020205020404" pitchFamily="49" charset="0"/>
              <a:buChar char="o"/>
            </a:pPr>
            <a:r>
              <a:rPr lang="en-GB" altLang="de-DE" b="1" dirty="0" smtClean="0">
                <a:solidFill>
                  <a:srgbClr val="000000"/>
                </a:solidFill>
              </a:rPr>
              <a:t>public interest.</a:t>
            </a:r>
            <a:endParaRPr lang="en-GB" altLang="de-DE" b="1" dirty="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7</a:t>
            </a:fld>
            <a:endParaRPr lang="de-DE" dirty="0"/>
          </a:p>
        </p:txBody>
      </p:sp>
    </p:spTree>
    <p:extLst>
      <p:ext uri="{BB962C8B-B14F-4D97-AF65-F5344CB8AC3E}">
        <p14:creationId xmlns:p14="http://schemas.microsoft.com/office/powerpoint/2010/main" xmlns="" val="474909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476672"/>
            <a:ext cx="7743825" cy="5688632"/>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300" b="1" dirty="0">
              <a:solidFill>
                <a:srgbClr val="000000"/>
              </a:solidFill>
            </a:endParaRPr>
          </a:p>
          <a:p>
            <a:pPr marL="720000" lvl="2" indent="-504000">
              <a:spcAft>
                <a:spcPts val="600"/>
              </a:spcAft>
              <a:buFont typeface="+mj-lt"/>
              <a:buAutoNum type="arabicPeriod"/>
            </a:pPr>
            <a:r>
              <a:rPr lang="en-GB" altLang="de-DE" b="1" dirty="0" smtClean="0">
                <a:solidFill>
                  <a:srgbClr val="000000"/>
                </a:solidFill>
              </a:rPr>
              <a:t>Patent law limitations</a:t>
            </a:r>
            <a:endParaRPr lang="en-GB" altLang="de-DE" b="1" dirty="0">
              <a:solidFill>
                <a:srgbClr val="000000"/>
              </a:solidFill>
            </a:endParaRPr>
          </a:p>
          <a:p>
            <a:pPr marL="1177200" lvl="2" indent="-457200">
              <a:spcAft>
                <a:spcPts val="600"/>
              </a:spcAft>
              <a:buFont typeface="Courier New" panose="02070309020205020404" pitchFamily="49" charset="0"/>
              <a:buChar char="o"/>
            </a:pPr>
            <a:r>
              <a:rPr lang="en-GB" altLang="de-DE" sz="2000" b="1" dirty="0" smtClean="0">
                <a:solidFill>
                  <a:srgbClr val="000000"/>
                </a:solidFill>
              </a:rPr>
              <a:t>Exceptions from patentability</a:t>
            </a:r>
          </a:p>
          <a:p>
            <a:pPr marL="1634400" lvl="3" indent="-457200">
              <a:spcAft>
                <a:spcPts val="600"/>
              </a:spcAft>
              <a:buFont typeface="Symbol" panose="05050102010706020507" pitchFamily="18" charset="2"/>
              <a:buChar char="-"/>
            </a:pPr>
            <a:r>
              <a:rPr lang="en-GB" altLang="de-DE" sz="1600" dirty="0" smtClean="0">
                <a:solidFill>
                  <a:srgbClr val="000000"/>
                </a:solidFill>
              </a:rPr>
              <a:t>commercial exploitation contrary to </a:t>
            </a:r>
            <a:r>
              <a:rPr lang="en-GB" altLang="de-DE" sz="1600" b="1" dirty="0" smtClean="0">
                <a:solidFill>
                  <a:srgbClr val="000000"/>
                </a:solidFill>
              </a:rPr>
              <a:t>“</a:t>
            </a:r>
            <a:r>
              <a:rPr lang="en-GB" altLang="de-DE" sz="1600" b="1" dirty="0" err="1" smtClean="0">
                <a:solidFill>
                  <a:srgbClr val="000000"/>
                </a:solidFill>
              </a:rPr>
              <a:t>ordre</a:t>
            </a:r>
            <a:r>
              <a:rPr lang="en-GB" altLang="de-DE" sz="1600" b="1" dirty="0" smtClean="0">
                <a:solidFill>
                  <a:srgbClr val="000000"/>
                </a:solidFill>
              </a:rPr>
              <a:t> public”</a:t>
            </a:r>
            <a:r>
              <a:rPr lang="en-GB" altLang="de-DE" sz="1600" dirty="0" smtClean="0">
                <a:solidFill>
                  <a:srgbClr val="000000"/>
                </a:solidFill>
              </a:rPr>
              <a:t>, however exploitation shall not be deemed to be so contrary merely because it is prohibited by law or regulation</a:t>
            </a:r>
          </a:p>
          <a:p>
            <a:pPr marL="2091600" lvl="4" indent="-457200">
              <a:spcAft>
                <a:spcPts val="600"/>
              </a:spcAft>
              <a:buFont typeface="Courier New" panose="02070309020205020404" pitchFamily="49" charset="0"/>
              <a:buChar char="o"/>
            </a:pPr>
            <a:r>
              <a:rPr lang="en-GB" altLang="de-DE" sz="1600" dirty="0" smtClean="0">
                <a:solidFill>
                  <a:srgbClr val="000000"/>
                </a:solidFill>
              </a:rPr>
              <a:t>cloning of human beings, use of embryos for industrial or commercial purposes, Art. 6 Directive 98/44/EC, Art. 53 a) </a:t>
            </a:r>
            <a:r>
              <a:rPr lang="en-GB" altLang="de-DE" sz="1600" dirty="0" smtClean="0">
                <a:solidFill>
                  <a:srgbClr val="000000"/>
                </a:solidFill>
              </a:rPr>
              <a:t>EPC; cf. CJEU, 18. </a:t>
            </a:r>
            <a:r>
              <a:rPr lang="en-GB" altLang="de-DE" sz="1600" dirty="0" smtClean="0">
                <a:solidFill>
                  <a:srgbClr val="000000"/>
                </a:solidFill>
              </a:rPr>
              <a:t>Oct. </a:t>
            </a:r>
            <a:r>
              <a:rPr lang="en-GB" altLang="de-DE" sz="1600" dirty="0" smtClean="0">
                <a:solidFill>
                  <a:srgbClr val="000000"/>
                </a:solidFill>
              </a:rPr>
              <a:t>2011, C-34/10 – Green Peace/</a:t>
            </a:r>
            <a:r>
              <a:rPr lang="en-GB" altLang="de-DE" sz="1600" dirty="0" err="1" smtClean="0">
                <a:solidFill>
                  <a:srgbClr val="000000"/>
                </a:solidFill>
              </a:rPr>
              <a:t>Brüstle</a:t>
            </a:r>
            <a:r>
              <a:rPr lang="en-GB" altLang="de-DE" sz="1600" dirty="0" smtClean="0">
                <a:solidFill>
                  <a:srgbClr val="000000"/>
                </a:solidFill>
              </a:rPr>
              <a:t>,</a:t>
            </a:r>
            <a:endParaRPr lang="en-GB" altLang="de-DE" sz="1600" dirty="0">
              <a:solidFill>
                <a:srgbClr val="000000"/>
              </a:solidFill>
            </a:endParaRPr>
          </a:p>
          <a:p>
            <a:pPr marL="1634400" lvl="3" indent="-457200">
              <a:spcAft>
                <a:spcPts val="600"/>
              </a:spcAft>
              <a:buFont typeface="Symbol" panose="05050102010706020507" pitchFamily="18" charset="2"/>
              <a:buChar char="-"/>
            </a:pPr>
            <a:r>
              <a:rPr lang="en-GB" altLang="de-DE" sz="1600" b="1" dirty="0" smtClean="0">
                <a:solidFill>
                  <a:srgbClr val="000000"/>
                </a:solidFill>
              </a:rPr>
              <a:t>plant and animal varieties</a:t>
            </a:r>
            <a:r>
              <a:rPr lang="en-GB" altLang="de-DE" sz="1600" dirty="0" smtClean="0">
                <a:solidFill>
                  <a:srgbClr val="000000"/>
                </a:solidFill>
              </a:rPr>
              <a:t>, biological process for the production of plants or animals, Art. 4 Directive 98/44/EC, Art. 53 b) EPC</a:t>
            </a:r>
          </a:p>
          <a:p>
            <a:pPr marL="1634400" lvl="3" indent="-457200">
              <a:spcAft>
                <a:spcPts val="600"/>
              </a:spcAft>
              <a:buFont typeface="Symbol" panose="05050102010706020507" pitchFamily="18" charset="2"/>
              <a:buChar char="-"/>
            </a:pPr>
            <a:r>
              <a:rPr lang="en-GB" altLang="de-DE" sz="1600" b="1" dirty="0" smtClean="0">
                <a:solidFill>
                  <a:srgbClr val="000000"/>
                </a:solidFill>
              </a:rPr>
              <a:t>human body</a:t>
            </a:r>
            <a:r>
              <a:rPr lang="en-GB" altLang="de-DE" sz="1600" dirty="0" smtClean="0">
                <a:solidFill>
                  <a:srgbClr val="000000"/>
                </a:solidFill>
              </a:rPr>
              <a:t>, Art. 5 Directive 98/44/EC</a:t>
            </a:r>
          </a:p>
          <a:p>
            <a:pPr marL="1634400" lvl="3" indent="-457200">
              <a:spcAft>
                <a:spcPts val="600"/>
              </a:spcAft>
              <a:buFont typeface="Symbol" panose="05050102010706020507" pitchFamily="18" charset="2"/>
              <a:buChar char="-"/>
            </a:pPr>
            <a:r>
              <a:rPr lang="en-GB" altLang="de-DE" sz="1600" dirty="0" smtClean="0">
                <a:solidFill>
                  <a:srgbClr val="000000"/>
                </a:solidFill>
              </a:rPr>
              <a:t>methods for </a:t>
            </a:r>
            <a:r>
              <a:rPr lang="en-GB" altLang="de-DE" sz="1600" b="1" dirty="0" smtClean="0">
                <a:solidFill>
                  <a:srgbClr val="000000"/>
                </a:solidFill>
              </a:rPr>
              <a:t>treatment of the human or animal body by surgery or therapy</a:t>
            </a:r>
            <a:r>
              <a:rPr lang="en-GB" altLang="de-DE" sz="1600" dirty="0" smtClean="0">
                <a:solidFill>
                  <a:srgbClr val="000000"/>
                </a:solidFill>
              </a:rPr>
              <a:t>, Art. 53 c) EPC</a:t>
            </a:r>
          </a:p>
          <a:p>
            <a:pPr marL="1634400" lvl="3" indent="-457200">
              <a:spcAft>
                <a:spcPts val="600"/>
              </a:spcAft>
              <a:buFont typeface="Symbol" panose="05050102010706020507" pitchFamily="18" charset="2"/>
              <a:buChar char="-"/>
            </a:pPr>
            <a:r>
              <a:rPr lang="en-GB" altLang="de-DE" sz="1600" b="1" dirty="0" smtClean="0">
                <a:solidFill>
                  <a:srgbClr val="000000"/>
                </a:solidFill>
              </a:rPr>
              <a:t>programs for computers</a:t>
            </a:r>
            <a:r>
              <a:rPr lang="en-GB" altLang="de-DE" sz="1600" dirty="0" smtClean="0">
                <a:solidFill>
                  <a:srgbClr val="000000"/>
                </a:solidFill>
              </a:rPr>
              <a:t>, rules and methods for performing mental acts playing games or doing business </a:t>
            </a:r>
            <a:r>
              <a:rPr lang="en-GB" altLang="de-DE" sz="1600" b="1" dirty="0" smtClean="0">
                <a:solidFill>
                  <a:srgbClr val="000000"/>
                </a:solidFill>
              </a:rPr>
              <a:t>“as such”</a:t>
            </a:r>
            <a:r>
              <a:rPr lang="en-GB" altLang="de-DE" sz="1600" dirty="0" smtClean="0">
                <a:solidFill>
                  <a:srgbClr val="000000"/>
                </a:solidFill>
              </a:rPr>
              <a:t>, Art, 52 (1) c)</a:t>
            </a:r>
          </a:p>
          <a:p>
            <a:pPr marL="1634400" lvl="3" indent="-457200">
              <a:spcAft>
                <a:spcPts val="600"/>
              </a:spcAft>
              <a:buFont typeface="Symbol" panose="05050102010706020507" pitchFamily="18" charset="2"/>
              <a:buChar char="-"/>
            </a:pPr>
            <a:r>
              <a:rPr lang="en-GB" altLang="de-DE" sz="1600" b="1" dirty="0" smtClean="0">
                <a:solidFill>
                  <a:srgbClr val="000000"/>
                </a:solidFill>
              </a:rPr>
              <a:t>presentation of information</a:t>
            </a:r>
            <a:r>
              <a:rPr lang="en-GB" altLang="de-DE" sz="1600" dirty="0" smtClean="0">
                <a:solidFill>
                  <a:srgbClr val="000000"/>
                </a:solidFill>
              </a:rPr>
              <a:t> </a:t>
            </a:r>
            <a:r>
              <a:rPr lang="en-GB" altLang="de-DE" sz="1600" b="1" dirty="0" smtClean="0">
                <a:solidFill>
                  <a:srgbClr val="000000"/>
                </a:solidFill>
              </a:rPr>
              <a:t>“as such”</a:t>
            </a:r>
            <a:r>
              <a:rPr lang="en-GB" altLang="de-DE" sz="1600" dirty="0" smtClean="0">
                <a:solidFill>
                  <a:srgbClr val="000000"/>
                </a:solidFill>
              </a:rPr>
              <a:t>, Art. 52 (1) d)</a:t>
            </a:r>
          </a:p>
          <a:p>
            <a:pPr marL="1634400" lvl="3" indent="-457200">
              <a:spcAft>
                <a:spcPts val="600"/>
              </a:spcAft>
              <a:buFont typeface="Symbol" panose="05050102010706020507" pitchFamily="18" charset="2"/>
              <a:buChar char="-"/>
            </a:pPr>
            <a:r>
              <a:rPr lang="en-GB" altLang="de-DE" sz="1600" dirty="0" smtClean="0">
                <a:solidFill>
                  <a:srgbClr val="000000"/>
                </a:solidFill>
              </a:rPr>
              <a:t>…</a:t>
            </a:r>
          </a:p>
          <a:p>
            <a:pPr marL="1177200" lvl="2" indent="-457200">
              <a:spcAft>
                <a:spcPts val="600"/>
              </a:spcAft>
              <a:buFont typeface="Courier New" panose="02070309020205020404" pitchFamily="49" charset="0"/>
              <a:buChar char="o"/>
            </a:pPr>
            <a:endParaRPr lang="en-GB" altLang="de-DE" sz="2000" dirty="0" smtClean="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8</a:t>
            </a:fld>
            <a:endParaRPr lang="de-DE" dirty="0"/>
          </a:p>
        </p:txBody>
      </p:sp>
    </p:spTree>
    <p:extLst>
      <p:ext uri="{BB962C8B-B14F-4D97-AF65-F5344CB8AC3E}">
        <p14:creationId xmlns:p14="http://schemas.microsoft.com/office/powerpoint/2010/main" xmlns="" val="1800854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ußzeilenplatzhalt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de-DE" sz="1400" smtClean="0"/>
              <a:t>Patent Rights and Modern Technology - What is the Deal?</a:t>
            </a:r>
            <a:endParaRPr lang="de-DE" altLang="de-DE" sz="1400" dirty="0" smtClean="0"/>
          </a:p>
        </p:txBody>
      </p:sp>
      <p:sp>
        <p:nvSpPr>
          <p:cNvPr id="48131" name="Rectangle 3"/>
          <p:cNvSpPr>
            <a:spLocks noGrp="1" noChangeArrowheads="1"/>
          </p:cNvSpPr>
          <p:nvPr>
            <p:ph type="body" idx="1"/>
          </p:nvPr>
        </p:nvSpPr>
        <p:spPr>
          <a:xfrm>
            <a:off x="683568" y="980728"/>
            <a:ext cx="7743825" cy="5040560"/>
          </a:xfrm>
        </p:spPr>
        <p:style>
          <a:lnRef idx="1">
            <a:schemeClr val="accent4"/>
          </a:lnRef>
          <a:fillRef idx="2">
            <a:schemeClr val="accent4"/>
          </a:fillRef>
          <a:effectRef idx="1">
            <a:schemeClr val="accent4"/>
          </a:effectRef>
          <a:fontRef idx="minor">
            <a:schemeClr val="dk1"/>
          </a:fontRef>
        </p:style>
        <p:txBody>
          <a:bodyPr/>
          <a:lstStyle/>
          <a:p>
            <a:pPr marL="1612900" lvl="2" indent="0">
              <a:buNone/>
            </a:pPr>
            <a:endParaRPr lang="en-GB" altLang="de-DE" sz="800" b="1" dirty="0">
              <a:solidFill>
                <a:srgbClr val="000000"/>
              </a:solidFill>
            </a:endParaRPr>
          </a:p>
          <a:p>
            <a:pPr marL="1177200" lvl="2" indent="-457200">
              <a:spcAft>
                <a:spcPts val="600"/>
              </a:spcAft>
              <a:buFont typeface="Courier New" panose="02070309020205020404" pitchFamily="49" charset="0"/>
              <a:buChar char="o"/>
            </a:pPr>
            <a:r>
              <a:rPr lang="en-GB" altLang="de-DE" sz="2000" b="1" dirty="0" smtClean="0">
                <a:solidFill>
                  <a:srgbClr val="000000"/>
                </a:solidFill>
              </a:rPr>
              <a:t>Limitations of the effects of a patent</a:t>
            </a:r>
            <a:r>
              <a:rPr lang="en-GB" altLang="de-DE" sz="1600" dirty="0" smtClean="0">
                <a:solidFill>
                  <a:srgbClr val="000000"/>
                </a:solidFill>
              </a:rPr>
              <a:t>, Art. 27 UPCA</a:t>
            </a:r>
            <a:endParaRPr lang="en-GB" altLang="de-DE" sz="2000" b="1" dirty="0" smtClean="0">
              <a:solidFill>
                <a:srgbClr val="000000"/>
              </a:solidFill>
            </a:endParaRPr>
          </a:p>
          <a:p>
            <a:pPr marL="1634400" lvl="3" indent="-457200">
              <a:spcAft>
                <a:spcPts val="600"/>
              </a:spcAft>
              <a:buFont typeface="Symbol" panose="05050102010706020507" pitchFamily="18" charset="2"/>
              <a:buChar char="-"/>
            </a:pPr>
            <a:r>
              <a:rPr lang="en-GB" altLang="de-DE" sz="1700" dirty="0" smtClean="0">
                <a:solidFill>
                  <a:srgbClr val="000000"/>
                </a:solidFill>
              </a:rPr>
              <a:t>acts done for non-commercial purposes</a:t>
            </a:r>
          </a:p>
          <a:p>
            <a:pPr marL="1634400" lvl="3" indent="-457200">
              <a:spcAft>
                <a:spcPts val="600"/>
              </a:spcAft>
              <a:buFont typeface="Symbol" panose="05050102010706020507" pitchFamily="18" charset="2"/>
              <a:buChar char="-"/>
            </a:pPr>
            <a:r>
              <a:rPr lang="en-GB" altLang="de-DE" sz="1700" dirty="0" smtClean="0">
                <a:solidFill>
                  <a:srgbClr val="000000"/>
                </a:solidFill>
              </a:rPr>
              <a:t>acts done for experimental purposes relating to the subject-matter of the invention </a:t>
            </a:r>
            <a:r>
              <a:rPr lang="en-GB" altLang="de-DE" sz="1700" b="1" dirty="0" smtClean="0">
                <a:solidFill>
                  <a:srgbClr val="000000"/>
                </a:solidFill>
              </a:rPr>
              <a:t>(Research exemption)</a:t>
            </a:r>
          </a:p>
          <a:p>
            <a:pPr marL="1634400" lvl="3" indent="-457200">
              <a:spcAft>
                <a:spcPts val="600"/>
              </a:spcAft>
              <a:buFont typeface="Symbol" panose="05050102010706020507" pitchFamily="18" charset="2"/>
              <a:buChar char="-"/>
            </a:pPr>
            <a:r>
              <a:rPr lang="en-GB" altLang="de-DE" sz="1700" dirty="0" smtClean="0">
                <a:solidFill>
                  <a:srgbClr val="000000"/>
                </a:solidFill>
              </a:rPr>
              <a:t>use of </a:t>
            </a:r>
            <a:r>
              <a:rPr lang="en-GB" altLang="de-DE" sz="1700" b="1" dirty="0" smtClean="0">
                <a:solidFill>
                  <a:srgbClr val="000000"/>
                </a:solidFill>
              </a:rPr>
              <a:t>biological material for the purpose of breeding, or discovering and developing other plant varieties</a:t>
            </a:r>
          </a:p>
          <a:p>
            <a:pPr marL="1634400" lvl="3" indent="-457200">
              <a:spcAft>
                <a:spcPts val="600"/>
              </a:spcAft>
              <a:buFont typeface="Symbol" panose="05050102010706020507" pitchFamily="18" charset="2"/>
              <a:buChar char="-"/>
            </a:pPr>
            <a:r>
              <a:rPr lang="en-GB" altLang="de-DE" sz="1700" dirty="0" smtClean="0">
                <a:solidFill>
                  <a:srgbClr val="000000"/>
                </a:solidFill>
              </a:rPr>
              <a:t>studies, experiments, etc. for obtaining a market authorization for medical products </a:t>
            </a:r>
            <a:r>
              <a:rPr lang="en-GB" altLang="de-DE" sz="1700" b="1" dirty="0" smtClean="0">
                <a:solidFill>
                  <a:srgbClr val="000000"/>
                </a:solidFill>
              </a:rPr>
              <a:t>(</a:t>
            </a:r>
            <a:r>
              <a:rPr lang="en-GB" altLang="de-DE" sz="1700" b="1" dirty="0" err="1" smtClean="0">
                <a:solidFill>
                  <a:srgbClr val="000000"/>
                </a:solidFill>
              </a:rPr>
              <a:t>Bolar</a:t>
            </a:r>
            <a:r>
              <a:rPr lang="en-GB" altLang="de-DE" sz="1700" b="1" dirty="0" smtClean="0">
                <a:solidFill>
                  <a:srgbClr val="000000"/>
                </a:solidFill>
              </a:rPr>
              <a:t> exemption</a:t>
            </a:r>
            <a:r>
              <a:rPr lang="en-GB" altLang="de-DE" sz="1400" b="1" dirty="0" smtClean="0">
                <a:solidFill>
                  <a:srgbClr val="000000"/>
                </a:solidFill>
              </a:rPr>
              <a:t>)</a:t>
            </a:r>
            <a:r>
              <a:rPr lang="en-GB" altLang="de-DE" sz="1400" dirty="0" smtClean="0">
                <a:solidFill>
                  <a:srgbClr val="000000"/>
                </a:solidFill>
              </a:rPr>
              <a:t>, Art. 13 (6) Directive 2001/82/EG and Art. 10 (6) Directive 2991/83/EG</a:t>
            </a:r>
            <a:endParaRPr lang="en-GB" altLang="de-DE" sz="1400" b="1" dirty="0" smtClean="0">
              <a:solidFill>
                <a:srgbClr val="000000"/>
              </a:solidFill>
            </a:endParaRPr>
          </a:p>
          <a:p>
            <a:pPr marL="1634400" lvl="3" indent="-457200">
              <a:spcAft>
                <a:spcPts val="600"/>
              </a:spcAft>
              <a:buFont typeface="Symbol" panose="05050102010706020507" pitchFamily="18" charset="2"/>
              <a:buChar char="-"/>
            </a:pPr>
            <a:r>
              <a:rPr lang="en-GB" altLang="de-DE" sz="1700" dirty="0" smtClean="0">
                <a:solidFill>
                  <a:srgbClr val="000000"/>
                </a:solidFill>
              </a:rPr>
              <a:t>the </a:t>
            </a:r>
            <a:r>
              <a:rPr lang="en-GB" altLang="de-DE" sz="1700" b="1" dirty="0" smtClean="0">
                <a:solidFill>
                  <a:srgbClr val="000000"/>
                </a:solidFill>
              </a:rPr>
              <a:t>extemporaneous preparation by a pharmacy</a:t>
            </a:r>
            <a:r>
              <a:rPr lang="en-GB" altLang="de-DE" sz="1700" dirty="0" smtClean="0">
                <a:solidFill>
                  <a:srgbClr val="000000"/>
                </a:solidFill>
              </a:rPr>
              <a:t>, for individual cases, of a medicine in accordance with a medical prescription</a:t>
            </a:r>
          </a:p>
          <a:p>
            <a:pPr marL="1634400" lvl="3" indent="-457200">
              <a:spcAft>
                <a:spcPts val="600"/>
              </a:spcAft>
              <a:buFont typeface="Symbol" panose="05050102010706020507" pitchFamily="18" charset="2"/>
              <a:buChar char="-"/>
            </a:pPr>
            <a:r>
              <a:rPr lang="en-GB" altLang="de-DE" sz="1700" dirty="0" smtClean="0">
                <a:solidFill>
                  <a:srgbClr val="000000"/>
                </a:solidFill>
              </a:rPr>
              <a:t>the use of the invention on board of vessels of  or in the construction or operation of aircraft or land vehicles or other means of transport of the Paris Union or WTO</a:t>
            </a:r>
          </a:p>
          <a:p>
            <a:pPr marL="1634400" lvl="3" indent="-457200">
              <a:spcAft>
                <a:spcPts val="600"/>
              </a:spcAft>
              <a:buFont typeface="Symbol" panose="05050102010706020507" pitchFamily="18" charset="2"/>
              <a:buChar char="-"/>
            </a:pPr>
            <a:r>
              <a:rPr lang="en-GB" altLang="de-DE" sz="1700" dirty="0" smtClean="0">
                <a:solidFill>
                  <a:srgbClr val="000000"/>
                </a:solidFill>
              </a:rPr>
              <a:t>…</a:t>
            </a:r>
          </a:p>
          <a:p>
            <a:pPr marL="1634400" lvl="3" indent="-457200">
              <a:spcAft>
                <a:spcPts val="600"/>
              </a:spcAft>
              <a:buFont typeface="Symbol" panose="05050102010706020507" pitchFamily="18" charset="2"/>
              <a:buChar char="-"/>
            </a:pPr>
            <a:endParaRPr lang="en-GB" altLang="de-DE" sz="1700" dirty="0" smtClean="0">
              <a:solidFill>
                <a:srgbClr val="000000"/>
              </a:solidFill>
            </a:endParaRPr>
          </a:p>
        </p:txBody>
      </p:sp>
      <p:sp>
        <p:nvSpPr>
          <p:cNvPr id="2" name="Foliennummernplatzhalter 1"/>
          <p:cNvSpPr>
            <a:spLocks noGrp="1"/>
          </p:cNvSpPr>
          <p:nvPr>
            <p:ph type="sldNum" sz="quarter" idx="12"/>
          </p:nvPr>
        </p:nvSpPr>
        <p:spPr/>
        <p:txBody>
          <a:bodyPr/>
          <a:lstStyle/>
          <a:p>
            <a:pPr>
              <a:defRPr/>
            </a:pPr>
            <a:fld id="{27BFD3F0-7D01-47B4-B556-71E05B1E7FAB}" type="slidenum">
              <a:rPr lang="de-DE" smtClean="0"/>
              <a:pPr>
                <a:defRPr/>
              </a:pPr>
              <a:t>9</a:t>
            </a:fld>
            <a:endParaRPr lang="de-DE" dirty="0"/>
          </a:p>
        </p:txBody>
      </p:sp>
    </p:spTree>
    <p:extLst>
      <p:ext uri="{BB962C8B-B14F-4D97-AF65-F5344CB8AC3E}">
        <p14:creationId xmlns:p14="http://schemas.microsoft.com/office/powerpoint/2010/main" xmlns="" val="1993327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Standard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2108</Words>
  <Application>Microsoft Office PowerPoint</Application>
  <PresentationFormat>Bildschirmpräsentation (4:3)</PresentationFormat>
  <Paragraphs>194</Paragraphs>
  <Slides>18</Slides>
  <Notes>1</Notes>
  <HiddenSlides>0</HiddenSlides>
  <MMClips>0</MMClips>
  <ScaleCrop>false</ScaleCrop>
  <HeadingPairs>
    <vt:vector size="4" baseType="variant">
      <vt:variant>
        <vt:lpstr>Design</vt:lpstr>
      </vt:variant>
      <vt:variant>
        <vt:i4>1</vt:i4>
      </vt:variant>
      <vt:variant>
        <vt:lpstr>Folientitel</vt:lpstr>
      </vt:variant>
      <vt:variant>
        <vt:i4>18</vt:i4>
      </vt:variant>
    </vt:vector>
  </HeadingPairs>
  <TitlesOfParts>
    <vt:vector size="19" baseType="lpstr">
      <vt:lpstr>Standarddesign</vt:lpstr>
      <vt:lpstr>  Patent Rights and Modern Technology – What is the Deal?  presented at  LCII-TILEC Conference  –  Innovation, Research and Competition in the EU:  The Future of Open and Collaborative Standard Setting   Brussels,  29 Mai 2017  by  Dr. Klaus Grabinski Judge, Bundesgerichtshof (Federal Court of Justice of Germany)</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vector>
  </TitlesOfParts>
  <Company>Land NRW</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border injunctions - the German approach</dc:title>
  <dc:creator>Benutzer</dc:creator>
  <cp:lastModifiedBy>Microsoft</cp:lastModifiedBy>
  <cp:revision>727</cp:revision>
  <cp:lastPrinted>2016-10-26T10:37:12Z</cp:lastPrinted>
  <dcterms:created xsi:type="dcterms:W3CDTF">2004-10-30T08:07:54Z</dcterms:created>
  <dcterms:modified xsi:type="dcterms:W3CDTF">2017-05-28T17:12:53Z</dcterms:modified>
</cp:coreProperties>
</file>