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4">
  <p:sldMasterIdLst>
    <p:sldMasterId id="2147483660" r:id="rId1"/>
  </p:sldMasterIdLst>
  <p:notesMasterIdLst>
    <p:notesMasterId r:id="rId18"/>
  </p:notesMasterIdLst>
  <p:handoutMasterIdLst>
    <p:handoutMasterId r:id="rId19"/>
  </p:handoutMasterIdLst>
  <p:sldIdLst>
    <p:sldId id="256" r:id="rId2"/>
    <p:sldId id="258" r:id="rId3"/>
    <p:sldId id="296" r:id="rId4"/>
    <p:sldId id="303" r:id="rId5"/>
    <p:sldId id="297" r:id="rId6"/>
    <p:sldId id="298" r:id="rId7"/>
    <p:sldId id="299" r:id="rId8"/>
    <p:sldId id="304" r:id="rId9"/>
    <p:sldId id="305" r:id="rId10"/>
    <p:sldId id="306" r:id="rId11"/>
    <p:sldId id="307" r:id="rId12"/>
    <p:sldId id="308" r:id="rId13"/>
    <p:sldId id="309" r:id="rId14"/>
    <p:sldId id="310" r:id="rId15"/>
    <p:sldId id="302" r:id="rId16"/>
    <p:sldId id="257" r:id="rId17"/>
  </p:sldIdLst>
  <p:sldSz cx="9144000" cy="6858000" type="screen4x3"/>
  <p:notesSz cx="7104063" cy="10234613"/>
  <p:custDataLst>
    <p:tags r:id="rId20"/>
  </p:custDataLst>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69" userDrawn="1">
          <p15:clr>
            <a:srgbClr val="A4A3A4"/>
          </p15:clr>
        </p15:guide>
        <p15:guide id="2" pos="2304" userDrawn="1">
          <p15:clr>
            <a:srgbClr val="A4A3A4"/>
          </p15:clr>
        </p15:guide>
        <p15:guide id="3" orient="horz" pos="3224" userDrawn="1">
          <p15:clr>
            <a:srgbClr val="A4A3A4"/>
          </p15:clr>
        </p15:guide>
        <p15:guide id="4"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F8B133"/>
    <a:srgbClr val="FFDD00"/>
    <a:srgbClr val="060E9F"/>
    <a:srgbClr val="FFD100"/>
    <a:srgbClr val="203B8E"/>
    <a:srgbClr val="B9B8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8" autoAdjust="0"/>
    <p:restoredTop sz="86649" autoAdjust="0"/>
  </p:normalViewPr>
  <p:slideViewPr>
    <p:cSldViewPr snapToGrid="0" snapToObjects="1">
      <p:cViewPr varScale="1">
        <p:scale>
          <a:sx n="59" d="100"/>
          <a:sy n="59" d="100"/>
        </p:scale>
        <p:origin x="1272" y="64"/>
      </p:cViewPr>
      <p:guideLst>
        <p:guide orient="horz" pos="2160"/>
        <p:guide pos="2880"/>
      </p:guideLst>
    </p:cSldViewPr>
  </p:slideViewPr>
  <p:outlineViewPr>
    <p:cViewPr>
      <p:scale>
        <a:sx n="33" d="100"/>
        <a:sy n="33" d="100"/>
      </p:scale>
      <p:origin x="0" y="-1471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3130" y="62"/>
      </p:cViewPr>
      <p:guideLst>
        <p:guide orient="horz" pos="2969"/>
        <p:guide pos="2304"/>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BE" sz="1400" b="0" i="0" u="none" strike="noStrike" baseline="0">
                <a:effectLst/>
              </a:rPr>
              <a:t>FRAND RELATED CASES IN TELECOM INDUSTRY</a:t>
            </a:r>
            <a:r>
              <a:rPr lang="fr-BE" sz="1400" b="0" i="0" u="none" strike="noStrike" baseline="0"/>
              <a:t> </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'[Data Justine Bulkaert.xlsx]graphs'!$B$1</c:f>
              <c:strCache>
                <c:ptCount val="1"/>
                <c:pt idx="0">
                  <c:v>FRAND RELATED CASES IN TELECOM INDUSTRY</c:v>
                </c:pt>
              </c:strCache>
            </c:strRef>
          </c:tx>
          <c:spPr>
            <a:solidFill>
              <a:schemeClr val="accent1"/>
            </a:solidFill>
            <a:ln>
              <a:noFill/>
            </a:ln>
            <a:effectLst/>
          </c:spPr>
          <c:invertIfNegative val="0"/>
          <c:cat>
            <c:numRef>
              <c:f>'[Data Justine Bulkaert.xlsx]graphs'!$A$2:$A$10</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'[Data Justine Bulkaert.xlsx]graphs'!$B$2:$B$10</c:f>
              <c:numCache>
                <c:formatCode>General</c:formatCode>
                <c:ptCount val="9"/>
                <c:pt idx="0">
                  <c:v>3</c:v>
                </c:pt>
                <c:pt idx="1">
                  <c:v>0</c:v>
                </c:pt>
                <c:pt idx="2">
                  <c:v>14</c:v>
                </c:pt>
                <c:pt idx="3">
                  <c:v>3</c:v>
                </c:pt>
                <c:pt idx="4">
                  <c:v>3</c:v>
                </c:pt>
                <c:pt idx="5">
                  <c:v>0</c:v>
                </c:pt>
                <c:pt idx="6">
                  <c:v>4</c:v>
                </c:pt>
                <c:pt idx="7">
                  <c:v>8</c:v>
                </c:pt>
                <c:pt idx="8">
                  <c:v>4</c:v>
                </c:pt>
              </c:numCache>
            </c:numRef>
          </c:val>
          <c:extLst>
            <c:ext xmlns:c16="http://schemas.microsoft.com/office/drawing/2014/chart" uri="{C3380CC4-5D6E-409C-BE32-E72D297353CC}">
              <c16:uniqueId val="{00000000-A361-419E-BEDF-8A5DD1F8AD83}"/>
            </c:ext>
          </c:extLst>
        </c:ser>
        <c:dLbls>
          <c:showLegendKey val="0"/>
          <c:showVal val="0"/>
          <c:showCatName val="0"/>
          <c:showSerName val="0"/>
          <c:showPercent val="0"/>
          <c:showBubbleSize val="0"/>
        </c:dLbls>
        <c:gapWidth val="219"/>
        <c:overlap val="-27"/>
        <c:axId val="292270256"/>
        <c:axId val="416698656"/>
      </c:barChart>
      <c:catAx>
        <c:axId val="29227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16698656"/>
        <c:crosses val="autoZero"/>
        <c:auto val="1"/>
        <c:lblAlgn val="ctr"/>
        <c:lblOffset val="100"/>
        <c:noMultiLvlLbl val="0"/>
      </c:catAx>
      <c:valAx>
        <c:axId val="416698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92270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78427" cy="511731"/>
          </a:xfrm>
          <a:prstGeom prst="rect">
            <a:avLst/>
          </a:prstGeom>
        </p:spPr>
        <p:txBody>
          <a:bodyPr vert="horz" lIns="95537" tIns="47768" rIns="95537" bIns="47768" rtlCol="0"/>
          <a:lstStyle>
            <a:lvl1pPr algn="l">
              <a:defRPr sz="1300"/>
            </a:lvl1pPr>
          </a:lstStyle>
          <a:p>
            <a:endParaRPr lang="fr-BE"/>
          </a:p>
        </p:txBody>
      </p:sp>
      <p:sp>
        <p:nvSpPr>
          <p:cNvPr id="3" name="Date Placeholder 2"/>
          <p:cNvSpPr>
            <a:spLocks noGrp="1"/>
          </p:cNvSpPr>
          <p:nvPr>
            <p:ph type="dt" sz="quarter" idx="1"/>
          </p:nvPr>
        </p:nvSpPr>
        <p:spPr>
          <a:xfrm>
            <a:off x="4023993" y="3"/>
            <a:ext cx="3078427" cy="511731"/>
          </a:xfrm>
          <a:prstGeom prst="rect">
            <a:avLst/>
          </a:prstGeom>
        </p:spPr>
        <p:txBody>
          <a:bodyPr vert="horz" lIns="95537" tIns="47768" rIns="95537" bIns="47768" rtlCol="0"/>
          <a:lstStyle>
            <a:lvl1pPr algn="r">
              <a:defRPr sz="1300"/>
            </a:lvl1pPr>
          </a:lstStyle>
          <a:p>
            <a:fld id="{9CDC44FA-E6B2-4774-A738-679AC0B38095}" type="datetime1">
              <a:rPr lang="en-US" smtClean="0"/>
              <a:t>5/29/2017</a:t>
            </a:fld>
            <a:endParaRPr lang="fr-BE"/>
          </a:p>
        </p:txBody>
      </p:sp>
      <p:sp>
        <p:nvSpPr>
          <p:cNvPr id="4" name="Footer Placeholder 3"/>
          <p:cNvSpPr>
            <a:spLocks noGrp="1"/>
          </p:cNvSpPr>
          <p:nvPr>
            <p:ph type="ftr" sz="quarter" idx="2"/>
          </p:nvPr>
        </p:nvSpPr>
        <p:spPr>
          <a:xfrm>
            <a:off x="1" y="9721109"/>
            <a:ext cx="3078427" cy="511731"/>
          </a:xfrm>
          <a:prstGeom prst="rect">
            <a:avLst/>
          </a:prstGeom>
        </p:spPr>
        <p:txBody>
          <a:bodyPr vert="horz" lIns="95537" tIns="47768" rIns="95537" bIns="47768" rtlCol="0" anchor="b"/>
          <a:lstStyle>
            <a:lvl1pPr algn="l">
              <a:defRPr sz="1300"/>
            </a:lvl1pPr>
          </a:lstStyle>
          <a:p>
            <a:endParaRPr lang="fr-BE"/>
          </a:p>
        </p:txBody>
      </p:sp>
      <p:sp>
        <p:nvSpPr>
          <p:cNvPr id="5" name="Slide Number Placeholder 4"/>
          <p:cNvSpPr>
            <a:spLocks noGrp="1"/>
          </p:cNvSpPr>
          <p:nvPr>
            <p:ph type="sldNum" sz="quarter" idx="3"/>
          </p:nvPr>
        </p:nvSpPr>
        <p:spPr>
          <a:xfrm>
            <a:off x="4023993" y="9721109"/>
            <a:ext cx="3078427" cy="511731"/>
          </a:xfrm>
          <a:prstGeom prst="rect">
            <a:avLst/>
          </a:prstGeom>
        </p:spPr>
        <p:txBody>
          <a:bodyPr vert="horz" lIns="95537" tIns="47768" rIns="95537" bIns="47768" rtlCol="0" anchor="b"/>
          <a:lstStyle>
            <a:lvl1pPr algn="r">
              <a:defRPr sz="1300"/>
            </a:lvl1pPr>
          </a:lstStyle>
          <a:p>
            <a:fld id="{59AC0FBF-6EB4-415E-9B8C-EAE1D8326D36}" type="slidenum">
              <a:rPr lang="fr-BE" smtClean="0"/>
              <a:pPr/>
              <a:t>‹N°›</a:t>
            </a:fld>
            <a:endParaRPr lang="fr-BE"/>
          </a:p>
        </p:txBody>
      </p:sp>
    </p:spTree>
    <p:extLst>
      <p:ext uri="{BB962C8B-B14F-4D97-AF65-F5344CB8AC3E}">
        <p14:creationId xmlns:p14="http://schemas.microsoft.com/office/powerpoint/2010/main" val="17378521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78427" cy="511731"/>
          </a:xfrm>
          <a:prstGeom prst="rect">
            <a:avLst/>
          </a:prstGeom>
        </p:spPr>
        <p:txBody>
          <a:bodyPr vert="horz" lIns="95537" tIns="47768" rIns="95537" bIns="47768" rtlCol="0"/>
          <a:lstStyle>
            <a:lvl1pPr algn="l">
              <a:defRPr sz="1300"/>
            </a:lvl1pPr>
          </a:lstStyle>
          <a:p>
            <a:endParaRPr lang="fr-BE"/>
          </a:p>
        </p:txBody>
      </p:sp>
      <p:sp>
        <p:nvSpPr>
          <p:cNvPr id="3" name="Date Placeholder 2"/>
          <p:cNvSpPr>
            <a:spLocks noGrp="1"/>
          </p:cNvSpPr>
          <p:nvPr>
            <p:ph type="dt" idx="1"/>
          </p:nvPr>
        </p:nvSpPr>
        <p:spPr>
          <a:xfrm>
            <a:off x="4023993" y="3"/>
            <a:ext cx="3078427" cy="511731"/>
          </a:xfrm>
          <a:prstGeom prst="rect">
            <a:avLst/>
          </a:prstGeom>
        </p:spPr>
        <p:txBody>
          <a:bodyPr vert="horz" lIns="95537" tIns="47768" rIns="95537" bIns="47768" rtlCol="0"/>
          <a:lstStyle>
            <a:lvl1pPr algn="r">
              <a:defRPr sz="1300"/>
            </a:lvl1pPr>
          </a:lstStyle>
          <a:p>
            <a:fld id="{C2997EBF-AEA3-4503-B7F4-0A317622167F}" type="datetime1">
              <a:rPr lang="en-US" smtClean="0"/>
              <a:t>5/29/2017</a:t>
            </a:fld>
            <a:endParaRPr lang="fr-BE"/>
          </a:p>
        </p:txBody>
      </p:sp>
      <p:sp>
        <p:nvSpPr>
          <p:cNvPr id="4" name="Slide Image Placeholder 3"/>
          <p:cNvSpPr>
            <a:spLocks noGrp="1" noRot="1" noChangeAspect="1"/>
          </p:cNvSpPr>
          <p:nvPr>
            <p:ph type="sldImg" idx="2"/>
          </p:nvPr>
        </p:nvSpPr>
        <p:spPr>
          <a:xfrm>
            <a:off x="995363" y="768350"/>
            <a:ext cx="5114925" cy="3836988"/>
          </a:xfrm>
          <a:prstGeom prst="rect">
            <a:avLst/>
          </a:prstGeom>
          <a:noFill/>
          <a:ln w="12700">
            <a:solidFill>
              <a:prstClr val="black"/>
            </a:solidFill>
          </a:ln>
        </p:spPr>
        <p:txBody>
          <a:bodyPr vert="horz" lIns="95537" tIns="47768" rIns="95537" bIns="47768" rtlCol="0" anchor="ctr"/>
          <a:lstStyle/>
          <a:p>
            <a:endParaRPr lang="fr-BE"/>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95537" tIns="47768" rIns="95537" bIns="477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1" y="9721109"/>
            <a:ext cx="3078427" cy="511731"/>
          </a:xfrm>
          <a:prstGeom prst="rect">
            <a:avLst/>
          </a:prstGeom>
        </p:spPr>
        <p:txBody>
          <a:bodyPr vert="horz" lIns="95537" tIns="47768" rIns="95537" bIns="47768" rtlCol="0" anchor="b"/>
          <a:lstStyle>
            <a:lvl1pPr algn="l">
              <a:defRPr sz="1300"/>
            </a:lvl1pPr>
          </a:lstStyle>
          <a:p>
            <a:endParaRPr lang="fr-BE"/>
          </a:p>
        </p:txBody>
      </p:sp>
      <p:sp>
        <p:nvSpPr>
          <p:cNvPr id="7" name="Slide Number Placeholder 6"/>
          <p:cNvSpPr>
            <a:spLocks noGrp="1"/>
          </p:cNvSpPr>
          <p:nvPr>
            <p:ph type="sldNum" sz="quarter" idx="5"/>
          </p:nvPr>
        </p:nvSpPr>
        <p:spPr>
          <a:xfrm>
            <a:off x="4023993" y="9721109"/>
            <a:ext cx="3078427" cy="511731"/>
          </a:xfrm>
          <a:prstGeom prst="rect">
            <a:avLst/>
          </a:prstGeom>
        </p:spPr>
        <p:txBody>
          <a:bodyPr vert="horz" lIns="95537" tIns="47768" rIns="95537" bIns="47768" rtlCol="0" anchor="b"/>
          <a:lstStyle>
            <a:lvl1pPr algn="r">
              <a:defRPr sz="1300"/>
            </a:lvl1pPr>
          </a:lstStyle>
          <a:p>
            <a:fld id="{89E9347A-56F2-47E9-87C5-05979952153C}" type="slidenum">
              <a:rPr lang="fr-BE" smtClean="0"/>
              <a:pPr/>
              <a:t>‹N°›</a:t>
            </a:fld>
            <a:endParaRPr lang="fr-BE"/>
          </a:p>
        </p:txBody>
      </p:sp>
    </p:spTree>
    <p:extLst>
      <p:ext uri="{BB962C8B-B14F-4D97-AF65-F5344CB8AC3E}">
        <p14:creationId xmlns:p14="http://schemas.microsoft.com/office/powerpoint/2010/main" val="39647909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1877DBB7-F88F-47F0-AF62-7056A3F5FA9C}" type="slidenum">
              <a:rPr lang="fr-BE" smtClean="0"/>
              <a:t>2</a:t>
            </a:fld>
            <a:endParaRPr lang="fr-BE" dirty="0"/>
          </a:p>
        </p:txBody>
      </p:sp>
    </p:spTree>
    <p:extLst>
      <p:ext uri="{BB962C8B-B14F-4D97-AF65-F5344CB8AC3E}">
        <p14:creationId xmlns:p14="http://schemas.microsoft.com/office/powerpoint/2010/main" val="2117542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7008" y="4848361"/>
            <a:ext cx="8092502" cy="1607857"/>
          </a:xfrm>
        </p:spPr>
        <p:txBody>
          <a:bodyPr anchor="ctr">
            <a:noAutofit/>
          </a:bodyPr>
          <a:lstStyle>
            <a:lvl1pPr marL="0" indent="0" algn="l">
              <a:buNone/>
              <a:defRPr sz="2400" b="0" cap="none" baseline="0">
                <a:solidFill>
                  <a:schemeClr val="bg2"/>
                </a:solidFill>
                <a:latin typeface="Vollkorn Regular" panose="02000503070000020003"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En-tête de section">
    <p:bg>
      <p:bgPr>
        <a:solidFill>
          <a:schemeClr val="tx1">
            <a:lumMod val="9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48632" y="4665578"/>
            <a:ext cx="7852442" cy="1006016"/>
          </a:xfrm>
        </p:spPr>
        <p:txBody>
          <a:bodyPr anchor="t">
            <a:normAutofit/>
          </a:bodyPr>
          <a:lstStyle>
            <a:lvl1pPr marL="0" indent="0" algn="ctr">
              <a:buNone/>
              <a:defRPr sz="3000" b="0" i="0" cap="none" baseline="0">
                <a:solidFill>
                  <a:schemeClr val="bg2"/>
                </a:solidFill>
                <a:latin typeface="Vollkorn Regular" panose="0200050307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Tree>
    <p:extLst>
      <p:ext uri="{BB962C8B-B14F-4D97-AF65-F5344CB8AC3E}">
        <p14:creationId xmlns:p14="http://schemas.microsoft.com/office/powerpoint/2010/main" val="428973364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et contenu + Navigation">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
        <p:nvSpPr>
          <p:cNvPr id="6" name="Content Placeholder 2"/>
          <p:cNvSpPr>
            <a:spLocks noGrp="1"/>
          </p:cNvSpPr>
          <p:nvPr>
            <p:ph idx="1" hasCustomPrompt="1"/>
          </p:nvPr>
        </p:nvSpPr>
        <p:spPr>
          <a:xfrm>
            <a:off x="185980" y="1080000"/>
            <a:ext cx="8757494" cy="5149349"/>
          </a:xfrm>
        </p:spPr>
        <p:txBody>
          <a:bodyPr/>
          <a:lstStyle>
            <a:lvl1pPr>
              <a:defRPr sz="2000" b="1" i="0" baseline="0">
                <a:latin typeface="Vollkorn Regular" panose="02000503070000020003" pitchFamily="2" charset="0"/>
              </a:defRPr>
            </a:lvl1pPr>
            <a:lvl2pPr>
              <a:defRPr sz="2000"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buClr>
                <a:srgbClr val="313131"/>
              </a:buClr>
              <a:buFont typeface="Arial" pitchFamily="34" charset="0"/>
              <a:buChar cha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p:txBody>
      </p:sp>
    </p:spTree>
    <p:extLst>
      <p:ext uri="{BB962C8B-B14F-4D97-AF65-F5344CB8AC3E}">
        <p14:creationId xmlns:p14="http://schemas.microsoft.com/office/powerpoint/2010/main" val="1867447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4"/>
          </p:nvPr>
        </p:nvSpPr>
        <p:spPr>
          <a:xfrm>
            <a:off x="4751780" y="1073577"/>
            <a:ext cx="4191694" cy="5184100"/>
          </a:xfrm>
        </p:spPr>
        <p:txBody>
          <a:bodyPr/>
          <a:lstStyle>
            <a:lvl1pPr>
              <a:defRPr sz="2000" b="1" i="0" baseline="0">
                <a:latin typeface="Vollkorn Regular" panose="02000503070000020003" pitchFamily="2" charset="0"/>
              </a:defRPr>
            </a:lvl1pPr>
            <a:lvl2pPr>
              <a:defRPr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3" name="Title 2"/>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BE" dirty="0"/>
          </a:p>
        </p:txBody>
      </p:sp>
      <p:sp>
        <p:nvSpPr>
          <p:cNvPr id="5" name="Content Placeholder 10"/>
          <p:cNvSpPr>
            <a:spLocks noGrp="1"/>
          </p:cNvSpPr>
          <p:nvPr>
            <p:ph sz="quarter" idx="15"/>
          </p:nvPr>
        </p:nvSpPr>
        <p:spPr>
          <a:xfrm>
            <a:off x="185980" y="1073577"/>
            <a:ext cx="4191694" cy="5184100"/>
          </a:xfrm>
        </p:spPr>
        <p:txBody>
          <a:bodyPr/>
          <a:lstStyle>
            <a:lvl1pPr>
              <a:defRPr sz="2000" b="1" i="0" baseline="0">
                <a:latin typeface="Vollkorn Regular" panose="02000503070000020003" pitchFamily="2" charset="0"/>
              </a:defRPr>
            </a:lvl1pPr>
            <a:lvl2pPr>
              <a:defRPr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en-US" dirty="0"/>
          </a:p>
        </p:txBody>
      </p:sp>
      <p:sp>
        <p:nvSpPr>
          <p:cNvPr id="3" name="Text Placeholder 2"/>
          <p:cNvSpPr>
            <a:spLocks noGrp="1"/>
          </p:cNvSpPr>
          <p:nvPr>
            <p:ph type="body" idx="1" hasCustomPrompt="1"/>
          </p:nvPr>
        </p:nvSpPr>
        <p:spPr>
          <a:xfrm>
            <a:off x="185980" y="1139360"/>
            <a:ext cx="4191694" cy="639762"/>
          </a:xfrm>
        </p:spPr>
        <p:txBody>
          <a:bodyPr anchor="b">
            <a:noAutofit/>
          </a:bodyPr>
          <a:lstStyle>
            <a:lvl1pPr marL="0" indent="0" algn="l">
              <a:buNone/>
              <a:defRPr sz="2800" b="1" cap="none" baseline="0">
                <a:solidFill>
                  <a:schemeClr val="tx2"/>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a:t>
            </a:r>
          </a:p>
        </p:txBody>
      </p:sp>
      <p:sp>
        <p:nvSpPr>
          <p:cNvPr id="4" name="Content Placeholder 3"/>
          <p:cNvSpPr>
            <a:spLocks noGrp="1"/>
          </p:cNvSpPr>
          <p:nvPr>
            <p:ph sz="half" idx="2" hasCustomPrompt="1"/>
          </p:nvPr>
        </p:nvSpPr>
        <p:spPr>
          <a:xfrm>
            <a:off x="185980" y="1833327"/>
            <a:ext cx="4191694" cy="4490134"/>
          </a:xfrm>
        </p:spPr>
        <p:txBody>
          <a:bodyPr/>
          <a:lstStyle>
            <a:lvl1pPr>
              <a:defRPr sz="2200" b="1" i="0" cap="none" baseline="0">
                <a:solidFill>
                  <a:srgbClr val="313131"/>
                </a:solidFill>
                <a:latin typeface="Vollkorn Regular" panose="02000503070000020003" pitchFamily="2" charset="0"/>
              </a:defRPr>
            </a:lvl1pPr>
            <a:lvl2pPr>
              <a:defRPr sz="2000" b="0" i="0" baseline="0">
                <a:latin typeface="Vollkorn Regular" panose="02000503070000020003" pitchFamily="2" charset="0"/>
              </a:defRPr>
            </a:lvl2pPr>
            <a:lvl3pPr>
              <a:defRPr sz="1800" baseline="0">
                <a:latin typeface="Vollkorn Regular" panose="02000503070000020003" pitchFamily="2" charset="0"/>
              </a:defRPr>
            </a:lvl3pPr>
            <a:lvl4pPr>
              <a:defRPr sz="1600" baseline="0">
                <a:latin typeface="Vollkorn Regular" panose="02000503070000020003" pitchFamily="2" charset="0"/>
              </a:defRPr>
            </a:lvl4pPr>
            <a:lvl5pPr>
              <a:defRPr sz="1400" baseline="0">
                <a:solidFill>
                  <a:schemeClr val="tx2"/>
                </a:solidFill>
                <a:latin typeface="Vollkorn Regular" panose="02000503070000020003" pitchFamily="2"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 </a:t>
            </a:r>
            <a:endParaRPr lang="en-US" dirty="0"/>
          </a:p>
        </p:txBody>
      </p:sp>
      <p:cxnSp>
        <p:nvCxnSpPr>
          <p:cNvPr id="15" name="Connecteur droit 14"/>
          <p:cNvCxnSpPr/>
          <p:nvPr/>
        </p:nvCxnSpPr>
        <p:spPr>
          <a:xfrm>
            <a:off x="185980" y="1796862"/>
            <a:ext cx="4191694" cy="0"/>
          </a:xfrm>
          <a:prstGeom prst="line">
            <a:avLst/>
          </a:prstGeom>
          <a:ln>
            <a:solidFill>
              <a:srgbClr val="4E4E4E"/>
            </a:solidFill>
          </a:ln>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hasCustomPrompt="1"/>
          </p:nvPr>
        </p:nvSpPr>
        <p:spPr>
          <a:xfrm>
            <a:off x="4751780" y="1139360"/>
            <a:ext cx="4191694" cy="639762"/>
          </a:xfrm>
        </p:spPr>
        <p:txBody>
          <a:bodyPr anchor="b">
            <a:noAutofit/>
          </a:bodyPr>
          <a:lstStyle>
            <a:lvl1pPr marL="0" indent="0" algn="l">
              <a:buNone/>
              <a:defRPr sz="2800" b="1" cap="none" baseline="0">
                <a:solidFill>
                  <a:schemeClr val="tx2"/>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a:t>
            </a:r>
          </a:p>
        </p:txBody>
      </p:sp>
      <p:sp>
        <p:nvSpPr>
          <p:cNvPr id="12" name="Content Placeholder 3"/>
          <p:cNvSpPr>
            <a:spLocks noGrp="1"/>
          </p:cNvSpPr>
          <p:nvPr>
            <p:ph sz="half" idx="11" hasCustomPrompt="1"/>
          </p:nvPr>
        </p:nvSpPr>
        <p:spPr>
          <a:xfrm>
            <a:off x="4751780" y="1833327"/>
            <a:ext cx="4191694" cy="4490134"/>
          </a:xfrm>
        </p:spPr>
        <p:txBody>
          <a:bodyPr/>
          <a:lstStyle>
            <a:lvl1pPr>
              <a:defRPr sz="2200" b="1" i="0" cap="none" baseline="0">
                <a:solidFill>
                  <a:srgbClr val="313131"/>
                </a:solidFill>
                <a:latin typeface="Vollkorn Regular" panose="02000503070000020003" pitchFamily="2" charset="0"/>
              </a:defRPr>
            </a:lvl1pPr>
            <a:lvl2pPr>
              <a:defRPr sz="2000" b="0" i="0" baseline="0">
                <a:latin typeface="Vollkorn Regular" panose="02000503070000020003" pitchFamily="2" charset="0"/>
              </a:defRPr>
            </a:lvl2pPr>
            <a:lvl3pPr>
              <a:defRPr sz="1800" baseline="0">
                <a:latin typeface="Vollkorn Regular" panose="02000503070000020003" pitchFamily="2" charset="0"/>
              </a:defRPr>
            </a:lvl3pPr>
            <a:lvl4pPr>
              <a:defRPr sz="1600" baseline="0">
                <a:latin typeface="Vollkorn Regular" panose="02000503070000020003" pitchFamily="2" charset="0"/>
              </a:defRPr>
            </a:lvl4pPr>
            <a:lvl5pPr>
              <a:defRPr sz="1400" baseline="0">
                <a:solidFill>
                  <a:schemeClr val="tx2"/>
                </a:solidFill>
                <a:latin typeface="Vollkorn Regular" panose="02000503070000020003" pitchFamily="2"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 </a:t>
            </a:r>
            <a:endParaRPr lang="en-US" dirty="0"/>
          </a:p>
        </p:txBody>
      </p:sp>
      <p:cxnSp>
        <p:nvCxnSpPr>
          <p:cNvPr id="14" name="Connecteur droit 13"/>
          <p:cNvCxnSpPr/>
          <p:nvPr userDrawn="1"/>
        </p:nvCxnSpPr>
        <p:spPr>
          <a:xfrm>
            <a:off x="4751780" y="1796862"/>
            <a:ext cx="4191694" cy="0"/>
          </a:xfrm>
          <a:prstGeom prst="line">
            <a:avLst/>
          </a:prstGeom>
          <a:ln>
            <a:solidFill>
              <a:srgbClr val="4E4E4E"/>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 Image - Légende">
    <p:spTree>
      <p:nvGrpSpPr>
        <p:cNvPr id="1" name=""/>
        <p:cNvGrpSpPr/>
        <p:nvPr/>
      </p:nvGrpSpPr>
      <p:grpSpPr>
        <a:xfrm>
          <a:off x="0" y="0"/>
          <a:ext cx="0" cy="0"/>
          <a:chOff x="0" y="0"/>
          <a:chExt cx="0" cy="0"/>
        </a:xfrm>
      </p:grpSpPr>
      <p:sp>
        <p:nvSpPr>
          <p:cNvPr id="8" name="Espace réservé pour une image  7"/>
          <p:cNvSpPr>
            <a:spLocks noGrp="1"/>
          </p:cNvSpPr>
          <p:nvPr>
            <p:ph type="pic" sz="quarter" idx="12"/>
          </p:nvPr>
        </p:nvSpPr>
        <p:spPr>
          <a:xfrm>
            <a:off x="185981" y="1131469"/>
            <a:ext cx="8757994" cy="4688305"/>
          </a:xfrm>
        </p:spPr>
        <p:txBody>
          <a:bodyPr>
            <a:normAutofit/>
          </a:bodyPr>
          <a:lstStyle>
            <a:lvl1pPr>
              <a:defRPr sz="2800" baseline="0">
                <a:latin typeface="Vollkorn Regular" panose="02000503070000020003" pitchFamily="2" charset="0"/>
              </a:defRPr>
            </a:lvl1pPr>
          </a:lstStyle>
          <a:p>
            <a:r>
              <a:rPr lang="fr-FR" dirty="0" smtClean="0"/>
              <a:t>Cliquez sur l'icône pour ajouter une image</a:t>
            </a:r>
            <a:endParaRPr lang="fr-FR" dirty="0"/>
          </a:p>
        </p:txBody>
      </p:sp>
      <p:sp>
        <p:nvSpPr>
          <p:cNvPr id="9" name="Titre 8"/>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
        <p:nvSpPr>
          <p:cNvPr id="10" name="Text Placeholder 2"/>
          <p:cNvSpPr>
            <a:spLocks noGrp="1"/>
          </p:cNvSpPr>
          <p:nvPr>
            <p:ph type="body" idx="13"/>
          </p:nvPr>
        </p:nvSpPr>
        <p:spPr>
          <a:xfrm>
            <a:off x="185981" y="5937601"/>
            <a:ext cx="8757993" cy="393457"/>
          </a:xfrm>
        </p:spPr>
        <p:txBody>
          <a:bodyPr anchor="t" anchorCtr="0">
            <a:noAutofit/>
          </a:bodyPr>
          <a:lstStyle>
            <a:lvl1pPr marL="0" indent="0" algn="l">
              <a:buNone/>
              <a:defRPr sz="2000" b="0" baseline="0">
                <a:solidFill>
                  <a:srgbClr val="444444"/>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re - Tableau - Légende">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sz="3600" cap="none">
                <a:latin typeface="Vollkorn Regular" panose="02000503070000020003" pitchFamily="2" charset="0"/>
              </a:defRPr>
            </a:lvl1pPr>
          </a:lstStyle>
          <a:p>
            <a:r>
              <a:rPr lang="fr-FR" dirty="0" smtClean="0"/>
              <a:t>Modifiez le style du titre</a:t>
            </a:r>
            <a:endParaRPr lang="fr-FR" dirty="0"/>
          </a:p>
        </p:txBody>
      </p:sp>
      <p:sp>
        <p:nvSpPr>
          <p:cNvPr id="7" name="Espace réservé du tableau 6"/>
          <p:cNvSpPr>
            <a:spLocks noGrp="1"/>
          </p:cNvSpPr>
          <p:nvPr>
            <p:ph type="tbl" sz="quarter" idx="13"/>
          </p:nvPr>
        </p:nvSpPr>
        <p:spPr>
          <a:xfrm>
            <a:off x="185981" y="1136649"/>
            <a:ext cx="8757994" cy="4664076"/>
          </a:xfrm>
        </p:spPr>
        <p:txBody>
          <a:bodyPr/>
          <a:lstStyle>
            <a:lvl1pPr>
              <a:defRPr baseline="0">
                <a:latin typeface="Vollkorn Regular" panose="02000503070000020003" pitchFamily="2" charset="0"/>
              </a:defRPr>
            </a:lvl1pPr>
          </a:lstStyle>
          <a:p>
            <a:r>
              <a:rPr lang="fr-FR" dirty="0" smtClean="0"/>
              <a:t>Cliquez sur l'icône pour ajouter un tableau</a:t>
            </a:r>
            <a:endParaRPr lang="fr-FR" dirty="0"/>
          </a:p>
        </p:txBody>
      </p:sp>
      <p:sp>
        <p:nvSpPr>
          <p:cNvPr id="8" name="Text Placeholder 2"/>
          <p:cNvSpPr>
            <a:spLocks noGrp="1"/>
          </p:cNvSpPr>
          <p:nvPr>
            <p:ph type="body" idx="14"/>
          </p:nvPr>
        </p:nvSpPr>
        <p:spPr>
          <a:xfrm>
            <a:off x="185981" y="5937601"/>
            <a:ext cx="8757993" cy="385707"/>
          </a:xfrm>
        </p:spPr>
        <p:txBody>
          <a:bodyPr anchor="t" anchorCtr="0">
            <a:noAutofit/>
          </a:bodyPr>
          <a:lstStyle>
            <a:lvl1pPr marL="0" indent="0" algn="l">
              <a:buNone/>
              <a:defRPr sz="2000" b="0" baseline="0">
                <a:solidFill>
                  <a:srgbClr val="444444"/>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Tree>
    <p:extLst>
      <p:ext uri="{BB962C8B-B14F-4D97-AF65-F5344CB8AC3E}">
        <p14:creationId xmlns:p14="http://schemas.microsoft.com/office/powerpoint/2010/main" val="322392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3635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4526" y="3616958"/>
            <a:ext cx="8146548" cy="1962431"/>
          </a:xfrm>
        </p:spPr>
        <p:txBody>
          <a:bodyPr anchor="ctr">
            <a:normAutofit/>
          </a:bodyPr>
          <a:lstStyle>
            <a:lvl1pPr marL="0" indent="0" algn="ctr">
              <a:buNone/>
              <a:defRPr sz="4000" b="0" i="0" cap="none" baseline="0">
                <a:solidFill>
                  <a:schemeClr val="bg2"/>
                </a:solidFill>
                <a:latin typeface="Vollkorn Regular" panose="0200050307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Merci</a:t>
            </a:r>
            <a:endParaRPr lang="fr-BE" sz="850" dirty="0" smtClean="0">
              <a:solidFill>
                <a:schemeClr val="tx1"/>
              </a:solidFill>
              <a:latin typeface="Vollkorn Regular" panose="02000503070000020003" pitchFamily="2" charset="0"/>
            </a:endParaRPr>
          </a:p>
        </p:txBody>
      </p:sp>
      <p:sp>
        <p:nvSpPr>
          <p:cNvPr id="7" name="ZoneTexte 6"/>
          <p:cNvSpPr txBox="1"/>
          <p:nvPr userDrawn="1"/>
        </p:nvSpPr>
        <p:spPr>
          <a:xfrm>
            <a:off x="454526" y="5754993"/>
            <a:ext cx="8146548" cy="738664"/>
          </a:xfrm>
          <a:prstGeom prst="rect">
            <a:avLst/>
          </a:prstGeom>
          <a:noFill/>
        </p:spPr>
        <p:txBody>
          <a:bodyPr wrap="square" rtlCol="0">
            <a:spAutoFit/>
          </a:bodyPr>
          <a:lstStyle/>
          <a:p>
            <a:pPr algn="ctr"/>
            <a:r>
              <a:rPr lang="fr-BE" sz="1400" b="1" dirty="0" err="1" smtClean="0">
                <a:solidFill>
                  <a:schemeClr val="bg2"/>
                </a:solidFill>
                <a:latin typeface="Vollkorn Regular" panose="02000503070000020003" pitchFamily="2" charset="0"/>
              </a:rPr>
              <a:t>Liege</a:t>
            </a:r>
            <a:r>
              <a:rPr lang="fr-BE" sz="1400" b="1" dirty="0" smtClean="0">
                <a:solidFill>
                  <a:schemeClr val="bg2"/>
                </a:solidFill>
                <a:latin typeface="Vollkorn Regular" panose="02000503070000020003" pitchFamily="2" charset="0"/>
              </a:rPr>
              <a:t> </a:t>
            </a:r>
            <a:r>
              <a:rPr lang="fr-BE" sz="1400" b="1" dirty="0" err="1" smtClean="0">
                <a:solidFill>
                  <a:schemeClr val="bg2"/>
                </a:solidFill>
                <a:latin typeface="Vollkorn Regular" panose="02000503070000020003" pitchFamily="2" charset="0"/>
              </a:rPr>
              <a:t>Competition</a:t>
            </a:r>
            <a:r>
              <a:rPr lang="fr-BE" sz="1400" b="1" dirty="0" smtClean="0">
                <a:solidFill>
                  <a:schemeClr val="bg2"/>
                </a:solidFill>
                <a:latin typeface="Vollkorn Regular" panose="02000503070000020003" pitchFamily="2" charset="0"/>
              </a:rPr>
              <a:t> and Innovation Institute (LCII)</a:t>
            </a:r>
          </a:p>
          <a:p>
            <a:pPr algn="ctr"/>
            <a:r>
              <a:rPr lang="fr-BE" sz="1400" dirty="0" err="1" smtClean="0">
                <a:solidFill>
                  <a:schemeClr val="bg2"/>
                </a:solidFill>
                <a:latin typeface="Vollkorn Regular" panose="02000503070000020003" pitchFamily="2" charset="0"/>
              </a:rPr>
              <a:t>University</a:t>
            </a:r>
            <a:r>
              <a:rPr lang="fr-BE" sz="1400" dirty="0" smtClean="0">
                <a:solidFill>
                  <a:schemeClr val="bg2"/>
                </a:solidFill>
                <a:latin typeface="Vollkorn Regular" panose="02000503070000020003" pitchFamily="2" charset="0"/>
              </a:rPr>
              <a:t> of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a:t>
            </a:r>
            <a:r>
              <a:rPr lang="fr-BE" sz="1400" dirty="0" err="1" smtClean="0">
                <a:solidFill>
                  <a:schemeClr val="bg2"/>
                </a:solidFill>
                <a:latin typeface="Vollkorn Regular" panose="02000503070000020003" pitchFamily="2" charset="0"/>
              </a:rPr>
              <a:t>ULg</a:t>
            </a:r>
            <a:r>
              <a:rPr lang="fr-BE" sz="1400" dirty="0" smtClean="0">
                <a:solidFill>
                  <a:schemeClr val="bg2"/>
                </a:solidFill>
                <a:latin typeface="Vollkorn Regular" panose="02000503070000020003" pitchFamily="2" charset="0"/>
              </a:rPr>
              <a:t>)</a:t>
            </a:r>
          </a:p>
          <a:p>
            <a:pPr algn="ctr"/>
            <a:r>
              <a:rPr lang="fr-BE" sz="1400" dirty="0" smtClean="0">
                <a:solidFill>
                  <a:schemeClr val="bg2"/>
                </a:solidFill>
                <a:latin typeface="Vollkorn Regular" panose="02000503070000020003" pitchFamily="2" charset="0"/>
              </a:rPr>
              <a:t>Quartier Agora | Place des Orateurs, 1, Bât. B 33, 4000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BELGIUM</a:t>
            </a:r>
          </a:p>
        </p:txBody>
      </p:sp>
    </p:spTree>
    <p:extLst>
      <p:ext uri="{BB962C8B-B14F-4D97-AF65-F5344CB8AC3E}">
        <p14:creationId xmlns:p14="http://schemas.microsoft.com/office/powerpoint/2010/main" val="14269422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980" y="170547"/>
            <a:ext cx="8757494" cy="658614"/>
          </a:xfrm>
          <a:prstGeom prst="rect">
            <a:avLst/>
          </a:prstGeom>
          <a:solidFill>
            <a:schemeClr val="bg1"/>
          </a:solidFill>
        </p:spPr>
        <p:txBody>
          <a:bodyPr vert="horz" lIns="91440" tIns="45720" rIns="91440" bIns="45720" rtlCol="0" anchor="b">
            <a:noAutofit/>
          </a:bodyPr>
          <a:lstStyle/>
          <a:p>
            <a:r>
              <a:rPr lang="fr-FR" dirty="0" smtClean="0"/>
              <a:t>Cliquez et modifiez le titre</a:t>
            </a:r>
            <a:endParaRPr lang="en-US" dirty="0"/>
          </a:p>
        </p:txBody>
      </p:sp>
      <p:sp>
        <p:nvSpPr>
          <p:cNvPr id="3" name="Text Placeholder 2"/>
          <p:cNvSpPr>
            <a:spLocks noGrp="1"/>
          </p:cNvSpPr>
          <p:nvPr>
            <p:ph type="body" idx="1"/>
          </p:nvPr>
        </p:nvSpPr>
        <p:spPr>
          <a:xfrm>
            <a:off x="185980" y="1075383"/>
            <a:ext cx="8757493" cy="5049192"/>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3"/>
            <a:endParaRPr lang="fr-FR" dirty="0" smtClean="0"/>
          </a:p>
        </p:txBody>
      </p:sp>
      <p:sp>
        <p:nvSpPr>
          <p:cNvPr id="4" name="TextBox 3"/>
          <p:cNvSpPr txBox="1"/>
          <p:nvPr/>
        </p:nvSpPr>
        <p:spPr>
          <a:xfrm>
            <a:off x="1" y="6427113"/>
            <a:ext cx="9143999" cy="430887"/>
          </a:xfrm>
          <a:prstGeom prst="rect">
            <a:avLst/>
          </a:prstGeom>
          <a:solidFill>
            <a:schemeClr val="tx1"/>
          </a:solidFill>
        </p:spPr>
        <p:txBody>
          <a:bodyPr wrap="square" rtlCol="0" anchor="ctr">
            <a:spAutoFit/>
          </a:bodyPr>
          <a:lstStyle/>
          <a:p>
            <a:pPr algn="ctr">
              <a:lnSpc>
                <a:spcPct val="200000"/>
              </a:lnSpc>
            </a:pPr>
            <a:r>
              <a:rPr lang="fr-BE" sz="1100" b="1" spc="0" dirty="0" smtClean="0">
                <a:solidFill>
                  <a:schemeClr val="bg1"/>
                </a:solidFill>
                <a:latin typeface="Vollkorn Regular" panose="02000503070000020003" pitchFamily="2" charset="0"/>
              </a:rPr>
              <a:t>www.lcii.eu</a:t>
            </a:r>
            <a:endParaRPr lang="fr-BE" sz="850" spc="0" dirty="0">
              <a:solidFill>
                <a:schemeClr val="bg1"/>
              </a:solidFill>
              <a:latin typeface="Vollkorn Regular" panose="02000503070000020003" pitchFamily="2" charset="0"/>
            </a:endParaRPr>
          </a:p>
        </p:txBody>
      </p:sp>
    </p:spTree>
  </p:cSld>
  <p:clrMap bg1="lt1" tx1="dk1" bg2="lt2" tx2="dk2" accent1="accent1" accent2="accent2" accent3="accent3" accent4="accent4" accent5="accent5" accent6="accent6" hlink="hlink" folHlink="folHlink"/>
  <p:sldLayoutIdLst>
    <p:sldLayoutId id="2147483661" r:id="rId1"/>
    <p:sldLayoutId id="2147483677" r:id="rId2"/>
    <p:sldLayoutId id="2147483663" r:id="rId3"/>
    <p:sldLayoutId id="2147483665" r:id="rId4"/>
    <p:sldLayoutId id="2147483666" r:id="rId5"/>
    <p:sldLayoutId id="2147483668" r:id="rId6"/>
    <p:sldLayoutId id="2147483669" r:id="rId7"/>
    <p:sldLayoutId id="2147483670" r:id="rId8"/>
    <p:sldLayoutId id="2147483672"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100000"/>
        </a:lnSpc>
        <a:spcBef>
          <a:spcPct val="0"/>
        </a:spcBef>
        <a:buNone/>
        <a:defRPr sz="3600" b="0" kern="1200" cap="none" baseline="0">
          <a:solidFill>
            <a:schemeClr val="tx1"/>
          </a:solidFill>
          <a:latin typeface="Vollkorn Regular" panose="02000503070000020003"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49238" algn="l" defTabSz="914400" rtl="0" eaLnBrk="1" latinLnBrk="0" hangingPunct="1">
        <a:spcBef>
          <a:spcPct val="20000"/>
        </a:spcBef>
        <a:buClr>
          <a:schemeClr val="tx1"/>
        </a:buClr>
        <a:buSzPct val="76000"/>
        <a:buFont typeface="Wingdings 3" pitchFamily="18" charset="2"/>
        <a:buChar char=""/>
        <a:defRPr sz="2800" b="1" i="0" kern="1200" baseline="0">
          <a:solidFill>
            <a:srgbClr val="444444"/>
          </a:solidFill>
          <a:latin typeface="Vollkorn Regular" panose="02000503070000020003" pitchFamily="2" charset="0"/>
          <a:ea typeface="+mn-ea"/>
          <a:cs typeface="+mn-cs"/>
        </a:defRPr>
      </a:lvl1pPr>
      <a:lvl2pPr marL="640080" indent="-274320" algn="l" defTabSz="914400" rtl="0" eaLnBrk="1" latinLnBrk="0" hangingPunct="1">
        <a:spcBef>
          <a:spcPct val="20000"/>
        </a:spcBef>
        <a:buClr>
          <a:srgbClr val="444444"/>
        </a:buClr>
        <a:buSzPct val="50000"/>
        <a:buFont typeface="Wingdings 3" pitchFamily="18" charset="2"/>
        <a:buChar char="}"/>
        <a:defRPr sz="2600" kern="1200">
          <a:solidFill>
            <a:srgbClr val="444444"/>
          </a:solidFill>
          <a:latin typeface="Vollkorn Regular" panose="02000503070000020003" pitchFamily="2" charset="0"/>
          <a:ea typeface="+mn-ea"/>
          <a:cs typeface="+mn-cs"/>
        </a:defRPr>
      </a:lvl2pPr>
      <a:lvl3pPr marL="914400" indent="-228600" algn="l" defTabSz="914400" rtl="0" eaLnBrk="1" latinLnBrk="0" hangingPunct="1">
        <a:spcBef>
          <a:spcPct val="20000"/>
        </a:spcBef>
        <a:buClr>
          <a:srgbClr val="313131"/>
        </a:buClr>
        <a:buSzPct val="40000"/>
        <a:buFont typeface="Wingdings 3" pitchFamily="18" charset="2"/>
        <a:buChar char="}"/>
        <a:defRPr sz="2400" kern="1200">
          <a:solidFill>
            <a:srgbClr val="444444"/>
          </a:solidFill>
          <a:latin typeface="Vollkorn Regular" panose="02000503070000020003" pitchFamily="2" charset="0"/>
          <a:ea typeface="+mn-ea"/>
          <a:cs typeface="+mn-cs"/>
        </a:defRPr>
      </a:lvl3pPr>
      <a:lvl4pPr marL="1124712" indent="-228600" algn="l" defTabSz="914400" rtl="0" eaLnBrk="1" latinLnBrk="0" hangingPunct="1">
        <a:spcBef>
          <a:spcPct val="20000"/>
        </a:spcBef>
        <a:buClr>
          <a:srgbClr val="444444"/>
        </a:buClr>
        <a:buSzPct val="76000"/>
        <a:buFont typeface="Arial" pitchFamily="34" charset="0"/>
        <a:buChar char="•"/>
        <a:defRPr sz="2000" kern="1200">
          <a:solidFill>
            <a:srgbClr val="444444"/>
          </a:solidFill>
          <a:latin typeface="Vollkorn Regular" panose="02000503070000020003" pitchFamily="2" charset="0"/>
          <a:ea typeface="+mn-ea"/>
          <a:cs typeface="+mn-cs"/>
        </a:defRPr>
      </a:lvl4pPr>
      <a:lvl5pPr marL="1325880" indent="-228600" algn="l" defTabSz="914400" rtl="0" eaLnBrk="1" latinLnBrk="0" hangingPunct="1">
        <a:spcBef>
          <a:spcPct val="20000"/>
        </a:spcBef>
        <a:buClr>
          <a:srgbClr val="313131"/>
        </a:buClr>
        <a:buSzPct val="76000"/>
        <a:buFont typeface="Wingdings" pitchFamily="2" charset="2"/>
        <a:buChar char="§"/>
        <a:defRPr sz="1600" kern="1200" baseline="0">
          <a:solidFill>
            <a:srgbClr val="313131"/>
          </a:solidFill>
          <a:latin typeface="Vollkorn Regular" pitchFamily="2" charset="0"/>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547008" y="4848361"/>
            <a:ext cx="8298818" cy="1607857"/>
          </a:xfrm>
        </p:spPr>
        <p:txBody>
          <a:bodyPr/>
          <a:lstStyle/>
          <a:p>
            <a:r>
              <a:rPr lang="en-US" dirty="0" smtClean="0">
                <a:latin typeface="Goudy Old Style" panose="02020502050305020303" pitchFamily="18" charset="0"/>
              </a:rPr>
              <a:t>FRAND: RULES V. STANDARDS?</a:t>
            </a:r>
            <a:endParaRPr lang="fr-BE" dirty="0" smtClean="0">
              <a:latin typeface="Goudy Old Style" panose="02020502050305020303" pitchFamily="18" charset="0"/>
            </a:endParaRPr>
          </a:p>
          <a:p>
            <a:r>
              <a:rPr lang="fr-BE" dirty="0" smtClean="0">
                <a:latin typeface="Goudy Old Style" panose="02020502050305020303" pitchFamily="18" charset="0"/>
              </a:rPr>
              <a:t>Nicolas Petit, </a:t>
            </a:r>
            <a:r>
              <a:rPr lang="fr-BE" dirty="0" err="1" smtClean="0">
                <a:latin typeface="Goudy Old Style" panose="02020502050305020303" pitchFamily="18" charset="0"/>
              </a:rPr>
              <a:t>University</a:t>
            </a:r>
            <a:r>
              <a:rPr lang="fr-BE" dirty="0" smtClean="0">
                <a:latin typeface="Goudy Old Style" panose="02020502050305020303" pitchFamily="18" charset="0"/>
              </a:rPr>
              <a:t> of </a:t>
            </a:r>
            <a:r>
              <a:rPr lang="fr-BE" dirty="0" err="1" smtClean="0">
                <a:latin typeface="Goudy Old Style" panose="02020502050305020303" pitchFamily="18" charset="0"/>
              </a:rPr>
              <a:t>Liege</a:t>
            </a:r>
            <a:r>
              <a:rPr lang="fr-BE" dirty="0" smtClean="0">
                <a:latin typeface="Goudy Old Style" panose="02020502050305020303" pitchFamily="18" charset="0"/>
              </a:rPr>
              <a:t> (</a:t>
            </a:r>
            <a:r>
              <a:rPr lang="fr-BE" dirty="0" err="1" smtClean="0">
                <a:latin typeface="Goudy Old Style" panose="02020502050305020303" pitchFamily="18" charset="0"/>
              </a:rPr>
              <a:t>ULg</a:t>
            </a:r>
            <a:r>
              <a:rPr lang="fr-BE" dirty="0" smtClean="0">
                <a:latin typeface="Goudy Old Style" panose="02020502050305020303" pitchFamily="18" charset="0"/>
              </a:rPr>
              <a:t>)</a:t>
            </a:r>
            <a:endParaRPr lang="fr-BE" dirty="0">
              <a:latin typeface="Goudy Old Style" panose="02020502050305020303" pitchFamily="18" charset="0"/>
            </a:endParaRPr>
          </a:p>
          <a:p>
            <a:r>
              <a:rPr lang="fr-BE" dirty="0" smtClean="0">
                <a:latin typeface="Goudy Old Style" panose="02020502050305020303" pitchFamily="18" charset="0"/>
              </a:rPr>
              <a:t>LCII-TILEC </a:t>
            </a:r>
            <a:r>
              <a:rPr lang="fr-BE" dirty="0" err="1" smtClean="0">
                <a:latin typeface="Goudy Old Style" panose="02020502050305020303" pitchFamily="18" charset="0"/>
              </a:rPr>
              <a:t>Conference</a:t>
            </a:r>
            <a:endParaRPr lang="fr-BE" dirty="0" smtClean="0">
              <a:latin typeface="Goudy Old Style" panose="02020502050305020303" pitchFamily="18" charset="0"/>
            </a:endParaRPr>
          </a:p>
          <a:p>
            <a:r>
              <a:rPr lang="fr-BE" dirty="0" smtClean="0">
                <a:latin typeface="Goudy Old Style" panose="02020502050305020303" pitchFamily="18" charset="0"/>
              </a:rPr>
              <a:t>Brussels, 29 May 2017</a:t>
            </a:r>
            <a:endParaRPr lang="fr-BE" dirty="0">
              <a:latin typeface="Goudy Old Style" panose="02020502050305020303" pitchFamily="18" charset="0"/>
            </a:endParaRPr>
          </a:p>
        </p:txBody>
      </p:sp>
    </p:spTree>
    <p:extLst>
      <p:ext uri="{BB962C8B-B14F-4D97-AF65-F5344CB8AC3E}">
        <p14:creationId xmlns:p14="http://schemas.microsoft.com/office/powerpoint/2010/main" val="115428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b="1" dirty="0" smtClean="0">
                <a:latin typeface="Goudy Old Style" panose="02020502050305020303" pitchFamily="18" charset="0"/>
              </a:rPr>
              <a:t>4.	</a:t>
            </a:r>
            <a:r>
              <a:rPr lang="fr-BE" b="1" dirty="0" err="1" smtClean="0">
                <a:latin typeface="Goudy Old Style" panose="02020502050305020303" pitchFamily="18" charset="0"/>
              </a:rPr>
              <a:t>Models</a:t>
            </a:r>
            <a:r>
              <a:rPr lang="fr-BE" b="1" dirty="0" smtClean="0">
                <a:latin typeface="Goudy Old Style" panose="02020502050305020303" pitchFamily="18" charset="0"/>
              </a:rPr>
              <a:t> of (FRAND) </a:t>
            </a:r>
            <a:r>
              <a:rPr lang="fr-BE" b="1" dirty="0" err="1" smtClean="0">
                <a:latin typeface="Goudy Old Style" panose="02020502050305020303" pitchFamily="18" charset="0"/>
              </a:rPr>
              <a:t>rules</a:t>
            </a:r>
            <a:endParaRPr lang="fr-BE" b="1" dirty="0">
              <a:latin typeface="Goudy Old Style" panose="02020502050305020303" pitchFamily="18" charset="0"/>
            </a:endParaRPr>
          </a:p>
        </p:txBody>
      </p:sp>
      <p:sp>
        <p:nvSpPr>
          <p:cNvPr id="8" name="Espace réservé du contenu 7"/>
          <p:cNvSpPr>
            <a:spLocks noGrp="1"/>
          </p:cNvSpPr>
          <p:nvPr>
            <p:ph idx="1"/>
          </p:nvPr>
        </p:nvSpPr>
        <p:spPr/>
        <p:txBody>
          <a:bodyPr/>
          <a:lstStyle/>
          <a:p>
            <a:r>
              <a:rPr lang="fr-BE" sz="2800" dirty="0" smtClean="0">
                <a:latin typeface="Goudy Old Style" panose="02020502050305020303" pitchFamily="18" charset="0"/>
              </a:rPr>
              <a:t>Model of </a:t>
            </a:r>
            <a:r>
              <a:rPr lang="fr-BE" sz="2800" dirty="0" err="1" smtClean="0">
                <a:latin typeface="Goudy Old Style" panose="02020502050305020303" pitchFamily="18" charset="0"/>
              </a:rPr>
              <a:t>rule</a:t>
            </a:r>
            <a:r>
              <a:rPr lang="fr-BE" sz="2800" dirty="0" smtClean="0">
                <a:latin typeface="Goudy Old Style" panose="02020502050305020303" pitchFamily="18" charset="0"/>
              </a:rPr>
              <a:t> influences P and E </a:t>
            </a:r>
            <a:r>
              <a:rPr lang="fr-BE" sz="2800" dirty="0" err="1" smtClean="0">
                <a:latin typeface="Goudy Old Style" panose="02020502050305020303" pitchFamily="18" charset="0"/>
              </a:rPr>
              <a:t>costs</a:t>
            </a:r>
            <a:r>
              <a:rPr lang="fr-BE" sz="2800" dirty="0" smtClean="0">
                <a:latin typeface="Goudy Old Style" panose="02020502050305020303" pitchFamily="18" charset="0"/>
              </a:rPr>
              <a:t> </a:t>
            </a:r>
            <a:r>
              <a:rPr lang="fr-BE" sz="2800" dirty="0" err="1" smtClean="0">
                <a:latin typeface="Goudy Old Style" panose="02020502050305020303" pitchFamily="18" charset="0"/>
              </a:rPr>
              <a:t>differentials</a:t>
            </a:r>
            <a:endParaRPr lang="fr-BE" sz="2800" dirty="0" smtClean="0">
              <a:latin typeface="Goudy Old Style" panose="02020502050305020303" pitchFamily="18" charset="0"/>
            </a:endParaRPr>
          </a:p>
          <a:p>
            <a:r>
              <a:rPr lang="fr-BE" sz="2800" dirty="0" err="1" smtClean="0">
                <a:latin typeface="Goudy Old Style" panose="02020502050305020303" pitchFamily="18" charset="0"/>
              </a:rPr>
              <a:t>Traditional</a:t>
            </a:r>
            <a:r>
              <a:rPr lang="fr-BE" sz="2800" dirty="0" smtClean="0">
                <a:latin typeface="Goudy Old Style" panose="02020502050305020303" pitchFamily="18" charset="0"/>
              </a:rPr>
              <a:t> </a:t>
            </a:r>
            <a:r>
              <a:rPr lang="fr-BE" sz="2800" dirty="0" err="1" smtClean="0">
                <a:latin typeface="Goudy Old Style" panose="02020502050305020303" pitchFamily="18" charset="0"/>
              </a:rPr>
              <a:t>legal</a:t>
            </a:r>
            <a:r>
              <a:rPr lang="fr-BE" sz="2800" dirty="0" smtClean="0">
                <a:latin typeface="Goudy Old Style" panose="02020502050305020303" pitchFamily="18" charset="0"/>
              </a:rPr>
              <a:t> </a:t>
            </a:r>
            <a:r>
              <a:rPr lang="fr-BE" sz="2800" dirty="0" err="1" smtClean="0">
                <a:latin typeface="Goudy Old Style" panose="02020502050305020303" pitchFamily="18" charset="0"/>
              </a:rPr>
              <a:t>scholarship</a:t>
            </a:r>
            <a:r>
              <a:rPr lang="fr-BE" sz="2800" dirty="0" smtClean="0">
                <a:latin typeface="Goudy Old Style" panose="02020502050305020303" pitchFamily="18" charset="0"/>
              </a:rPr>
              <a:t> proposes </a:t>
            </a:r>
            <a:r>
              <a:rPr lang="fr-BE" sz="2800" dirty="0" err="1" smtClean="0">
                <a:latin typeface="Goudy Old Style" panose="02020502050305020303" pitchFamily="18" charset="0"/>
              </a:rPr>
              <a:t>many</a:t>
            </a:r>
            <a:r>
              <a:rPr lang="fr-BE" sz="2800" dirty="0" smtClean="0">
                <a:latin typeface="Goudy Old Style" panose="02020502050305020303" pitchFamily="18" charset="0"/>
              </a:rPr>
              <a:t> angles to </a:t>
            </a:r>
            <a:r>
              <a:rPr lang="fr-BE" sz="2800" dirty="0" err="1" smtClean="0">
                <a:latin typeface="Goudy Old Style" panose="02020502050305020303" pitchFamily="18" charset="0"/>
              </a:rPr>
              <a:t>address</a:t>
            </a:r>
            <a:r>
              <a:rPr lang="fr-BE" sz="2800" dirty="0" smtClean="0">
                <a:latin typeface="Goudy Old Style" panose="02020502050305020303" pitchFamily="18" charset="0"/>
              </a:rPr>
              <a:t> </a:t>
            </a:r>
            <a:r>
              <a:rPr lang="fr-BE" sz="2800" dirty="0" err="1" smtClean="0">
                <a:latin typeface="Goudy Old Style" panose="02020502050305020303" pitchFamily="18" charset="0"/>
              </a:rPr>
              <a:t>that</a:t>
            </a:r>
            <a:r>
              <a:rPr lang="fr-BE" sz="2800" dirty="0" smtClean="0">
                <a:latin typeface="Goudy Old Style" panose="02020502050305020303" pitchFamily="18" charset="0"/>
              </a:rPr>
              <a:t> issue</a:t>
            </a:r>
          </a:p>
          <a:p>
            <a:pPr marL="93662" indent="0">
              <a:buNone/>
            </a:pPr>
            <a:endParaRPr lang="fr-BE" dirty="0">
              <a:latin typeface="Goudy Old Style" panose="02020502050305020303" pitchFamily="18" charset="0"/>
            </a:endParaRPr>
          </a:p>
        </p:txBody>
      </p:sp>
    </p:spTree>
    <p:extLst>
      <p:ext uri="{BB962C8B-B14F-4D97-AF65-F5344CB8AC3E}">
        <p14:creationId xmlns:p14="http://schemas.microsoft.com/office/powerpoint/2010/main" val="1651603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4"/>
          </p:nvPr>
        </p:nvSpPr>
        <p:spPr/>
        <p:txBody>
          <a:bodyPr/>
          <a:lstStyle/>
          <a:p>
            <a:pPr lvl="1"/>
            <a:r>
              <a:rPr lang="fr-BE" sz="2000" b="1" dirty="0">
                <a:latin typeface="Goudy Old Style" panose="02020502050305020303" pitchFamily="18" charset="0"/>
              </a:rPr>
              <a:t>15 Georgia Pacific </a:t>
            </a:r>
            <a:r>
              <a:rPr lang="fr-BE" sz="2000" b="1" dirty="0" err="1">
                <a:latin typeface="Goudy Old Style" panose="02020502050305020303" pitchFamily="18" charset="0"/>
              </a:rPr>
              <a:t>factors</a:t>
            </a:r>
            <a:endParaRPr lang="fr-BE" sz="2000" b="1" dirty="0">
              <a:latin typeface="Goudy Old Style" panose="02020502050305020303" pitchFamily="18" charset="0"/>
            </a:endParaRPr>
          </a:p>
          <a:p>
            <a:pPr lvl="1"/>
            <a:r>
              <a:rPr lang="fr-BE" sz="2000" b="1" dirty="0" err="1">
                <a:latin typeface="Goudy Old Style" panose="02020502050305020303" pitchFamily="18" charset="0"/>
              </a:rPr>
              <a:t>Lower</a:t>
            </a:r>
            <a:r>
              <a:rPr lang="fr-BE" sz="2000" b="1" dirty="0">
                <a:latin typeface="Goudy Old Style" panose="02020502050305020303" pitchFamily="18" charset="0"/>
              </a:rPr>
              <a:t> </a:t>
            </a:r>
            <a:r>
              <a:rPr lang="fr-BE" sz="2000" b="1" dirty="0" smtClean="0">
                <a:latin typeface="Goudy Old Style" panose="02020502050305020303" pitchFamily="18" charset="0"/>
              </a:rPr>
              <a:t>P but </a:t>
            </a:r>
            <a:r>
              <a:rPr lang="fr-BE" sz="2000" b="1" dirty="0" err="1">
                <a:latin typeface="Goudy Old Style" panose="02020502050305020303" pitchFamily="18" charset="0"/>
              </a:rPr>
              <a:t>possibly</a:t>
            </a:r>
            <a:r>
              <a:rPr lang="fr-BE" sz="2000" b="1" dirty="0">
                <a:latin typeface="Goudy Old Style" panose="02020502050305020303" pitchFamily="18" charset="0"/>
              </a:rPr>
              <a:t> </a:t>
            </a:r>
            <a:r>
              <a:rPr lang="fr-BE" sz="2000" b="1" dirty="0" err="1">
                <a:latin typeface="Goudy Old Style" panose="02020502050305020303" pitchFamily="18" charset="0"/>
              </a:rPr>
              <a:t>higher</a:t>
            </a:r>
            <a:r>
              <a:rPr lang="fr-BE" sz="2000" b="1" dirty="0">
                <a:latin typeface="Goudy Old Style" panose="02020502050305020303" pitchFamily="18" charset="0"/>
              </a:rPr>
              <a:t> </a:t>
            </a:r>
            <a:r>
              <a:rPr lang="fr-BE" sz="2000" b="1" dirty="0" smtClean="0">
                <a:latin typeface="Goudy Old Style" panose="02020502050305020303" pitchFamily="18" charset="0"/>
              </a:rPr>
              <a:t>E due to </a:t>
            </a:r>
            <a:r>
              <a:rPr lang="fr-BE" sz="2000" b="1" dirty="0" err="1" smtClean="0">
                <a:latin typeface="Goudy Old Style" panose="02020502050305020303" pitchFamily="18" charset="0"/>
              </a:rPr>
              <a:t>lack</a:t>
            </a:r>
            <a:r>
              <a:rPr lang="fr-BE" sz="2000" b="1" dirty="0" smtClean="0">
                <a:latin typeface="Goudy Old Style" panose="02020502050305020303" pitchFamily="18" charset="0"/>
              </a:rPr>
              <a:t> of « </a:t>
            </a:r>
            <a:r>
              <a:rPr lang="fr-BE" sz="2000" b="1" i="1" dirty="0" err="1" smtClean="0">
                <a:latin typeface="Goudy Old Style" panose="02020502050305020303" pitchFamily="18" charset="0"/>
              </a:rPr>
              <a:t>formal</a:t>
            </a:r>
            <a:r>
              <a:rPr lang="fr-BE" sz="2000" b="1" i="1" dirty="0" smtClean="0">
                <a:latin typeface="Goudy Old Style" panose="02020502050305020303" pitchFamily="18" charset="0"/>
              </a:rPr>
              <a:t> </a:t>
            </a:r>
            <a:r>
              <a:rPr lang="fr-BE" sz="2000" b="1" i="1" dirty="0" err="1" smtClean="0">
                <a:latin typeface="Goudy Old Style" panose="02020502050305020303" pitchFamily="18" charset="0"/>
              </a:rPr>
              <a:t>realizability</a:t>
            </a:r>
            <a:r>
              <a:rPr lang="fr-BE" sz="2000" b="1" i="1" dirty="0" smtClean="0">
                <a:latin typeface="Goudy Old Style" panose="02020502050305020303" pitchFamily="18" charset="0"/>
              </a:rPr>
              <a:t> </a:t>
            </a:r>
            <a:r>
              <a:rPr lang="fr-BE" sz="2000" b="1" dirty="0" smtClean="0">
                <a:latin typeface="Goudy Old Style" panose="02020502050305020303" pitchFamily="18" charset="0"/>
              </a:rPr>
              <a:t>» </a:t>
            </a:r>
            <a:endParaRPr lang="fr-BE" sz="2000" b="1" dirty="0">
              <a:latin typeface="Goudy Old Style" panose="02020502050305020303" pitchFamily="18" charset="0"/>
            </a:endParaRPr>
          </a:p>
          <a:p>
            <a:endParaRPr lang="fr-BE" dirty="0">
              <a:latin typeface="Goudy Old Style" panose="02020502050305020303" pitchFamily="18" charset="0"/>
            </a:endParaRPr>
          </a:p>
        </p:txBody>
      </p:sp>
      <p:sp>
        <p:nvSpPr>
          <p:cNvPr id="2" name="Titre 1"/>
          <p:cNvSpPr>
            <a:spLocks noGrp="1"/>
          </p:cNvSpPr>
          <p:nvPr>
            <p:ph type="title"/>
          </p:nvPr>
        </p:nvSpPr>
        <p:spPr/>
        <p:txBody>
          <a:bodyPr/>
          <a:lstStyle/>
          <a:p>
            <a:r>
              <a:rPr lang="fr-BE" b="1" dirty="0" err="1" smtClean="0">
                <a:latin typeface="Goudy Old Style" panose="02020502050305020303" pitchFamily="18" charset="0"/>
              </a:rPr>
              <a:t>Hybrid</a:t>
            </a:r>
            <a:r>
              <a:rPr lang="fr-BE" b="1" dirty="0" smtClean="0">
                <a:latin typeface="Goudy Old Style" panose="02020502050305020303" pitchFamily="18" charset="0"/>
              </a:rPr>
              <a:t> </a:t>
            </a:r>
            <a:r>
              <a:rPr lang="fr-BE" b="1" dirty="0" err="1" smtClean="0">
                <a:latin typeface="Goudy Old Style" panose="02020502050305020303" pitchFamily="18" charset="0"/>
              </a:rPr>
              <a:t>rules</a:t>
            </a:r>
            <a:endParaRPr lang="fr-BE" b="1" dirty="0">
              <a:latin typeface="Goudy Old Style" panose="02020502050305020303" pitchFamily="18" charset="0"/>
            </a:endParaRPr>
          </a:p>
        </p:txBody>
      </p:sp>
      <p:sp>
        <p:nvSpPr>
          <p:cNvPr id="4" name="Espace réservé du contenu 3"/>
          <p:cNvSpPr>
            <a:spLocks noGrp="1"/>
          </p:cNvSpPr>
          <p:nvPr>
            <p:ph sz="quarter" idx="15"/>
          </p:nvPr>
        </p:nvSpPr>
        <p:spPr/>
        <p:txBody>
          <a:bodyPr/>
          <a:lstStyle/>
          <a:p>
            <a:r>
              <a:rPr lang="fr-BE" dirty="0" smtClean="0">
                <a:latin typeface="Goudy Old Style" panose="02020502050305020303" pitchFamily="18" charset="0"/>
              </a:rPr>
              <a:t>Continuum</a:t>
            </a:r>
          </a:p>
          <a:p>
            <a:r>
              <a:rPr lang="fr-BE" dirty="0" smtClean="0">
                <a:latin typeface="Goudy Old Style" panose="02020502050305020303" pitchFamily="18" charset="0"/>
              </a:rPr>
              <a:t>« </a:t>
            </a:r>
            <a:r>
              <a:rPr lang="fr-BE" i="1" dirty="0" err="1" smtClean="0">
                <a:latin typeface="Goudy Old Style" panose="02020502050305020303" pitchFamily="18" charset="0"/>
              </a:rPr>
              <a:t>core</a:t>
            </a:r>
            <a:r>
              <a:rPr lang="fr-BE" dirty="0" smtClean="0">
                <a:latin typeface="Goudy Old Style" panose="02020502050305020303" pitchFamily="18" charset="0"/>
              </a:rPr>
              <a:t> » of </a:t>
            </a:r>
            <a:r>
              <a:rPr lang="fr-BE" dirty="0" err="1" smtClean="0">
                <a:latin typeface="Goudy Old Style" panose="02020502050305020303" pitchFamily="18" charset="0"/>
              </a:rPr>
              <a:t>certainty</a:t>
            </a:r>
            <a:r>
              <a:rPr lang="fr-BE" dirty="0" smtClean="0">
                <a:latin typeface="Goudy Old Style" panose="02020502050305020303" pitchFamily="18" charset="0"/>
              </a:rPr>
              <a:t> v « </a:t>
            </a:r>
            <a:r>
              <a:rPr lang="fr-BE" i="1" dirty="0" err="1" smtClean="0">
                <a:latin typeface="Goudy Old Style" panose="02020502050305020303" pitchFamily="18" charset="0"/>
              </a:rPr>
              <a:t>penumbra</a:t>
            </a:r>
            <a:r>
              <a:rPr lang="fr-BE" dirty="0" smtClean="0">
                <a:latin typeface="Goudy Old Style" panose="02020502050305020303" pitchFamily="18" charset="0"/>
              </a:rPr>
              <a:t> » of </a:t>
            </a:r>
            <a:r>
              <a:rPr lang="fr-BE" dirty="0" err="1" smtClean="0">
                <a:latin typeface="Goudy Old Style" panose="02020502050305020303" pitchFamily="18" charset="0"/>
              </a:rPr>
              <a:t>uncertainty</a:t>
            </a:r>
            <a:r>
              <a:rPr lang="fr-BE" dirty="0" smtClean="0">
                <a:latin typeface="Goudy Old Style" panose="02020502050305020303" pitchFamily="18" charset="0"/>
              </a:rPr>
              <a:t> (Hart)</a:t>
            </a:r>
          </a:p>
          <a:p>
            <a:r>
              <a:rPr lang="fr-BE" dirty="0" smtClean="0">
                <a:latin typeface="Goudy Old Style" panose="02020502050305020303" pitchFamily="18" charset="0"/>
              </a:rPr>
              <a:t>« </a:t>
            </a:r>
            <a:r>
              <a:rPr lang="fr-BE" i="1" dirty="0" err="1" smtClean="0">
                <a:latin typeface="Goudy Old Style" panose="02020502050305020303" pitchFamily="18" charset="0"/>
              </a:rPr>
              <a:t>Approaches</a:t>
            </a:r>
            <a:r>
              <a:rPr lang="fr-BE" dirty="0" smtClean="0">
                <a:latin typeface="Goudy Old Style" panose="02020502050305020303" pitchFamily="18" charset="0"/>
              </a:rPr>
              <a:t> »: </a:t>
            </a:r>
            <a:r>
              <a:rPr lang="en-US" dirty="0" smtClean="0">
                <a:latin typeface="Goudy Old Style" panose="02020502050305020303" pitchFamily="18" charset="0"/>
              </a:rPr>
              <a:t>“</a:t>
            </a:r>
            <a:r>
              <a:rPr lang="en-US" i="1" dirty="0" smtClean="0">
                <a:latin typeface="Goudy Old Style" panose="02020502050305020303" pitchFamily="18" charset="0"/>
              </a:rPr>
              <a:t>states what factors [...] should be considered in arriving at a conclusion</a:t>
            </a:r>
            <a:r>
              <a:rPr lang="en-US" dirty="0" smtClean="0">
                <a:latin typeface="Goudy Old Style" panose="02020502050305020303" pitchFamily="18" charset="0"/>
              </a:rPr>
              <a:t>”  </a:t>
            </a:r>
          </a:p>
          <a:p>
            <a:r>
              <a:rPr lang="en-US" dirty="0" smtClean="0">
                <a:latin typeface="Goudy Old Style" panose="02020502050305020303" pitchFamily="18" charset="0"/>
              </a:rPr>
              <a:t>Rules that mix rules and standards</a:t>
            </a:r>
            <a:endParaRPr lang="fr-BE" dirty="0" smtClean="0">
              <a:latin typeface="Goudy Old Style" panose="02020502050305020303" pitchFamily="18" charset="0"/>
            </a:endParaRPr>
          </a:p>
          <a:p>
            <a:endParaRPr lang="fr-BE" dirty="0">
              <a:latin typeface="Goudy Old Style" panose="02020502050305020303" pitchFamily="18" charset="0"/>
            </a:endParaRPr>
          </a:p>
        </p:txBody>
      </p:sp>
    </p:spTree>
    <p:extLst>
      <p:ext uri="{BB962C8B-B14F-4D97-AF65-F5344CB8AC3E}">
        <p14:creationId xmlns:p14="http://schemas.microsoft.com/office/powerpoint/2010/main" val="2102719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4"/>
          </p:nvPr>
        </p:nvSpPr>
        <p:spPr/>
        <p:txBody>
          <a:bodyPr>
            <a:normAutofit lnSpcReduction="10000"/>
          </a:bodyPr>
          <a:lstStyle/>
          <a:p>
            <a:r>
              <a:rPr lang="en-US" dirty="0" smtClean="0">
                <a:latin typeface="Goudy Old Style" panose="02020502050305020303" pitchFamily="18" charset="0"/>
              </a:rPr>
              <a:t>Fictional </a:t>
            </a:r>
            <a:r>
              <a:rPr lang="en-US" dirty="0">
                <a:latin typeface="Goudy Old Style" panose="02020502050305020303" pitchFamily="18" charset="0"/>
              </a:rPr>
              <a:t>FRAND-imposed rate regulation which </a:t>
            </a:r>
            <a:r>
              <a:rPr lang="en-US" dirty="0" smtClean="0">
                <a:latin typeface="Goudy Old Style" panose="02020502050305020303" pitchFamily="18" charset="0"/>
              </a:rPr>
              <a:t>controls </a:t>
            </a:r>
            <a:r>
              <a:rPr lang="en-US" dirty="0">
                <a:latin typeface="Goudy Old Style" panose="02020502050305020303" pitchFamily="18" charset="0"/>
              </a:rPr>
              <a:t>licensing </a:t>
            </a:r>
            <a:r>
              <a:rPr lang="en-US" dirty="0" smtClean="0">
                <a:latin typeface="Goudy Old Style" panose="02020502050305020303" pitchFamily="18" charset="0"/>
              </a:rPr>
              <a:t>levels</a:t>
            </a:r>
          </a:p>
          <a:p>
            <a:r>
              <a:rPr lang="en-US" dirty="0">
                <a:latin typeface="Goudy Old Style" panose="02020502050305020303" pitchFamily="18" charset="0"/>
              </a:rPr>
              <a:t>CEN-CENELEC position paper on FRAND which proposes to defer to the outcomes generated by a reciprocal FRAND attitudes to licensing </a:t>
            </a:r>
            <a:r>
              <a:rPr lang="en-US" dirty="0" smtClean="0">
                <a:latin typeface="Goudy Old Style" panose="02020502050305020303" pitchFamily="18" charset="0"/>
              </a:rPr>
              <a:t>negotiations</a:t>
            </a:r>
          </a:p>
          <a:p>
            <a:r>
              <a:rPr lang="en-US" dirty="0" smtClean="0">
                <a:latin typeface="Goudy Old Style" panose="02020502050305020303" pitchFamily="18" charset="0"/>
              </a:rPr>
              <a:t>P likely to be high for rule of obligation, E likely to be low</a:t>
            </a:r>
          </a:p>
          <a:p>
            <a:r>
              <a:rPr lang="en-US" dirty="0" smtClean="0">
                <a:latin typeface="Goudy Old Style" panose="02020502050305020303" pitchFamily="18" charset="0"/>
              </a:rPr>
              <a:t>P likely to be low for rule of recognition, effect on on E is not clear: </a:t>
            </a:r>
          </a:p>
          <a:p>
            <a:pPr lvl="1"/>
            <a:r>
              <a:rPr lang="en-US" sz="2000" dirty="0" smtClean="0">
                <a:latin typeface="Goudy Old Style" panose="02020502050305020303" pitchFamily="18" charset="0"/>
              </a:rPr>
              <a:t>May be high when rule is complex (Dworkin example) and low when rule is simple</a:t>
            </a:r>
          </a:p>
          <a:p>
            <a:pPr lvl="1"/>
            <a:r>
              <a:rPr lang="en-US" sz="2000" dirty="0" smtClean="0">
                <a:latin typeface="Goudy Old Style" panose="02020502050305020303" pitchFamily="18" charset="0"/>
              </a:rPr>
              <a:t>2-directional </a:t>
            </a:r>
            <a:r>
              <a:rPr lang="en-US" sz="2000" dirty="0" err="1" smtClean="0">
                <a:latin typeface="Goudy Old Style" panose="02020502050305020303" pitchFamily="18" charset="0"/>
              </a:rPr>
              <a:t>effet</a:t>
            </a:r>
            <a:r>
              <a:rPr lang="en-US" sz="2000" dirty="0" smtClean="0">
                <a:latin typeface="Goudy Old Style" panose="02020502050305020303" pitchFamily="18" charset="0"/>
              </a:rPr>
              <a:t> on E</a:t>
            </a:r>
            <a:endParaRPr lang="fr-BE" sz="2000" dirty="0">
              <a:latin typeface="Goudy Old Style" panose="02020502050305020303" pitchFamily="18" charset="0"/>
            </a:endParaRPr>
          </a:p>
        </p:txBody>
      </p:sp>
      <p:sp>
        <p:nvSpPr>
          <p:cNvPr id="3" name="Titre 2"/>
          <p:cNvSpPr>
            <a:spLocks noGrp="1"/>
          </p:cNvSpPr>
          <p:nvPr>
            <p:ph type="title"/>
          </p:nvPr>
        </p:nvSpPr>
        <p:spPr/>
        <p:txBody>
          <a:bodyPr/>
          <a:lstStyle/>
          <a:p>
            <a:r>
              <a:rPr lang="fr-BE" b="1" dirty="0" err="1" smtClean="0">
                <a:latin typeface="Goudy Old Style" panose="02020502050305020303" pitchFamily="18" charset="0"/>
              </a:rPr>
              <a:t>Rules</a:t>
            </a:r>
            <a:r>
              <a:rPr lang="fr-BE" b="1" dirty="0" smtClean="0">
                <a:latin typeface="Goudy Old Style" panose="02020502050305020303" pitchFamily="18" charset="0"/>
              </a:rPr>
              <a:t> of obligation v </a:t>
            </a:r>
            <a:r>
              <a:rPr lang="fr-BE" b="1" dirty="0" err="1" smtClean="0">
                <a:latin typeface="Goudy Old Style" panose="02020502050305020303" pitchFamily="18" charset="0"/>
              </a:rPr>
              <a:t>rules</a:t>
            </a:r>
            <a:r>
              <a:rPr lang="fr-BE" b="1" dirty="0" smtClean="0">
                <a:latin typeface="Goudy Old Style" panose="02020502050305020303" pitchFamily="18" charset="0"/>
              </a:rPr>
              <a:t> of recognition</a:t>
            </a:r>
            <a:endParaRPr lang="fr-BE" b="1" dirty="0">
              <a:latin typeface="Goudy Old Style" panose="02020502050305020303" pitchFamily="18" charset="0"/>
            </a:endParaRPr>
          </a:p>
        </p:txBody>
      </p:sp>
      <p:sp>
        <p:nvSpPr>
          <p:cNvPr id="4" name="Espace réservé du contenu 3"/>
          <p:cNvSpPr>
            <a:spLocks noGrp="1"/>
          </p:cNvSpPr>
          <p:nvPr>
            <p:ph sz="quarter" idx="15"/>
          </p:nvPr>
        </p:nvSpPr>
        <p:spPr/>
        <p:txBody>
          <a:bodyPr>
            <a:normAutofit lnSpcReduction="10000"/>
          </a:bodyPr>
          <a:lstStyle/>
          <a:p>
            <a:r>
              <a:rPr lang="fr-BE" dirty="0" err="1" smtClean="0">
                <a:latin typeface="Goudy Old Style" panose="02020502050305020303" pitchFamily="18" charset="0"/>
              </a:rPr>
              <a:t>Primary</a:t>
            </a:r>
            <a:r>
              <a:rPr lang="fr-BE" dirty="0" smtClean="0">
                <a:latin typeface="Goudy Old Style" panose="02020502050305020303" pitchFamily="18" charset="0"/>
              </a:rPr>
              <a:t> v </a:t>
            </a:r>
            <a:r>
              <a:rPr lang="fr-BE" dirty="0" err="1" smtClean="0">
                <a:latin typeface="Goudy Old Style" panose="02020502050305020303" pitchFamily="18" charset="0"/>
              </a:rPr>
              <a:t>secondary</a:t>
            </a:r>
            <a:r>
              <a:rPr lang="fr-BE" dirty="0" smtClean="0">
                <a:latin typeface="Goudy Old Style" panose="02020502050305020303" pitchFamily="18" charset="0"/>
              </a:rPr>
              <a:t> </a:t>
            </a:r>
            <a:r>
              <a:rPr lang="fr-BE" dirty="0" err="1" smtClean="0">
                <a:latin typeface="Goudy Old Style" panose="02020502050305020303" pitchFamily="18" charset="0"/>
              </a:rPr>
              <a:t>rules</a:t>
            </a:r>
            <a:r>
              <a:rPr lang="fr-BE" dirty="0" smtClean="0">
                <a:latin typeface="Goudy Old Style" panose="02020502050305020303" pitchFamily="18" charset="0"/>
              </a:rPr>
              <a:t> (Hart)</a:t>
            </a:r>
          </a:p>
          <a:p>
            <a:r>
              <a:rPr lang="fr-BE" dirty="0" smtClean="0">
                <a:latin typeface="Goudy Old Style" panose="02020502050305020303" pitchFamily="18" charset="0"/>
              </a:rPr>
              <a:t>Substantive v </a:t>
            </a:r>
            <a:r>
              <a:rPr lang="fr-BE" dirty="0" err="1" smtClean="0">
                <a:latin typeface="Goudy Old Style" panose="02020502050305020303" pitchFamily="18" charset="0"/>
              </a:rPr>
              <a:t>formal</a:t>
            </a:r>
            <a:r>
              <a:rPr lang="fr-BE" dirty="0" smtClean="0">
                <a:latin typeface="Goudy Old Style" panose="02020502050305020303" pitchFamily="18" charset="0"/>
              </a:rPr>
              <a:t> </a:t>
            </a:r>
            <a:r>
              <a:rPr lang="fr-BE" dirty="0" err="1" smtClean="0">
                <a:latin typeface="Goudy Old Style" panose="02020502050305020303" pitchFamily="18" charset="0"/>
              </a:rPr>
              <a:t>rules</a:t>
            </a:r>
            <a:r>
              <a:rPr lang="fr-BE" dirty="0" smtClean="0">
                <a:latin typeface="Goudy Old Style" panose="02020502050305020303" pitchFamily="18" charset="0"/>
              </a:rPr>
              <a:t> (Kennedy)</a:t>
            </a:r>
          </a:p>
          <a:p>
            <a:r>
              <a:rPr lang="en-US" dirty="0" smtClean="0">
                <a:latin typeface="Goudy Old Style" panose="02020502050305020303" pitchFamily="18" charset="0"/>
              </a:rPr>
              <a:t>Dworkin: a “</a:t>
            </a:r>
            <a:r>
              <a:rPr lang="en-US" i="1" dirty="0" smtClean="0">
                <a:latin typeface="Goudy Old Style" panose="02020502050305020303" pitchFamily="18" charset="0"/>
              </a:rPr>
              <a:t>parking </a:t>
            </a:r>
            <a:r>
              <a:rPr lang="en-US" i="1" dirty="0">
                <a:latin typeface="Goudy Old Style" panose="02020502050305020303" pitchFamily="18" charset="0"/>
              </a:rPr>
              <a:t>ordinance of the city of New Haven is valid because it is adopted by a city council, pursuant to the procedures and within the competence specified by the municipal law adopted by the state of Connecticut, in conformity with the procedures and within the competence specified by the constitution of the state of Connecticut, which was in turn adopted consistently with the requirements of the United States Constitution</a:t>
            </a:r>
            <a:r>
              <a:rPr lang="en-US" dirty="0">
                <a:latin typeface="Goudy Old Style" panose="02020502050305020303" pitchFamily="18" charset="0"/>
              </a:rPr>
              <a:t>”.</a:t>
            </a:r>
            <a:endParaRPr lang="fr-BE" dirty="0">
              <a:latin typeface="Goudy Old Style" panose="02020502050305020303" pitchFamily="18" charset="0"/>
            </a:endParaRPr>
          </a:p>
        </p:txBody>
      </p:sp>
    </p:spTree>
    <p:extLst>
      <p:ext uri="{BB962C8B-B14F-4D97-AF65-F5344CB8AC3E}">
        <p14:creationId xmlns:p14="http://schemas.microsoft.com/office/powerpoint/2010/main" val="3473181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4"/>
          </p:nvPr>
        </p:nvSpPr>
        <p:spPr/>
        <p:txBody>
          <a:bodyPr/>
          <a:lstStyle/>
          <a:p>
            <a:r>
              <a:rPr lang="en-GB" dirty="0">
                <a:latin typeface="Goudy Old Style" panose="02020502050305020303" pitchFamily="18" charset="0"/>
              </a:rPr>
              <a:t>IEEE-SA revised patent </a:t>
            </a:r>
            <a:r>
              <a:rPr lang="en-GB" dirty="0" smtClean="0">
                <a:latin typeface="Goudy Old Style" panose="02020502050305020303" pitchFamily="18" charset="0"/>
              </a:rPr>
              <a:t>policy, and the practice negative </a:t>
            </a:r>
            <a:r>
              <a:rPr lang="en-GB" dirty="0">
                <a:latin typeface="Goudy Old Style" panose="02020502050305020303" pitchFamily="18" charset="0"/>
              </a:rPr>
              <a:t>Letter of Assurances (“</a:t>
            </a:r>
            <a:r>
              <a:rPr lang="en-GB" dirty="0" err="1">
                <a:latin typeface="Goudy Old Style" panose="02020502050305020303" pitchFamily="18" charset="0"/>
              </a:rPr>
              <a:t>LoA</a:t>
            </a:r>
            <a:r>
              <a:rPr lang="en-GB" dirty="0" smtClean="0">
                <a:latin typeface="Goudy Old Style" panose="02020502050305020303" pitchFamily="18" charset="0"/>
              </a:rPr>
              <a:t>”)</a:t>
            </a:r>
          </a:p>
          <a:p>
            <a:r>
              <a:rPr lang="en-GB" i="1" dirty="0" smtClean="0">
                <a:latin typeface="Goudy Old Style" panose="02020502050305020303" pitchFamily="18" charset="0"/>
              </a:rPr>
              <a:t>Ex post</a:t>
            </a:r>
            <a:r>
              <a:rPr lang="en-GB" dirty="0" smtClean="0">
                <a:latin typeface="Goudy Old Style" panose="02020502050305020303" pitchFamily="18" charset="0"/>
              </a:rPr>
              <a:t> enforcement remain bound to resolve legal questions (what is FRAND)</a:t>
            </a:r>
          </a:p>
          <a:p>
            <a:r>
              <a:rPr lang="en-GB" dirty="0" smtClean="0">
                <a:latin typeface="Goudy Old Style" panose="02020502050305020303" pitchFamily="18" charset="0"/>
              </a:rPr>
              <a:t>Ehrlich and Posner: “</a:t>
            </a:r>
            <a:r>
              <a:rPr lang="en-US" i="1" dirty="0">
                <a:latin typeface="Goudy Old Style" panose="02020502050305020303" pitchFamily="18" charset="0"/>
              </a:rPr>
              <a:t>Again, however, some benefits of governance by rules are sacrificed by recognizing exceptions based on implicit use of an overriding </a:t>
            </a:r>
            <a:r>
              <a:rPr lang="en-US" i="1" dirty="0" smtClean="0">
                <a:latin typeface="Goudy Old Style" panose="02020502050305020303" pitchFamily="18" charset="0"/>
              </a:rPr>
              <a:t>standard</a:t>
            </a:r>
            <a:r>
              <a:rPr lang="en-US" dirty="0" smtClean="0">
                <a:latin typeface="Goudy Old Style" panose="02020502050305020303" pitchFamily="18" charset="0"/>
              </a:rPr>
              <a:t>”</a:t>
            </a:r>
            <a:endParaRPr lang="en-GB" dirty="0" smtClean="0">
              <a:latin typeface="Goudy Old Style" panose="02020502050305020303" pitchFamily="18" charset="0"/>
            </a:endParaRPr>
          </a:p>
          <a:p>
            <a:r>
              <a:rPr lang="en-GB" dirty="0" smtClean="0">
                <a:latin typeface="Goudy Old Style" panose="02020502050305020303" pitchFamily="18" charset="0"/>
              </a:rPr>
              <a:t>Weak rules have high P costs, high E costs</a:t>
            </a:r>
            <a:endParaRPr lang="fr-BE" dirty="0">
              <a:latin typeface="Goudy Old Style" panose="02020502050305020303" pitchFamily="18" charset="0"/>
            </a:endParaRPr>
          </a:p>
        </p:txBody>
      </p:sp>
      <p:sp>
        <p:nvSpPr>
          <p:cNvPr id="3" name="Titre 2"/>
          <p:cNvSpPr>
            <a:spLocks noGrp="1"/>
          </p:cNvSpPr>
          <p:nvPr>
            <p:ph type="title"/>
          </p:nvPr>
        </p:nvSpPr>
        <p:spPr/>
        <p:txBody>
          <a:bodyPr/>
          <a:lstStyle/>
          <a:p>
            <a:r>
              <a:rPr lang="fr-BE" b="1" dirty="0" err="1" smtClean="0">
                <a:latin typeface="Goudy Old Style" panose="02020502050305020303" pitchFamily="18" charset="0"/>
              </a:rPr>
              <a:t>Strong</a:t>
            </a:r>
            <a:r>
              <a:rPr lang="fr-BE" b="1" dirty="0" smtClean="0">
                <a:latin typeface="Goudy Old Style" panose="02020502050305020303" pitchFamily="18" charset="0"/>
              </a:rPr>
              <a:t> v </a:t>
            </a:r>
            <a:r>
              <a:rPr lang="fr-BE" b="1" dirty="0" err="1" smtClean="0">
                <a:latin typeface="Goudy Old Style" panose="02020502050305020303" pitchFamily="18" charset="0"/>
              </a:rPr>
              <a:t>Weak</a:t>
            </a:r>
            <a:r>
              <a:rPr lang="fr-BE" b="1" dirty="0" smtClean="0">
                <a:latin typeface="Goudy Old Style" panose="02020502050305020303" pitchFamily="18" charset="0"/>
              </a:rPr>
              <a:t> </a:t>
            </a:r>
            <a:r>
              <a:rPr lang="fr-BE" b="1" dirty="0" err="1" smtClean="0">
                <a:latin typeface="Goudy Old Style" panose="02020502050305020303" pitchFamily="18" charset="0"/>
              </a:rPr>
              <a:t>Rules</a:t>
            </a:r>
            <a:endParaRPr lang="fr-BE" b="1" dirty="0">
              <a:latin typeface="Goudy Old Style" panose="02020502050305020303" pitchFamily="18" charset="0"/>
            </a:endParaRPr>
          </a:p>
        </p:txBody>
      </p:sp>
      <p:sp>
        <p:nvSpPr>
          <p:cNvPr id="4" name="Espace réservé du contenu 3"/>
          <p:cNvSpPr>
            <a:spLocks noGrp="1"/>
          </p:cNvSpPr>
          <p:nvPr>
            <p:ph sz="quarter" idx="15"/>
          </p:nvPr>
        </p:nvSpPr>
        <p:spPr/>
        <p:txBody>
          <a:bodyPr>
            <a:normAutofit lnSpcReduction="10000"/>
          </a:bodyPr>
          <a:lstStyle/>
          <a:p>
            <a:r>
              <a:rPr lang="en-US" dirty="0" smtClean="0">
                <a:latin typeface="Goudy Old Style" panose="02020502050305020303" pitchFamily="18" charset="0"/>
              </a:rPr>
              <a:t>A rule </a:t>
            </a:r>
            <a:r>
              <a:rPr lang="en-US" dirty="0">
                <a:latin typeface="Goudy Old Style" panose="02020502050305020303" pitchFamily="18" charset="0"/>
              </a:rPr>
              <a:t>(and standard) has a trigger and a response, and both can be soft or </a:t>
            </a:r>
            <a:r>
              <a:rPr lang="en-US" dirty="0" smtClean="0">
                <a:latin typeface="Goudy Old Style" panose="02020502050305020303" pitchFamily="18" charset="0"/>
              </a:rPr>
              <a:t>hard (</a:t>
            </a:r>
            <a:r>
              <a:rPr lang="en-US" dirty="0" err="1" smtClean="0">
                <a:latin typeface="Goudy Old Style" panose="02020502050305020303" pitchFamily="18" charset="0"/>
              </a:rPr>
              <a:t>Schlag</a:t>
            </a:r>
            <a:r>
              <a:rPr lang="en-US" dirty="0" smtClean="0">
                <a:latin typeface="Goudy Old Style" panose="02020502050305020303" pitchFamily="18" charset="0"/>
              </a:rPr>
              <a:t>). </a:t>
            </a:r>
          </a:p>
          <a:p>
            <a:r>
              <a:rPr lang="en-US" dirty="0" smtClean="0">
                <a:latin typeface="Goudy Old Style" panose="02020502050305020303" pitchFamily="18" charset="0"/>
              </a:rPr>
              <a:t>A </a:t>
            </a:r>
            <a:r>
              <a:rPr lang="en-US" dirty="0">
                <a:latin typeface="Goudy Old Style" panose="02020502050305020303" pitchFamily="18" charset="0"/>
              </a:rPr>
              <a:t>“</a:t>
            </a:r>
            <a:r>
              <a:rPr lang="en-US" i="1" dirty="0">
                <a:latin typeface="Goudy Old Style" panose="02020502050305020303" pitchFamily="18" charset="0"/>
              </a:rPr>
              <a:t>hard</a:t>
            </a:r>
            <a:r>
              <a:rPr lang="en-US" dirty="0">
                <a:latin typeface="Goudy Old Style" panose="02020502050305020303" pitchFamily="18" charset="0"/>
              </a:rPr>
              <a:t>” rule says: if infringement of a valid patent is found, then injunction shall proceed</a:t>
            </a:r>
          </a:p>
          <a:p>
            <a:r>
              <a:rPr lang="en-US" dirty="0" smtClean="0">
                <a:latin typeface="Goudy Old Style" panose="02020502050305020303" pitchFamily="18" charset="0"/>
              </a:rPr>
              <a:t>A </a:t>
            </a:r>
            <a:r>
              <a:rPr lang="en-US" dirty="0">
                <a:latin typeface="Goudy Old Style" panose="02020502050305020303" pitchFamily="18" charset="0"/>
              </a:rPr>
              <a:t>“</a:t>
            </a:r>
            <a:r>
              <a:rPr lang="en-US" i="1" dirty="0">
                <a:latin typeface="Goudy Old Style" panose="02020502050305020303" pitchFamily="18" charset="0"/>
              </a:rPr>
              <a:t>weak</a:t>
            </a:r>
            <a:r>
              <a:rPr lang="en-US" dirty="0">
                <a:latin typeface="Goudy Old Style" panose="02020502050305020303" pitchFamily="18" charset="0"/>
              </a:rPr>
              <a:t>” rule says: if infringement of a valid patent is found, then injunction shall proceed unless the infringer raises a valid equity argument. </a:t>
            </a:r>
            <a:endParaRPr lang="en-US" dirty="0" smtClean="0">
              <a:latin typeface="Goudy Old Style" panose="02020502050305020303" pitchFamily="18" charset="0"/>
            </a:endParaRPr>
          </a:p>
          <a:p>
            <a:r>
              <a:rPr lang="en-US" dirty="0" smtClean="0">
                <a:latin typeface="Goudy Old Style" panose="02020502050305020303" pitchFamily="18" charset="0"/>
              </a:rPr>
              <a:t>“</a:t>
            </a:r>
            <a:r>
              <a:rPr lang="en-US" i="1" dirty="0" smtClean="0">
                <a:latin typeface="Goudy Old Style" panose="02020502050305020303" pitchFamily="18" charset="0"/>
              </a:rPr>
              <a:t>Crystal</a:t>
            </a:r>
            <a:r>
              <a:rPr lang="en-US" dirty="0" smtClean="0">
                <a:latin typeface="Goudy Old Style" panose="02020502050305020303" pitchFamily="18" charset="0"/>
              </a:rPr>
              <a:t>” v “</a:t>
            </a:r>
            <a:r>
              <a:rPr lang="en-US" i="1" dirty="0" smtClean="0">
                <a:latin typeface="Goudy Old Style" panose="02020502050305020303" pitchFamily="18" charset="0"/>
              </a:rPr>
              <a:t>Mud</a:t>
            </a:r>
            <a:r>
              <a:rPr lang="en-US" dirty="0" smtClean="0">
                <a:latin typeface="Goudy Old Style" panose="02020502050305020303" pitchFamily="18" charset="0"/>
              </a:rPr>
              <a:t>” Rules (Reese): exception and equitable second guessing</a:t>
            </a:r>
          </a:p>
          <a:p>
            <a:r>
              <a:rPr lang="en-US" dirty="0" smtClean="0">
                <a:latin typeface="Goudy Old Style" panose="02020502050305020303" pitchFamily="18" charset="0"/>
              </a:rPr>
              <a:t>Default rules and gap fillers in contracts</a:t>
            </a:r>
            <a:endParaRPr lang="en-US" dirty="0">
              <a:latin typeface="Goudy Old Style" panose="02020502050305020303" pitchFamily="18" charset="0"/>
            </a:endParaRPr>
          </a:p>
          <a:p>
            <a:r>
              <a:rPr lang="en-US" dirty="0" smtClean="0">
                <a:latin typeface="Goudy Old Style" panose="02020502050305020303" pitchFamily="18" charset="0"/>
              </a:rPr>
              <a:t>Waivers: Posner</a:t>
            </a:r>
          </a:p>
        </p:txBody>
      </p:sp>
    </p:spTree>
    <p:extLst>
      <p:ext uri="{BB962C8B-B14F-4D97-AF65-F5344CB8AC3E}">
        <p14:creationId xmlns:p14="http://schemas.microsoft.com/office/powerpoint/2010/main" val="250865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4"/>
          </p:nvPr>
        </p:nvSpPr>
        <p:spPr/>
        <p:txBody>
          <a:bodyPr/>
          <a:lstStyle/>
          <a:p>
            <a:r>
              <a:rPr lang="fr-BE" dirty="0" err="1" smtClean="0">
                <a:latin typeface="Goudy Old Style" panose="02020502050305020303" pitchFamily="18" charset="0"/>
              </a:rPr>
              <a:t>Distributional</a:t>
            </a:r>
            <a:r>
              <a:rPr lang="fr-BE" dirty="0" smtClean="0">
                <a:latin typeface="Goudy Old Style" panose="02020502050305020303" pitchFamily="18" charset="0"/>
              </a:rPr>
              <a:t> </a:t>
            </a:r>
            <a:r>
              <a:rPr lang="fr-BE" dirty="0" err="1" smtClean="0">
                <a:latin typeface="Goudy Old Style" panose="02020502050305020303" pitchFamily="18" charset="0"/>
              </a:rPr>
              <a:t>rules</a:t>
            </a:r>
            <a:endParaRPr lang="fr-BE" dirty="0">
              <a:latin typeface="Goudy Old Style" panose="02020502050305020303" pitchFamily="18" charset="0"/>
            </a:endParaRPr>
          </a:p>
          <a:p>
            <a:pPr lvl="1"/>
            <a:r>
              <a:rPr lang="fr-BE" sz="2000" dirty="0" smtClean="0">
                <a:latin typeface="Goudy Old Style" panose="02020502050305020303" pitchFamily="18" charset="0"/>
              </a:rPr>
              <a:t>High P and </a:t>
            </a:r>
            <a:r>
              <a:rPr lang="fr-BE" sz="2000" dirty="0" err="1" smtClean="0">
                <a:latin typeface="Goudy Old Style" panose="02020502050305020303" pitchFamily="18" charset="0"/>
              </a:rPr>
              <a:t>low</a:t>
            </a:r>
            <a:r>
              <a:rPr lang="fr-BE" sz="2000" dirty="0" smtClean="0">
                <a:latin typeface="Goudy Old Style" panose="02020502050305020303" pitchFamily="18" charset="0"/>
              </a:rPr>
              <a:t> E </a:t>
            </a:r>
            <a:r>
              <a:rPr lang="fr-BE" sz="2000" dirty="0" err="1" smtClean="0">
                <a:latin typeface="Goudy Old Style" panose="02020502050305020303" pitchFamily="18" charset="0"/>
              </a:rPr>
              <a:t>costs</a:t>
            </a:r>
            <a:endParaRPr lang="fr-BE" sz="2000" dirty="0" smtClean="0">
              <a:latin typeface="Goudy Old Style" panose="02020502050305020303" pitchFamily="18" charset="0"/>
            </a:endParaRPr>
          </a:p>
          <a:p>
            <a:pPr lvl="1"/>
            <a:r>
              <a:rPr lang="fr-BE" sz="2000" dirty="0" err="1" smtClean="0">
                <a:latin typeface="Goudy Old Style" panose="02020502050305020303" pitchFamily="18" charset="0"/>
              </a:rPr>
              <a:t>Necessity</a:t>
            </a:r>
            <a:r>
              <a:rPr lang="fr-BE" sz="2000" dirty="0" smtClean="0">
                <a:latin typeface="Goudy Old Style" panose="02020502050305020303" pitchFamily="18" charset="0"/>
              </a:rPr>
              <a:t> to design a </a:t>
            </a:r>
            <a:r>
              <a:rPr lang="fr-BE" sz="2000" dirty="0" err="1" smtClean="0">
                <a:latin typeface="Goudy Old Style" panose="02020502050305020303" pitchFamily="18" charset="0"/>
              </a:rPr>
              <a:t>rule</a:t>
            </a:r>
            <a:r>
              <a:rPr lang="fr-BE" sz="2000" dirty="0" smtClean="0">
                <a:latin typeface="Goudy Old Style" panose="02020502050305020303" pitchFamily="18" charset="0"/>
              </a:rPr>
              <a:t> </a:t>
            </a:r>
            <a:r>
              <a:rPr lang="fr-BE" sz="2000" dirty="0" err="1" smtClean="0">
                <a:latin typeface="Goudy Old Style" panose="02020502050305020303" pitchFamily="18" charset="0"/>
              </a:rPr>
              <a:t>that</a:t>
            </a:r>
            <a:r>
              <a:rPr lang="fr-BE" sz="2000" dirty="0" smtClean="0">
                <a:latin typeface="Goudy Old Style" panose="02020502050305020303" pitchFamily="18" charset="0"/>
              </a:rPr>
              <a:t> </a:t>
            </a:r>
            <a:r>
              <a:rPr lang="fr-BE" sz="2000" dirty="0" err="1" smtClean="0">
                <a:latin typeface="Goudy Old Style" panose="02020502050305020303" pitchFamily="18" charset="0"/>
              </a:rPr>
              <a:t>avoids</a:t>
            </a:r>
            <a:r>
              <a:rPr lang="fr-BE" sz="2000" dirty="0" smtClean="0">
                <a:latin typeface="Goudy Old Style" panose="02020502050305020303" pitchFamily="18" charset="0"/>
              </a:rPr>
              <a:t> over and </a:t>
            </a:r>
            <a:r>
              <a:rPr lang="fr-BE" sz="2000" dirty="0" err="1" smtClean="0">
                <a:latin typeface="Goudy Old Style" panose="02020502050305020303" pitchFamily="18" charset="0"/>
              </a:rPr>
              <a:t>under</a:t>
            </a:r>
            <a:r>
              <a:rPr lang="fr-BE" sz="2000" dirty="0" smtClean="0">
                <a:latin typeface="Goudy Old Style" panose="02020502050305020303" pitchFamily="18" charset="0"/>
              </a:rPr>
              <a:t> inclusion</a:t>
            </a:r>
          </a:p>
          <a:p>
            <a:pPr lvl="1"/>
            <a:r>
              <a:rPr lang="fr-BE" sz="2000" dirty="0" err="1" smtClean="0">
                <a:latin typeface="Goudy Old Style" panose="02020502050305020303" pitchFamily="18" charset="0"/>
              </a:rPr>
              <a:t>Risks</a:t>
            </a:r>
            <a:r>
              <a:rPr lang="fr-BE" sz="2000" dirty="0" smtClean="0">
                <a:latin typeface="Goudy Old Style" panose="02020502050305020303" pitchFamily="18" charset="0"/>
              </a:rPr>
              <a:t> of antitrust </a:t>
            </a:r>
            <a:r>
              <a:rPr lang="fr-BE" sz="2000" dirty="0" err="1" smtClean="0">
                <a:latin typeface="Goudy Old Style" panose="02020502050305020303" pitchFamily="18" charset="0"/>
              </a:rPr>
              <a:t>liability</a:t>
            </a:r>
            <a:endParaRPr lang="fr-BE" sz="2000" dirty="0" smtClean="0">
              <a:latin typeface="Goudy Old Style" panose="02020502050305020303" pitchFamily="18" charset="0"/>
            </a:endParaRPr>
          </a:p>
          <a:p>
            <a:r>
              <a:rPr lang="fr-BE" dirty="0" err="1" smtClean="0">
                <a:latin typeface="Goudy Old Style" panose="02020502050305020303" pitchFamily="18" charset="0"/>
              </a:rPr>
              <a:t>Discovery</a:t>
            </a:r>
            <a:r>
              <a:rPr lang="fr-BE" dirty="0" smtClean="0">
                <a:latin typeface="Goudy Old Style" panose="02020502050305020303" pitchFamily="18" charset="0"/>
              </a:rPr>
              <a:t> </a:t>
            </a:r>
            <a:r>
              <a:rPr lang="fr-BE" dirty="0" err="1" smtClean="0">
                <a:latin typeface="Goudy Old Style" panose="02020502050305020303" pitchFamily="18" charset="0"/>
              </a:rPr>
              <a:t>rules</a:t>
            </a:r>
            <a:endParaRPr lang="fr-BE" dirty="0" smtClean="0">
              <a:latin typeface="Goudy Old Style" panose="02020502050305020303" pitchFamily="18" charset="0"/>
            </a:endParaRPr>
          </a:p>
          <a:p>
            <a:pPr lvl="1"/>
            <a:r>
              <a:rPr lang="fr-BE" sz="2000" i="1" dirty="0" smtClean="0">
                <a:latin typeface="Goudy Old Style" panose="02020502050305020303" pitchFamily="18" charset="0"/>
              </a:rPr>
              <a:t>Orange Book Standard</a:t>
            </a:r>
          </a:p>
          <a:p>
            <a:pPr lvl="1"/>
            <a:r>
              <a:rPr lang="fr-BE" sz="2000" i="1" dirty="0" err="1" smtClean="0">
                <a:latin typeface="Goudy Old Style" panose="02020502050305020303" pitchFamily="18" charset="0"/>
              </a:rPr>
              <a:t>Huaweï</a:t>
            </a:r>
            <a:r>
              <a:rPr lang="fr-BE" sz="2000" i="1" dirty="0" smtClean="0">
                <a:latin typeface="Goudy Old Style" panose="02020502050305020303" pitchFamily="18" charset="0"/>
              </a:rPr>
              <a:t> v ZTE</a:t>
            </a:r>
          </a:p>
          <a:p>
            <a:pPr lvl="1"/>
            <a:r>
              <a:rPr lang="fr-BE" sz="2000" dirty="0" err="1" smtClean="0">
                <a:latin typeface="Goudy Old Style" panose="02020502050305020303" pitchFamily="18" charset="0"/>
              </a:rPr>
              <a:t>Low</a:t>
            </a:r>
            <a:r>
              <a:rPr lang="fr-BE" sz="2000" dirty="0" smtClean="0">
                <a:latin typeface="Goudy Old Style" panose="02020502050305020303" pitchFamily="18" charset="0"/>
              </a:rPr>
              <a:t> P </a:t>
            </a:r>
            <a:r>
              <a:rPr lang="fr-BE" sz="2000" dirty="0" err="1" smtClean="0">
                <a:latin typeface="Goudy Old Style" panose="02020502050305020303" pitchFamily="18" charset="0"/>
              </a:rPr>
              <a:t>cost</a:t>
            </a:r>
            <a:r>
              <a:rPr lang="fr-BE" sz="2000" dirty="0" smtClean="0">
                <a:latin typeface="Goudy Old Style" panose="02020502050305020303" pitchFamily="18" charset="0"/>
              </a:rPr>
              <a:t>, 2-directional </a:t>
            </a:r>
            <a:r>
              <a:rPr lang="fr-BE" sz="2000" dirty="0" err="1" smtClean="0">
                <a:latin typeface="Goudy Old Style" panose="02020502050305020303" pitchFamily="18" charset="0"/>
              </a:rPr>
              <a:t>effect</a:t>
            </a:r>
            <a:r>
              <a:rPr lang="fr-BE" sz="2000" dirty="0" smtClean="0">
                <a:latin typeface="Goudy Old Style" panose="02020502050305020303" pitchFamily="18" charset="0"/>
              </a:rPr>
              <a:t> on E </a:t>
            </a:r>
            <a:r>
              <a:rPr lang="fr-BE" sz="2000" dirty="0" err="1" smtClean="0">
                <a:latin typeface="Goudy Old Style" panose="02020502050305020303" pitchFamily="18" charset="0"/>
              </a:rPr>
              <a:t>cost</a:t>
            </a:r>
            <a:r>
              <a:rPr lang="fr-BE" sz="2000" dirty="0" smtClean="0">
                <a:latin typeface="Goudy Old Style" panose="02020502050305020303" pitchFamily="18" charset="0"/>
              </a:rPr>
              <a:t>?</a:t>
            </a:r>
            <a:endParaRPr lang="fr-BE" sz="2000" dirty="0">
              <a:latin typeface="Goudy Old Style" panose="02020502050305020303" pitchFamily="18" charset="0"/>
            </a:endParaRPr>
          </a:p>
        </p:txBody>
      </p:sp>
      <p:sp>
        <p:nvSpPr>
          <p:cNvPr id="3" name="Titre 2"/>
          <p:cNvSpPr>
            <a:spLocks noGrp="1"/>
          </p:cNvSpPr>
          <p:nvPr>
            <p:ph type="title"/>
          </p:nvPr>
        </p:nvSpPr>
        <p:spPr/>
        <p:txBody>
          <a:bodyPr/>
          <a:lstStyle/>
          <a:p>
            <a:r>
              <a:rPr lang="fr-BE" b="1" dirty="0" err="1" smtClean="0">
                <a:latin typeface="Goudy Old Style" panose="02020502050305020303" pitchFamily="18" charset="0"/>
              </a:rPr>
              <a:t>Discovery</a:t>
            </a:r>
            <a:r>
              <a:rPr lang="fr-BE" b="1" dirty="0" smtClean="0">
                <a:latin typeface="Goudy Old Style" panose="02020502050305020303" pitchFamily="18" charset="0"/>
              </a:rPr>
              <a:t> v </a:t>
            </a:r>
            <a:r>
              <a:rPr lang="fr-BE" b="1" dirty="0" err="1" smtClean="0">
                <a:latin typeface="Goudy Old Style" panose="02020502050305020303" pitchFamily="18" charset="0"/>
              </a:rPr>
              <a:t>Distributional</a:t>
            </a:r>
            <a:r>
              <a:rPr lang="fr-BE" b="1" dirty="0" smtClean="0">
                <a:latin typeface="Goudy Old Style" panose="02020502050305020303" pitchFamily="18" charset="0"/>
              </a:rPr>
              <a:t> </a:t>
            </a:r>
            <a:r>
              <a:rPr lang="fr-BE" b="1" dirty="0" err="1" smtClean="0">
                <a:latin typeface="Goudy Old Style" panose="02020502050305020303" pitchFamily="18" charset="0"/>
              </a:rPr>
              <a:t>Rules</a:t>
            </a:r>
            <a:endParaRPr lang="fr-BE" b="1" dirty="0">
              <a:latin typeface="Goudy Old Style" panose="02020502050305020303" pitchFamily="18" charset="0"/>
            </a:endParaRPr>
          </a:p>
        </p:txBody>
      </p:sp>
      <p:sp>
        <p:nvSpPr>
          <p:cNvPr id="4" name="Espace réservé du contenu 3"/>
          <p:cNvSpPr>
            <a:spLocks noGrp="1"/>
          </p:cNvSpPr>
          <p:nvPr>
            <p:ph sz="quarter" idx="15"/>
          </p:nvPr>
        </p:nvSpPr>
        <p:spPr/>
        <p:txBody>
          <a:bodyPr>
            <a:normAutofit/>
          </a:bodyPr>
          <a:lstStyle/>
          <a:p>
            <a:r>
              <a:rPr lang="en-GB" dirty="0">
                <a:latin typeface="Goudy Old Style" panose="02020502050305020303" pitchFamily="18" charset="0"/>
              </a:rPr>
              <a:t>Distributional </a:t>
            </a:r>
            <a:r>
              <a:rPr lang="en-GB" dirty="0" smtClean="0">
                <a:latin typeface="Goudy Old Style" panose="02020502050305020303" pitchFamily="18" charset="0"/>
              </a:rPr>
              <a:t>rules seek to affect reasonable sharing of surplus between parties</a:t>
            </a:r>
          </a:p>
          <a:p>
            <a:pPr lvl="1"/>
            <a:r>
              <a:rPr lang="en-GB" sz="2000" dirty="0" smtClean="0">
                <a:latin typeface="Goudy Old Style" panose="02020502050305020303" pitchFamily="18" charset="0"/>
              </a:rPr>
              <a:t>25% rule in licensing transactions</a:t>
            </a:r>
          </a:p>
          <a:p>
            <a:r>
              <a:rPr lang="en-GB" dirty="0" smtClean="0">
                <a:latin typeface="Goudy Old Style" panose="02020502050305020303" pitchFamily="18" charset="0"/>
              </a:rPr>
              <a:t>Discovery rules trust that basic rules of the game will yield reasonable outcomes</a:t>
            </a:r>
          </a:p>
          <a:p>
            <a:r>
              <a:rPr lang="en-GB" dirty="0" smtClean="0">
                <a:latin typeface="Goudy Old Style" panose="02020502050305020303" pitchFamily="18" charset="0"/>
              </a:rPr>
              <a:t>Close but distinct from primary and secondary rules, because based on Hayekian idea of economically efficient outcomes</a:t>
            </a:r>
          </a:p>
          <a:p>
            <a:r>
              <a:rPr lang="en-GB" dirty="0" smtClean="0">
                <a:latin typeface="Goudy Old Style" panose="02020502050305020303" pitchFamily="18" charset="0"/>
              </a:rPr>
              <a:t>FRAND dot v FRAND range</a:t>
            </a:r>
          </a:p>
          <a:p>
            <a:r>
              <a:rPr lang="en-GB" dirty="0" smtClean="0">
                <a:latin typeface="Goudy Old Style" panose="02020502050305020303" pitchFamily="18" charset="0"/>
              </a:rPr>
              <a:t>Physics v Biology</a:t>
            </a:r>
          </a:p>
          <a:p>
            <a:pPr marL="93662" indent="0">
              <a:buNone/>
            </a:pPr>
            <a:endParaRPr lang="en-GB" dirty="0" smtClean="0">
              <a:latin typeface="Goudy Old Style" panose="02020502050305020303" pitchFamily="18" charset="0"/>
            </a:endParaRPr>
          </a:p>
          <a:p>
            <a:endParaRPr lang="fr-BE" dirty="0">
              <a:latin typeface="Goudy Old Style" panose="02020502050305020303" pitchFamily="18" charset="0"/>
            </a:endParaRPr>
          </a:p>
        </p:txBody>
      </p:sp>
    </p:spTree>
    <p:extLst>
      <p:ext uri="{BB962C8B-B14F-4D97-AF65-F5344CB8AC3E}">
        <p14:creationId xmlns:p14="http://schemas.microsoft.com/office/powerpoint/2010/main" val="1926012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smtClean="0">
                <a:latin typeface="Goudy Old Style" panose="02020502050305020303" pitchFamily="18" charset="0"/>
              </a:rPr>
              <a:t>Conclusions</a:t>
            </a:r>
            <a:endParaRPr lang="en-US" b="1" dirty="0">
              <a:latin typeface="Goudy Old Style" panose="02020502050305020303" pitchFamily="18" charset="0"/>
            </a:endParaRPr>
          </a:p>
        </p:txBody>
      </p:sp>
      <p:sp>
        <p:nvSpPr>
          <p:cNvPr id="3" name="Espace réservé du contenu 2"/>
          <p:cNvSpPr>
            <a:spLocks noGrp="1"/>
          </p:cNvSpPr>
          <p:nvPr>
            <p:ph idx="1"/>
          </p:nvPr>
        </p:nvSpPr>
        <p:spPr/>
        <p:txBody>
          <a:bodyPr>
            <a:normAutofit/>
          </a:bodyPr>
          <a:lstStyle/>
          <a:p>
            <a:pPr marL="608012" indent="-514350">
              <a:buFont typeface="+mj-lt"/>
              <a:buAutoNum type="arabicPeriod"/>
            </a:pPr>
            <a:r>
              <a:rPr lang="fr-BE" sz="2600" b="0" dirty="0" smtClean="0">
                <a:latin typeface="Goudy Old Style" panose="02020502050305020303" pitchFamily="18" charset="0"/>
              </a:rPr>
              <a:t>At a </a:t>
            </a:r>
            <a:r>
              <a:rPr lang="fr-BE" sz="2600" b="0" dirty="0" err="1" smtClean="0">
                <a:latin typeface="Goudy Old Style" panose="02020502050305020303" pitchFamily="18" charset="0"/>
              </a:rPr>
              <a:t>very</a:t>
            </a:r>
            <a:r>
              <a:rPr lang="fr-BE" sz="2600" b="0" dirty="0" smtClean="0">
                <a:latin typeface="Goudy Old Style" panose="02020502050305020303" pitchFamily="18" charset="0"/>
              </a:rPr>
              <a:t> high </a:t>
            </a:r>
            <a:r>
              <a:rPr lang="fr-BE" sz="2600" b="0" dirty="0" err="1" smtClean="0">
                <a:latin typeface="Goudy Old Style" panose="02020502050305020303" pitchFamily="18" charset="0"/>
              </a:rPr>
              <a:t>level</a:t>
            </a:r>
            <a:r>
              <a:rPr lang="fr-BE" sz="2600" b="0" dirty="0" smtClean="0">
                <a:latin typeface="Goudy Old Style" panose="02020502050305020303" pitchFamily="18" charset="0"/>
              </a:rPr>
              <a:t>, not a given </a:t>
            </a:r>
            <a:r>
              <a:rPr lang="fr-BE" sz="2600" b="0" dirty="0" err="1" smtClean="0">
                <a:latin typeface="Goudy Old Style" panose="02020502050305020303" pitchFamily="18" charset="0"/>
              </a:rPr>
              <a:t>that</a:t>
            </a:r>
            <a:r>
              <a:rPr lang="fr-BE" sz="2600" b="0" dirty="0" smtClean="0">
                <a:latin typeface="Goudy Old Style" panose="02020502050305020303" pitchFamily="18" charset="0"/>
              </a:rPr>
              <a:t> FRAND rules are </a:t>
            </a:r>
            <a:r>
              <a:rPr lang="fr-BE" sz="2600" b="0" dirty="0" err="1" smtClean="0">
                <a:latin typeface="Goudy Old Style" panose="02020502050305020303" pitchFamily="18" charset="0"/>
              </a:rPr>
              <a:t>superior</a:t>
            </a:r>
            <a:r>
              <a:rPr lang="fr-BE" sz="2600" b="0" dirty="0" smtClean="0">
                <a:latin typeface="Goudy Old Style" panose="02020502050305020303" pitchFamily="18" charset="0"/>
              </a:rPr>
              <a:t> to FRAND standards: empirical question </a:t>
            </a:r>
            <a:r>
              <a:rPr lang="fr-BE" sz="2600" b="0" dirty="0" err="1" smtClean="0">
                <a:latin typeface="Goudy Old Style" panose="02020502050305020303" pitchFamily="18" charset="0"/>
              </a:rPr>
              <a:t>that</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demands</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verification</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frequency</a:t>
            </a:r>
            <a:r>
              <a:rPr lang="fr-BE" sz="2600" b="0" dirty="0" smtClean="0">
                <a:latin typeface="Goudy Old Style" panose="02020502050305020303" pitchFamily="18" charset="0"/>
              </a:rPr>
              <a:t>)</a:t>
            </a:r>
          </a:p>
          <a:p>
            <a:pPr marL="608012" indent="-514350">
              <a:buFont typeface="+mj-lt"/>
              <a:buAutoNum type="arabicPeriod"/>
            </a:pPr>
            <a:r>
              <a:rPr lang="fr-BE" sz="2600" b="0" dirty="0" smtClean="0">
                <a:latin typeface="Goudy Old Style" panose="02020502050305020303" pitchFamily="18" charset="0"/>
              </a:rPr>
              <a:t>Due to </a:t>
            </a:r>
            <a:r>
              <a:rPr lang="fr-BE" sz="2600" b="0" dirty="0" err="1" smtClean="0">
                <a:latin typeface="Goudy Old Style" panose="02020502050305020303" pitchFamily="18" charset="0"/>
              </a:rPr>
              <a:t>interdependence</a:t>
            </a:r>
            <a:r>
              <a:rPr lang="fr-BE" sz="2600" b="0" dirty="0" smtClean="0">
                <a:latin typeface="Goudy Old Style" panose="02020502050305020303" pitchFamily="18" charset="0"/>
              </a:rPr>
              <a:t> of P and E, second best </a:t>
            </a:r>
            <a:r>
              <a:rPr lang="fr-BE" sz="2600" b="0" dirty="0" err="1" smtClean="0">
                <a:latin typeface="Goudy Old Style" panose="02020502050305020303" pitchFamily="18" charset="0"/>
              </a:rPr>
              <a:t>rules</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may</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also</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be</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very</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costly</a:t>
            </a:r>
            <a:r>
              <a:rPr lang="fr-BE" sz="2600" b="0" dirty="0" smtClean="0">
                <a:latin typeface="Goudy Old Style" panose="02020502050305020303" pitchFamily="18" charset="0"/>
              </a:rPr>
              <a:t> and </a:t>
            </a:r>
            <a:r>
              <a:rPr lang="fr-BE" sz="2600" b="0" dirty="0" err="1" smtClean="0">
                <a:latin typeface="Goudy Old Style" panose="02020502050305020303" pitchFamily="18" charset="0"/>
              </a:rPr>
              <a:t>Kaplow’s</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frequency</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hypothesis</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may</a:t>
            </a:r>
            <a:r>
              <a:rPr lang="fr-BE" sz="2600" b="0" dirty="0" smtClean="0">
                <a:latin typeface="Goudy Old Style" panose="02020502050305020303" pitchFamily="18" charset="0"/>
              </a:rPr>
              <a:t> not </a:t>
            </a:r>
            <a:r>
              <a:rPr lang="fr-BE" sz="2600" b="0" dirty="0" err="1" smtClean="0">
                <a:latin typeface="Goudy Old Style" panose="02020502050305020303" pitchFamily="18" charset="0"/>
              </a:rPr>
              <a:t>hold</a:t>
            </a:r>
            <a:endParaRPr lang="fr-BE" sz="2600" b="0" dirty="0" smtClean="0">
              <a:latin typeface="Goudy Old Style" panose="02020502050305020303" pitchFamily="18" charset="0"/>
            </a:endParaRPr>
          </a:p>
          <a:p>
            <a:pPr marL="608012" indent="-514350">
              <a:buFont typeface="+mj-lt"/>
              <a:buAutoNum type="arabicPeriod"/>
            </a:pPr>
            <a:r>
              <a:rPr lang="fr-BE" sz="2600" b="0" dirty="0" err="1" smtClean="0">
                <a:latin typeface="Goudy Old Style" panose="02020502050305020303" pitchFamily="18" charset="0"/>
              </a:rPr>
              <a:t>Discovery</a:t>
            </a:r>
            <a:r>
              <a:rPr lang="fr-BE" sz="2600" b="0" dirty="0" smtClean="0">
                <a:latin typeface="Goudy Old Style" panose="02020502050305020303" pitchFamily="18" charset="0"/>
              </a:rPr>
              <a:t> and </a:t>
            </a:r>
            <a:r>
              <a:rPr lang="fr-BE" sz="2600" b="0" dirty="0" err="1" smtClean="0">
                <a:latin typeface="Goudy Old Style" panose="02020502050305020303" pitchFamily="18" charset="0"/>
              </a:rPr>
              <a:t>negotiation</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rules</a:t>
            </a:r>
            <a:r>
              <a:rPr lang="fr-BE" sz="2600" b="0" dirty="0" smtClean="0">
                <a:latin typeface="Goudy Old Style" panose="02020502050305020303" pitchFamily="18" charset="0"/>
              </a:rPr>
              <a:t> </a:t>
            </a:r>
            <a:r>
              <a:rPr lang="fr-BE" sz="2600" b="0" dirty="0" smtClean="0">
                <a:latin typeface="Goudy Old Style" panose="02020502050305020303" pitchFamily="18" charset="0"/>
              </a:rPr>
              <a:t>&gt; </a:t>
            </a:r>
            <a:r>
              <a:rPr lang="fr-BE" sz="2600" b="0" dirty="0" err="1" smtClean="0">
                <a:latin typeface="Goudy Old Style" panose="02020502050305020303" pitchFamily="18" charset="0"/>
              </a:rPr>
              <a:t>distributional</a:t>
            </a:r>
            <a:r>
              <a:rPr lang="fr-BE" sz="2600" b="0" dirty="0" smtClean="0">
                <a:latin typeface="Goudy Old Style" panose="02020502050305020303" pitchFamily="18" charset="0"/>
              </a:rPr>
              <a:t> </a:t>
            </a:r>
            <a:r>
              <a:rPr lang="fr-BE" sz="2600" b="0" dirty="0" smtClean="0">
                <a:latin typeface="Goudy Old Style" panose="02020502050305020303" pitchFamily="18" charset="0"/>
              </a:rPr>
              <a:t>and obligation </a:t>
            </a:r>
            <a:r>
              <a:rPr lang="fr-BE" sz="2600" b="0" dirty="0" err="1" smtClean="0">
                <a:latin typeface="Goudy Old Style" panose="02020502050305020303" pitchFamily="18" charset="0"/>
              </a:rPr>
              <a:t>rules</a:t>
            </a:r>
            <a:endParaRPr lang="fr-BE" sz="2600" b="0" dirty="0" smtClean="0">
              <a:latin typeface="Goudy Old Style" panose="02020502050305020303" pitchFamily="18" charset="0"/>
            </a:endParaRPr>
          </a:p>
          <a:p>
            <a:pPr marL="608012" indent="-514350">
              <a:buFont typeface="+mj-lt"/>
              <a:buAutoNum type="arabicPeriod"/>
            </a:pPr>
            <a:r>
              <a:rPr lang="fr-BE" sz="2600" b="0" dirty="0" smtClean="0">
                <a:latin typeface="Goudy Old Style" panose="02020502050305020303" pitchFamily="18" charset="0"/>
              </a:rPr>
              <a:t>More to </a:t>
            </a:r>
            <a:r>
              <a:rPr lang="fr-BE" sz="2600" b="0" dirty="0" err="1" smtClean="0">
                <a:latin typeface="Goudy Old Style" panose="02020502050305020303" pitchFamily="18" charset="0"/>
              </a:rPr>
              <a:t>follow</a:t>
            </a:r>
            <a:r>
              <a:rPr lang="fr-BE" sz="2600" b="0" dirty="0" smtClean="0">
                <a:latin typeface="Goudy Old Style" panose="02020502050305020303" pitchFamily="18" charset="0"/>
              </a:rPr>
              <a:t> in </a:t>
            </a:r>
            <a:r>
              <a:rPr lang="fr-BE" sz="2600" b="0" dirty="0" err="1" smtClean="0">
                <a:latin typeface="Goudy Old Style" panose="02020502050305020303" pitchFamily="18" charset="0"/>
              </a:rPr>
              <a:t>working</a:t>
            </a:r>
            <a:r>
              <a:rPr lang="fr-BE" sz="2600" b="0" dirty="0" smtClean="0">
                <a:latin typeface="Goudy Old Style" panose="02020502050305020303" pitchFamily="18" charset="0"/>
              </a:rPr>
              <a:t> </a:t>
            </a:r>
            <a:r>
              <a:rPr lang="fr-BE" sz="2600" b="0" dirty="0" err="1" smtClean="0">
                <a:latin typeface="Goudy Old Style" panose="02020502050305020303" pitchFamily="18" charset="0"/>
              </a:rPr>
              <a:t>paper</a:t>
            </a:r>
            <a:endParaRPr lang="en-US" sz="2600" b="0" dirty="0">
              <a:latin typeface="Goudy Old Style" panose="02020502050305020303" pitchFamily="18" charset="0"/>
            </a:endParaRPr>
          </a:p>
        </p:txBody>
      </p:sp>
    </p:spTree>
    <p:extLst>
      <p:ext uri="{BB962C8B-B14F-4D97-AF65-F5344CB8AC3E}">
        <p14:creationId xmlns:p14="http://schemas.microsoft.com/office/powerpoint/2010/main" val="153774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BE" b="1" dirty="0" err="1" smtClean="0">
                <a:latin typeface="Goudy Old Style" panose="02020502050305020303" pitchFamily="18" charset="0"/>
              </a:rPr>
              <a:t>References</a:t>
            </a:r>
            <a:endParaRPr lang="fr-BE" b="1" dirty="0">
              <a:latin typeface="Goudy Old Style" panose="02020502050305020303" pitchFamily="18" charset="0"/>
            </a:endParaRPr>
          </a:p>
        </p:txBody>
      </p:sp>
      <p:sp>
        <p:nvSpPr>
          <p:cNvPr id="4" name="Espace réservé du contenu 3"/>
          <p:cNvSpPr>
            <a:spLocks noGrp="1"/>
          </p:cNvSpPr>
          <p:nvPr>
            <p:ph idx="1"/>
          </p:nvPr>
        </p:nvSpPr>
        <p:spPr/>
        <p:txBody>
          <a:bodyPr>
            <a:normAutofit/>
          </a:bodyPr>
          <a:lstStyle/>
          <a:p>
            <a:r>
              <a:rPr lang="en-US" sz="3200" b="0" dirty="0" err="1" smtClean="0">
                <a:latin typeface="Goudy Old Style" panose="02020502050305020303" pitchFamily="18" charset="0"/>
              </a:rPr>
              <a:t>Kaplow</a:t>
            </a:r>
            <a:r>
              <a:rPr lang="en-US" sz="3200" b="0" dirty="0">
                <a:latin typeface="Goudy Old Style" panose="02020502050305020303" pitchFamily="18" charset="0"/>
              </a:rPr>
              <a:t>, Louis. “Rules versus standards: An economic analysis.” Duke Law Journal (1992): 557-629</a:t>
            </a:r>
            <a:r>
              <a:rPr lang="en-US" sz="3200" b="0" dirty="0" smtClean="0">
                <a:latin typeface="Goudy Old Style" panose="02020502050305020303" pitchFamily="18" charset="0"/>
              </a:rPr>
              <a:t>.</a:t>
            </a:r>
          </a:p>
          <a:p>
            <a:r>
              <a:rPr lang="en-US" sz="3200" b="0" dirty="0">
                <a:latin typeface="Goudy Old Style" panose="02020502050305020303" pitchFamily="18" charset="0"/>
              </a:rPr>
              <a:t>Ehrlich, Isaac, and Richard A. Posner. "An economic analysis of legal rulemaking." The Journal of Legal Studies 3, no. 1 (1974): 257-286</a:t>
            </a:r>
            <a:r>
              <a:rPr lang="en-US" sz="3200" b="0" dirty="0" smtClean="0">
                <a:latin typeface="Goudy Old Style" panose="02020502050305020303" pitchFamily="18" charset="0"/>
              </a:rPr>
              <a:t>.</a:t>
            </a:r>
          </a:p>
          <a:p>
            <a:r>
              <a:rPr lang="en-US" sz="3200" b="0" dirty="0">
                <a:latin typeface="Goudy Old Style" panose="02020502050305020303" pitchFamily="18" charset="0"/>
              </a:rPr>
              <a:t>Diver, Colin S. "The optimal precision of administrative rules." The Yale Law Journal 93, no. 1 (1983): 65-109.</a:t>
            </a:r>
            <a:endParaRPr lang="fr-BE" sz="3200" b="0" dirty="0">
              <a:latin typeface="Goudy Old Style" panose="02020502050305020303" pitchFamily="18" charset="0"/>
            </a:endParaRPr>
          </a:p>
        </p:txBody>
      </p:sp>
    </p:spTree>
    <p:extLst>
      <p:ext uri="{BB962C8B-B14F-4D97-AF65-F5344CB8AC3E}">
        <p14:creationId xmlns:p14="http://schemas.microsoft.com/office/powerpoint/2010/main" val="423148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p:cNvSpPr>
            <a:spLocks noGrp="1"/>
          </p:cNvSpPr>
          <p:nvPr>
            <p:ph sz="quarter" idx="14"/>
          </p:nvPr>
        </p:nvSpPr>
        <p:spPr/>
        <p:txBody>
          <a:bodyPr>
            <a:normAutofit/>
          </a:bodyPr>
          <a:lstStyle/>
          <a:p>
            <a:r>
              <a:rPr lang="fr-BE" sz="2800" dirty="0" smtClean="0">
                <a:latin typeface="Goudy Old Style" panose="02020502050305020303" pitchFamily="18" charset="0"/>
              </a:rPr>
              <a:t>In a standard, the content of the law is specified </a:t>
            </a:r>
            <a:r>
              <a:rPr lang="fr-BE" sz="2800" i="1" dirty="0" smtClean="0">
                <a:latin typeface="Goudy Old Style" panose="02020502050305020303" pitchFamily="18" charset="0"/>
              </a:rPr>
              <a:t>ex post </a:t>
            </a:r>
            <a:r>
              <a:rPr lang="fr-BE" sz="2800" dirty="0" smtClean="0">
                <a:latin typeface="Goudy Old Style" panose="02020502050305020303" pitchFamily="18" charset="0"/>
              </a:rPr>
              <a:t>by the adjudicator</a:t>
            </a:r>
          </a:p>
          <a:p>
            <a:r>
              <a:rPr lang="fr-BE" sz="2800" dirty="0" smtClean="0">
                <a:latin typeface="Goudy Old Style" panose="02020502050305020303" pitchFamily="18" charset="0"/>
              </a:rPr>
              <a:t>In a rule, the content (or some of it) of the law is specified </a:t>
            </a:r>
            <a:r>
              <a:rPr lang="fr-BE" sz="2800" i="1" dirty="0" smtClean="0">
                <a:latin typeface="Goudy Old Style" panose="02020502050305020303" pitchFamily="18" charset="0"/>
              </a:rPr>
              <a:t>ex ante </a:t>
            </a:r>
            <a:r>
              <a:rPr lang="fr-BE" sz="2800" dirty="0" smtClean="0">
                <a:latin typeface="Goudy Old Style" panose="02020502050305020303" pitchFamily="18" charset="0"/>
              </a:rPr>
              <a:t>by a rule-maker</a:t>
            </a:r>
            <a:endParaRPr lang="fr-BE" sz="2800" dirty="0">
              <a:latin typeface="Goudy Old Style" panose="02020502050305020303" pitchFamily="18" charset="0"/>
            </a:endParaRPr>
          </a:p>
        </p:txBody>
      </p:sp>
      <p:sp>
        <p:nvSpPr>
          <p:cNvPr id="2" name="Titre 1"/>
          <p:cNvSpPr>
            <a:spLocks noGrp="1"/>
          </p:cNvSpPr>
          <p:nvPr>
            <p:ph type="title"/>
          </p:nvPr>
        </p:nvSpPr>
        <p:spPr/>
        <p:txBody>
          <a:bodyPr/>
          <a:lstStyle/>
          <a:p>
            <a:pPr algn="ctr"/>
            <a:r>
              <a:rPr lang="fr-BE" b="1" dirty="0" smtClean="0">
                <a:latin typeface="Goudy Old Style" panose="02020502050305020303" pitchFamily="18" charset="0"/>
              </a:rPr>
              <a:t>Rules v Standards</a:t>
            </a:r>
            <a:endParaRPr lang="fr-BE" b="1" dirty="0">
              <a:latin typeface="Goudy Old Style" panose="02020502050305020303" pitchFamily="18" charset="0"/>
            </a:endParaRPr>
          </a:p>
        </p:txBody>
      </p:sp>
      <p:sp>
        <p:nvSpPr>
          <p:cNvPr id="10" name="Espace réservé du contenu 9"/>
          <p:cNvSpPr>
            <a:spLocks noGrp="1"/>
          </p:cNvSpPr>
          <p:nvPr>
            <p:ph sz="half" idx="15"/>
          </p:nvPr>
        </p:nvSpPr>
        <p:spPr/>
        <p:txBody>
          <a:bodyPr>
            <a:normAutofit/>
          </a:bodyPr>
          <a:lstStyle/>
          <a:p>
            <a:r>
              <a:rPr lang="fr-BE" sz="2800" dirty="0">
                <a:latin typeface="Goudy Old Style" panose="02020502050305020303" pitchFamily="18" charset="0"/>
              </a:rPr>
              <a:t>Law can prohibit:</a:t>
            </a:r>
          </a:p>
          <a:p>
            <a:pPr lvl="1"/>
            <a:r>
              <a:rPr lang="fr-BE" dirty="0" smtClean="0">
                <a:latin typeface="Goudy Old Style" panose="02020502050305020303" pitchFamily="18" charset="0"/>
              </a:rPr>
              <a:t>«</a:t>
            </a:r>
            <a:r>
              <a:rPr lang="fr-BE" sz="2800" dirty="0" smtClean="0">
                <a:latin typeface="Goudy Old Style" panose="02020502050305020303" pitchFamily="18" charset="0"/>
              </a:rPr>
              <a:t> </a:t>
            </a:r>
            <a:r>
              <a:rPr lang="fr-BE" sz="2800" i="1" dirty="0" smtClean="0">
                <a:latin typeface="Goudy Old Style" panose="02020502050305020303" pitchFamily="18" charset="0"/>
              </a:rPr>
              <a:t>driving in excess </a:t>
            </a:r>
            <a:r>
              <a:rPr lang="fr-BE" sz="2800" i="1" dirty="0" smtClean="0">
                <a:solidFill>
                  <a:srgbClr val="FF0000"/>
                </a:solidFill>
                <a:latin typeface="Goudy Old Style" panose="02020502050305020303" pitchFamily="18" charset="0"/>
              </a:rPr>
              <a:t>of </a:t>
            </a:r>
            <a:r>
              <a:rPr lang="fr-BE" sz="2800" i="1" dirty="0" smtClean="0">
                <a:solidFill>
                  <a:srgbClr val="FF0000"/>
                </a:solidFill>
                <a:latin typeface="Goudy Old Style" panose="02020502050305020303" pitchFamily="18" charset="0"/>
              </a:rPr>
              <a:t>60 </a:t>
            </a:r>
            <a:r>
              <a:rPr lang="fr-BE" sz="2800" i="1" dirty="0" smtClean="0">
                <a:solidFill>
                  <a:srgbClr val="FF0000"/>
                </a:solidFill>
                <a:latin typeface="Goudy Old Style" panose="02020502050305020303" pitchFamily="18" charset="0"/>
              </a:rPr>
              <a:t>mph </a:t>
            </a:r>
            <a:r>
              <a:rPr lang="fr-BE" sz="2800" i="1" dirty="0" smtClean="0">
                <a:latin typeface="Goudy Old Style" panose="02020502050305020303" pitchFamily="18" charset="0"/>
              </a:rPr>
              <a:t>on expressways </a:t>
            </a:r>
            <a:r>
              <a:rPr lang="fr-BE" sz="2800" dirty="0" smtClean="0">
                <a:latin typeface="Goudy Old Style" panose="02020502050305020303" pitchFamily="18" charset="0"/>
              </a:rPr>
              <a:t>»</a:t>
            </a:r>
          </a:p>
          <a:p>
            <a:pPr lvl="1"/>
            <a:r>
              <a:rPr lang="fr-BE" sz="2800" dirty="0" smtClean="0">
                <a:latin typeface="Goudy Old Style" panose="02020502050305020303" pitchFamily="18" charset="0"/>
              </a:rPr>
              <a:t>« </a:t>
            </a:r>
            <a:r>
              <a:rPr lang="fr-BE" sz="2800" i="1" dirty="0" smtClean="0">
                <a:latin typeface="Goudy Old Style" panose="02020502050305020303" pitchFamily="18" charset="0"/>
              </a:rPr>
              <a:t>driving </a:t>
            </a:r>
            <a:r>
              <a:rPr lang="fr-BE" sz="2800" i="1" dirty="0" smtClean="0">
                <a:solidFill>
                  <a:srgbClr val="FF0000"/>
                </a:solidFill>
                <a:latin typeface="Goudy Old Style" panose="02020502050305020303" pitchFamily="18" charset="0"/>
              </a:rPr>
              <a:t>unreasonably fast</a:t>
            </a:r>
            <a:r>
              <a:rPr lang="fr-BE" sz="2800" dirty="0" smtClean="0">
                <a:latin typeface="Goudy Old Style" panose="02020502050305020303" pitchFamily="18" charset="0"/>
              </a:rPr>
              <a:t> »</a:t>
            </a:r>
            <a:endParaRPr lang="fr-BE" sz="2800" dirty="0">
              <a:latin typeface="Goudy Old Style" panose="02020502050305020303" pitchFamily="18" charset="0"/>
            </a:endParaRPr>
          </a:p>
        </p:txBody>
      </p:sp>
    </p:spTree>
    <p:extLst>
      <p:ext uri="{BB962C8B-B14F-4D97-AF65-F5344CB8AC3E}">
        <p14:creationId xmlns:p14="http://schemas.microsoft.com/office/powerpoint/2010/main" val="36526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BE" b="1" dirty="0" smtClean="0">
                <a:latin typeface="Goudy Old Style" panose="02020502050305020303" pitchFamily="18" charset="0"/>
              </a:rPr>
              <a:t>Relevance to FRAND-pledged SEPs</a:t>
            </a:r>
            <a:endParaRPr lang="en-US" b="1" dirty="0">
              <a:latin typeface="Goudy Old Style" panose="02020502050305020303" pitchFamily="18" charset="0"/>
            </a:endParaRPr>
          </a:p>
        </p:txBody>
      </p:sp>
      <p:sp>
        <p:nvSpPr>
          <p:cNvPr id="5" name="Espace réservé du texte 4"/>
          <p:cNvSpPr>
            <a:spLocks noGrp="1"/>
          </p:cNvSpPr>
          <p:nvPr>
            <p:ph type="body" idx="1"/>
          </p:nvPr>
        </p:nvSpPr>
        <p:spPr/>
        <p:txBody>
          <a:bodyPr/>
          <a:lstStyle/>
          <a:p>
            <a:r>
              <a:rPr lang="fr-BE" dirty="0" smtClean="0">
                <a:latin typeface="Goudy Old Style" panose="02020502050305020303" pitchFamily="18" charset="0"/>
              </a:rPr>
              <a:t>Policy</a:t>
            </a:r>
            <a:endParaRPr lang="en-US" dirty="0">
              <a:latin typeface="Goudy Old Style" panose="02020502050305020303" pitchFamily="18" charset="0"/>
            </a:endParaRPr>
          </a:p>
        </p:txBody>
      </p:sp>
      <p:sp>
        <p:nvSpPr>
          <p:cNvPr id="6" name="Espace réservé du contenu 5"/>
          <p:cNvSpPr>
            <a:spLocks noGrp="1"/>
          </p:cNvSpPr>
          <p:nvPr>
            <p:ph sz="half" idx="2"/>
          </p:nvPr>
        </p:nvSpPr>
        <p:spPr/>
        <p:txBody>
          <a:bodyPr/>
          <a:lstStyle/>
          <a:p>
            <a:r>
              <a:rPr lang="fr-BE" dirty="0" smtClean="0">
                <a:latin typeface="Goudy Old Style" panose="02020502050305020303" pitchFamily="18" charset="0"/>
              </a:rPr>
              <a:t>US Courts case-law</a:t>
            </a:r>
          </a:p>
          <a:p>
            <a:r>
              <a:rPr lang="fr-BE" i="1" dirty="0" smtClean="0">
                <a:latin typeface="Goudy Old Style" panose="02020502050305020303" pitchFamily="18" charset="0"/>
              </a:rPr>
              <a:t>Huaweï v ZTE</a:t>
            </a:r>
          </a:p>
          <a:p>
            <a:r>
              <a:rPr lang="fr-BE" i="1" dirty="0" smtClean="0">
                <a:latin typeface="Goudy Old Style" panose="02020502050305020303" pitchFamily="18" charset="0"/>
              </a:rPr>
              <a:t>IEEE-SA revised patent policy</a:t>
            </a:r>
          </a:p>
          <a:p>
            <a:r>
              <a:rPr lang="fr-BE" dirty="0" smtClean="0">
                <a:latin typeface="Goudy Old Style" panose="02020502050305020303" pitchFamily="18" charset="0"/>
              </a:rPr>
              <a:t>Courts to « </a:t>
            </a:r>
            <a:r>
              <a:rPr lang="fr-BE" i="1" dirty="0" smtClean="0">
                <a:latin typeface="Goudy Old Style" panose="02020502050305020303" pitchFamily="18" charset="0"/>
              </a:rPr>
              <a:t>use the discretion granted to them under eBay to selectively limit the use of injunctions</a:t>
            </a:r>
            <a:r>
              <a:rPr lang="fr-BE" dirty="0" smtClean="0">
                <a:latin typeface="Goudy Old Style" panose="02020502050305020303" pitchFamily="18" charset="0"/>
              </a:rPr>
              <a:t> » (Shapiro, 2010)</a:t>
            </a:r>
          </a:p>
          <a:p>
            <a:r>
              <a:rPr lang="fr-BE" dirty="0" smtClean="0">
                <a:latin typeface="Goudy Old Style" panose="02020502050305020303" pitchFamily="18" charset="0"/>
              </a:rPr>
              <a:t>« </a:t>
            </a:r>
            <a:r>
              <a:rPr lang="fr-BE" i="1" dirty="0" smtClean="0">
                <a:latin typeface="Goudy Old Style" panose="02020502050305020303" pitchFamily="18" charset="0"/>
              </a:rPr>
              <a:t>More SSOs should follow the lead of the IEEE by clarifying their patent policies</a:t>
            </a:r>
            <a:r>
              <a:rPr lang="fr-BE" dirty="0" smtClean="0">
                <a:latin typeface="Goudy Old Style" panose="02020502050305020303" pitchFamily="18" charset="0"/>
              </a:rPr>
              <a:t> » (Shapiro, 2015)</a:t>
            </a:r>
            <a:endParaRPr lang="en-US" dirty="0">
              <a:latin typeface="Goudy Old Style" panose="02020502050305020303" pitchFamily="18" charset="0"/>
            </a:endParaRPr>
          </a:p>
        </p:txBody>
      </p:sp>
      <p:sp>
        <p:nvSpPr>
          <p:cNvPr id="7" name="Espace réservé du texte 6"/>
          <p:cNvSpPr>
            <a:spLocks noGrp="1"/>
          </p:cNvSpPr>
          <p:nvPr>
            <p:ph type="body" idx="10"/>
          </p:nvPr>
        </p:nvSpPr>
        <p:spPr/>
        <p:txBody>
          <a:bodyPr/>
          <a:lstStyle/>
          <a:p>
            <a:r>
              <a:rPr lang="fr-BE" dirty="0" smtClean="0">
                <a:latin typeface="Goudy Old Style" panose="02020502050305020303" pitchFamily="18" charset="0"/>
              </a:rPr>
              <a:t>Law</a:t>
            </a:r>
            <a:endParaRPr lang="en-US" dirty="0">
              <a:latin typeface="Goudy Old Style" panose="02020502050305020303" pitchFamily="18" charset="0"/>
            </a:endParaRPr>
          </a:p>
        </p:txBody>
      </p:sp>
      <p:sp>
        <p:nvSpPr>
          <p:cNvPr id="8" name="Espace réservé du contenu 7"/>
          <p:cNvSpPr>
            <a:spLocks noGrp="1"/>
          </p:cNvSpPr>
          <p:nvPr>
            <p:ph sz="half" idx="11"/>
          </p:nvPr>
        </p:nvSpPr>
        <p:spPr/>
        <p:txBody>
          <a:bodyPr>
            <a:normAutofit fontScale="92500" lnSpcReduction="10000"/>
          </a:bodyPr>
          <a:lstStyle/>
          <a:p>
            <a:r>
              <a:rPr lang="en-GB" sz="2400" dirty="0" smtClean="0">
                <a:latin typeface="Goudy Old Style" panose="02020502050305020303" pitchFamily="18" charset="0"/>
              </a:rPr>
              <a:t>No systematic </a:t>
            </a:r>
            <a:r>
              <a:rPr lang="en-GB" sz="2400" dirty="0">
                <a:latin typeface="Goudy Old Style" panose="02020502050305020303" pitchFamily="18" charset="0"/>
              </a:rPr>
              <a:t>understanding of the costs and benefits of </a:t>
            </a:r>
            <a:r>
              <a:rPr lang="en-GB" sz="2400" dirty="0" smtClean="0">
                <a:latin typeface="Goudy Old Style" panose="02020502050305020303" pitchFamily="18" charset="0"/>
              </a:rPr>
              <a:t>FRAND rules </a:t>
            </a:r>
            <a:r>
              <a:rPr lang="en-GB" sz="2400" dirty="0">
                <a:latin typeface="Goudy Old Style" panose="02020502050305020303" pitchFamily="18" charset="0"/>
              </a:rPr>
              <a:t>as opposed to </a:t>
            </a:r>
            <a:r>
              <a:rPr lang="en-GB" sz="2400" dirty="0" smtClean="0">
                <a:latin typeface="Goudy Old Style" panose="02020502050305020303" pitchFamily="18" charset="0"/>
              </a:rPr>
              <a:t>standards</a:t>
            </a:r>
          </a:p>
          <a:p>
            <a:pPr lvl="1"/>
            <a:r>
              <a:rPr lang="en-US" sz="1900" dirty="0" smtClean="0">
                <a:latin typeface="Goudy Old Style" panose="02020502050305020303" pitchFamily="18" charset="0"/>
              </a:rPr>
              <a:t>Scalia: “</a:t>
            </a:r>
            <a:r>
              <a:rPr lang="en-US" sz="1900" i="1" dirty="0" smtClean="0">
                <a:latin typeface="Goudy Old Style" panose="02020502050305020303" pitchFamily="18" charset="0"/>
              </a:rPr>
              <a:t>the </a:t>
            </a:r>
            <a:r>
              <a:rPr lang="en-US" sz="1900" i="1" dirty="0">
                <a:latin typeface="Goudy Old Style" panose="02020502050305020303" pitchFamily="18" charset="0"/>
              </a:rPr>
              <a:t>Rule of Law, the law of rules, be extended as far as the nature of the question allows</a:t>
            </a:r>
            <a:r>
              <a:rPr lang="en-US" sz="1900" dirty="0">
                <a:latin typeface="Goudy Old Style" panose="02020502050305020303" pitchFamily="18" charset="0"/>
              </a:rPr>
              <a:t>”. </a:t>
            </a:r>
          </a:p>
          <a:p>
            <a:pPr lvl="1"/>
            <a:r>
              <a:rPr lang="en-US" sz="1900" dirty="0" smtClean="0">
                <a:latin typeface="Goudy Old Style" panose="02020502050305020303" pitchFamily="18" charset="0"/>
              </a:rPr>
              <a:t>O’Connor: “</a:t>
            </a:r>
            <a:r>
              <a:rPr lang="en-US" sz="1900" i="1" dirty="0" smtClean="0">
                <a:latin typeface="Goudy Old Style" panose="02020502050305020303" pitchFamily="18" charset="0"/>
              </a:rPr>
              <a:t>flaws </a:t>
            </a:r>
            <a:r>
              <a:rPr lang="en-US" sz="1900" i="1" dirty="0">
                <a:latin typeface="Goudy Old Style" panose="02020502050305020303" pitchFamily="18" charset="0"/>
              </a:rPr>
              <a:t>and dangers of a Grand Unified Theory that may turn out to be neither grand nor unified</a:t>
            </a:r>
            <a:r>
              <a:rPr lang="en-US" sz="1900" dirty="0" smtClean="0">
                <a:latin typeface="Goudy Old Style" panose="02020502050305020303" pitchFamily="18" charset="0"/>
              </a:rPr>
              <a:t>.”</a:t>
            </a:r>
            <a:endParaRPr lang="en-GB" sz="1900" dirty="0" smtClean="0">
              <a:latin typeface="Goudy Old Style" panose="02020502050305020303" pitchFamily="18" charset="0"/>
            </a:endParaRPr>
          </a:p>
          <a:p>
            <a:r>
              <a:rPr lang="en-GB" sz="2400" dirty="0" smtClean="0">
                <a:latin typeface="Goudy Old Style" panose="02020502050305020303" pitchFamily="18" charset="0"/>
              </a:rPr>
              <a:t>Literature</a:t>
            </a:r>
          </a:p>
          <a:p>
            <a:pPr lvl="1"/>
            <a:r>
              <a:rPr lang="en-US" sz="2200" dirty="0">
                <a:latin typeface="Goudy Old Style" panose="02020502050305020303" pitchFamily="18" charset="0"/>
              </a:rPr>
              <a:t>Ehrlich and Posner, 1974</a:t>
            </a:r>
            <a:endParaRPr lang="en-GB" sz="2200" dirty="0">
              <a:latin typeface="Goudy Old Style" panose="02020502050305020303" pitchFamily="18" charset="0"/>
            </a:endParaRPr>
          </a:p>
          <a:p>
            <a:pPr lvl="1"/>
            <a:r>
              <a:rPr lang="en-GB" sz="2200" dirty="0" smtClean="0">
                <a:latin typeface="Goudy Old Style" panose="02020502050305020303" pitchFamily="18" charset="0"/>
              </a:rPr>
              <a:t>Diver, 1983</a:t>
            </a:r>
          </a:p>
          <a:p>
            <a:pPr lvl="1"/>
            <a:r>
              <a:rPr lang="en-GB" sz="2200" dirty="0" smtClean="0">
                <a:latin typeface="Goudy Old Style" panose="02020502050305020303" pitchFamily="18" charset="0"/>
              </a:rPr>
              <a:t>Kaplow, 1992</a:t>
            </a:r>
          </a:p>
          <a:p>
            <a:pPr lvl="1"/>
            <a:endParaRPr lang="en-GB" dirty="0" smtClean="0">
              <a:latin typeface="Goudy Old Style" panose="02020502050305020303" pitchFamily="18" charset="0"/>
            </a:endParaRPr>
          </a:p>
          <a:p>
            <a:endParaRPr lang="en-US" dirty="0">
              <a:latin typeface="Goudy Old Style" panose="02020502050305020303" pitchFamily="18" charset="0"/>
            </a:endParaRPr>
          </a:p>
        </p:txBody>
      </p:sp>
    </p:spTree>
    <p:extLst>
      <p:ext uri="{BB962C8B-B14F-4D97-AF65-F5344CB8AC3E}">
        <p14:creationId xmlns:p14="http://schemas.microsoft.com/office/powerpoint/2010/main" val="4223178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err="1" smtClean="0">
                <a:latin typeface="Goudy Old Style" panose="02020502050305020303" pitchFamily="18" charset="0"/>
              </a:rPr>
              <a:t>Outline</a:t>
            </a:r>
            <a:endParaRPr lang="fr-BE" b="1" dirty="0">
              <a:latin typeface="Goudy Old Style" panose="02020502050305020303" pitchFamily="18" charset="0"/>
            </a:endParaRPr>
          </a:p>
        </p:txBody>
      </p:sp>
      <p:sp>
        <p:nvSpPr>
          <p:cNvPr id="7" name="Espace réservé du contenu 6"/>
          <p:cNvSpPr>
            <a:spLocks noGrp="1"/>
          </p:cNvSpPr>
          <p:nvPr>
            <p:ph idx="1"/>
          </p:nvPr>
        </p:nvSpPr>
        <p:spPr/>
        <p:txBody>
          <a:bodyPr>
            <a:normAutofit/>
          </a:bodyPr>
          <a:lstStyle/>
          <a:p>
            <a:pPr marL="550862" indent="-457200">
              <a:buFont typeface="+mj-lt"/>
              <a:buAutoNum type="arabicPeriod"/>
            </a:pPr>
            <a:r>
              <a:rPr lang="fr-BE" sz="2800" dirty="0" smtClean="0">
                <a:latin typeface="Goudy Old Style" panose="02020502050305020303" pitchFamily="18" charset="0"/>
              </a:rPr>
              <a:t>Theory</a:t>
            </a:r>
          </a:p>
          <a:p>
            <a:pPr marL="550862" indent="-457200">
              <a:buFont typeface="+mj-lt"/>
              <a:buAutoNum type="arabicPeriod"/>
            </a:pPr>
            <a:r>
              <a:rPr lang="fr-BE" sz="2800" dirty="0" smtClean="0">
                <a:latin typeface="Goudy Old Style" panose="02020502050305020303" pitchFamily="18" charset="0"/>
              </a:rPr>
              <a:t>FRAND </a:t>
            </a:r>
            <a:r>
              <a:rPr lang="fr-BE" sz="2800" dirty="0" err="1" smtClean="0">
                <a:latin typeface="Goudy Old Style" panose="02020502050305020303" pitchFamily="18" charset="0"/>
              </a:rPr>
              <a:t>rules</a:t>
            </a:r>
            <a:r>
              <a:rPr lang="fr-BE" sz="2800" dirty="0" smtClean="0">
                <a:latin typeface="Goudy Old Style" panose="02020502050305020303" pitchFamily="18" charset="0"/>
              </a:rPr>
              <a:t> &gt; FRAND standards: Theory and Evidence</a:t>
            </a:r>
          </a:p>
          <a:p>
            <a:pPr marL="550862" indent="-457200">
              <a:buFont typeface="+mj-lt"/>
              <a:buAutoNum type="arabicPeriod"/>
            </a:pPr>
            <a:r>
              <a:rPr lang="fr-BE" sz="2800" dirty="0" smtClean="0">
                <a:latin typeface="Goudy Old Style" panose="02020502050305020303" pitchFamily="18" charset="0"/>
              </a:rPr>
              <a:t>Second Best FRAND </a:t>
            </a:r>
            <a:r>
              <a:rPr lang="fr-BE" sz="2800" dirty="0" err="1" smtClean="0">
                <a:latin typeface="Goudy Old Style" panose="02020502050305020303" pitchFamily="18" charset="0"/>
              </a:rPr>
              <a:t>rules</a:t>
            </a:r>
            <a:endParaRPr lang="fr-BE" sz="2800" dirty="0" smtClean="0">
              <a:latin typeface="Goudy Old Style" panose="02020502050305020303" pitchFamily="18" charset="0"/>
            </a:endParaRPr>
          </a:p>
          <a:p>
            <a:pPr marL="550862" indent="-457200">
              <a:buFont typeface="+mj-lt"/>
              <a:buAutoNum type="arabicPeriod"/>
            </a:pPr>
            <a:r>
              <a:rPr lang="fr-BE" sz="2800" dirty="0" err="1" smtClean="0">
                <a:latin typeface="Goudy Old Style" panose="02020502050305020303" pitchFamily="18" charset="0"/>
              </a:rPr>
              <a:t>Models</a:t>
            </a:r>
            <a:r>
              <a:rPr lang="fr-BE" sz="2800" dirty="0" smtClean="0">
                <a:latin typeface="Goudy Old Style" panose="02020502050305020303" pitchFamily="18" charset="0"/>
              </a:rPr>
              <a:t> of </a:t>
            </a:r>
            <a:r>
              <a:rPr lang="fr-BE" sz="2800" dirty="0" err="1" smtClean="0">
                <a:latin typeface="Goudy Old Style" panose="02020502050305020303" pitchFamily="18" charset="0"/>
              </a:rPr>
              <a:t>rules</a:t>
            </a:r>
            <a:endParaRPr lang="fr-BE" sz="2800" dirty="0">
              <a:latin typeface="Goudy Old Style" panose="02020502050305020303" pitchFamily="18" charset="0"/>
            </a:endParaRPr>
          </a:p>
        </p:txBody>
      </p:sp>
    </p:spTree>
    <p:extLst>
      <p:ext uri="{BB962C8B-B14F-4D97-AF65-F5344CB8AC3E}">
        <p14:creationId xmlns:p14="http://schemas.microsoft.com/office/powerpoint/2010/main" val="246010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b="1" dirty="0">
                <a:latin typeface="Goudy Old Style" panose="02020502050305020303" pitchFamily="18" charset="0"/>
              </a:rPr>
              <a:t>1</a:t>
            </a:r>
            <a:r>
              <a:rPr lang="fr-BE" b="1" dirty="0" smtClean="0">
                <a:latin typeface="Goudy Old Style" panose="02020502050305020303" pitchFamily="18" charset="0"/>
              </a:rPr>
              <a:t>.	Theory</a:t>
            </a:r>
            <a:endParaRPr lang="en-US" b="1" dirty="0">
              <a:latin typeface="Goudy Old Style" panose="02020502050305020303" pitchFamily="18" charset="0"/>
            </a:endParaRPr>
          </a:p>
        </p:txBody>
      </p:sp>
      <p:graphicFrame>
        <p:nvGraphicFramePr>
          <p:cNvPr id="11" name="Espace réservé du contenu 10"/>
          <p:cNvGraphicFramePr>
            <a:graphicFrameLocks noGrp="1"/>
          </p:cNvGraphicFramePr>
          <p:nvPr>
            <p:ph idx="1"/>
            <p:extLst>
              <p:ext uri="{D42A27DB-BD31-4B8C-83A1-F6EECF244321}">
                <p14:modId xmlns:p14="http://schemas.microsoft.com/office/powerpoint/2010/main" val="124352135"/>
              </p:ext>
            </p:extLst>
          </p:nvPr>
        </p:nvGraphicFramePr>
        <p:xfrm>
          <a:off x="1477752" y="1384989"/>
          <a:ext cx="5529334" cy="2704940"/>
        </p:xfrm>
        <a:graphic>
          <a:graphicData uri="http://schemas.openxmlformats.org/drawingml/2006/table">
            <a:tbl>
              <a:tblPr firstRow="1" firstCol="1" bandRow="1"/>
              <a:tblGrid>
                <a:gridCol w="1368214">
                  <a:extLst>
                    <a:ext uri="{9D8B030D-6E8A-4147-A177-3AD203B41FA5}">
                      <a16:colId xmlns:a16="http://schemas.microsoft.com/office/drawing/2014/main" val="20000"/>
                    </a:ext>
                  </a:extLst>
                </a:gridCol>
                <a:gridCol w="1576947">
                  <a:extLst>
                    <a:ext uri="{9D8B030D-6E8A-4147-A177-3AD203B41FA5}">
                      <a16:colId xmlns:a16="http://schemas.microsoft.com/office/drawing/2014/main" val="20001"/>
                    </a:ext>
                  </a:extLst>
                </a:gridCol>
                <a:gridCol w="565464">
                  <a:extLst>
                    <a:ext uri="{9D8B030D-6E8A-4147-A177-3AD203B41FA5}">
                      <a16:colId xmlns:a16="http://schemas.microsoft.com/office/drawing/2014/main" val="20002"/>
                    </a:ext>
                  </a:extLst>
                </a:gridCol>
                <a:gridCol w="682355">
                  <a:extLst>
                    <a:ext uri="{9D8B030D-6E8A-4147-A177-3AD203B41FA5}">
                      <a16:colId xmlns:a16="http://schemas.microsoft.com/office/drawing/2014/main" val="20003"/>
                    </a:ext>
                  </a:extLst>
                </a:gridCol>
                <a:gridCol w="1336354">
                  <a:extLst>
                    <a:ext uri="{9D8B030D-6E8A-4147-A177-3AD203B41FA5}">
                      <a16:colId xmlns:a16="http://schemas.microsoft.com/office/drawing/2014/main" val="20004"/>
                    </a:ext>
                  </a:extLst>
                </a:gridCol>
              </a:tblGrid>
              <a:tr h="559890">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Promulgation cost (PC)</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Advice cost (AC)</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Enforcement cost (EC)</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9945">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Rule (R)</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 (unless as precedent)</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Low</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Low</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9945">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Standard (S)</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Low</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9945">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Outcome</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S</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R</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R</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5380">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Average Total Cost of operating rule v standard: </a:t>
                      </a:r>
                      <a:endParaRPr lang="en-US" sz="1200" dirty="0">
                        <a:effectLst/>
                        <a:latin typeface="Times" panose="02020603050405020304" pitchFamily="18" charset="0"/>
                        <a:ea typeface="Calibri" panose="020F0502020204030204" pitchFamily="34" charset="0"/>
                        <a:cs typeface="TimesNewRoman"/>
                      </a:endParaRPr>
                    </a:p>
                    <a:p>
                      <a:pPr>
                        <a:lnSpc>
                          <a:spcPct val="10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(PC+AC+EC)/units of enforcement proceedings</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79945">
                <a:tc>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Frequent conduct</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Infrequent conduct</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r h="279945">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Rule</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Low</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r h="279945">
                <a:tc>
                  <a:txBody>
                    <a:bodyPr/>
                    <a:lstStyle/>
                    <a:p>
                      <a:pPr>
                        <a:lnSpc>
                          <a:spcPct val="150000"/>
                        </a:lnSpc>
                        <a:spcBef>
                          <a:spcPts val="600"/>
                        </a:spcBef>
                        <a:spcAft>
                          <a:spcPts val="0"/>
                        </a:spcAft>
                      </a:pPr>
                      <a:r>
                        <a:rPr lang="en-US" sz="1000" b="1" dirty="0">
                          <a:effectLst/>
                          <a:latin typeface="Times" panose="02020603050405020304" pitchFamily="18" charset="0"/>
                          <a:ea typeface="Calibri" panose="020F0502020204030204" pitchFamily="34" charset="0"/>
                          <a:cs typeface="Times New Roman" panose="02020603050405020304" pitchFamily="18" charset="0"/>
                        </a:rPr>
                        <a:t>Standard</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nSpc>
                          <a:spcPct val="150000"/>
                        </a:lnSpc>
                        <a:spcBef>
                          <a:spcPts val="600"/>
                        </a:spcBef>
                        <a:spcAft>
                          <a:spcPts val="0"/>
                        </a:spcAft>
                      </a:pPr>
                      <a:r>
                        <a:rPr lang="en-US" sz="1000" dirty="0">
                          <a:effectLst/>
                          <a:latin typeface="Times" panose="02020603050405020304" pitchFamily="18" charset="0"/>
                          <a:ea typeface="Calibri" panose="020F0502020204030204" pitchFamily="34" charset="0"/>
                          <a:cs typeface="Times New Roman" panose="02020603050405020304" pitchFamily="18" charset="0"/>
                        </a:rPr>
                        <a:t>High</a:t>
                      </a:r>
                      <a:endParaRPr lang="en-US" sz="1200" dirty="0">
                        <a:effectLst/>
                        <a:latin typeface="Times" panose="02020603050405020304" pitchFamily="18" charset="0"/>
                        <a:ea typeface="Calibri" panose="020F0502020204030204" pitchFamily="34" charset="0"/>
                        <a:cs typeface="TimesNew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12" name="ZoneTexte 11"/>
          <p:cNvSpPr txBox="1"/>
          <p:nvPr/>
        </p:nvSpPr>
        <p:spPr>
          <a:xfrm>
            <a:off x="1021427" y="4368472"/>
            <a:ext cx="7086600" cy="646331"/>
          </a:xfrm>
          <a:prstGeom prst="rect">
            <a:avLst/>
          </a:prstGeom>
          <a:noFill/>
        </p:spPr>
        <p:txBody>
          <a:bodyPr wrap="square" rtlCol="0">
            <a:spAutoFit/>
          </a:bodyPr>
          <a:lstStyle/>
          <a:p>
            <a:r>
              <a:rPr lang="fr-BE" dirty="0" smtClean="0">
                <a:latin typeface="Goudy Old Style" panose="02020502050305020303" pitchFamily="18" charset="0"/>
              </a:rPr>
              <a:t>Kaplow frequency hypothezis: Economies of scale with rules. At given frequency</a:t>
            </a:r>
            <a:r>
              <a:rPr lang="fr-BE" dirty="0">
                <a:latin typeface="Goudy Old Style" panose="02020502050305020303" pitchFamily="18" charset="0"/>
              </a:rPr>
              <a:t> </a:t>
            </a:r>
            <a:r>
              <a:rPr lang="fr-BE" dirty="0" smtClean="0">
                <a:latin typeface="Goudy Old Style" panose="02020502050305020303" pitchFamily="18" charset="0"/>
              </a:rPr>
              <a:t>of enforcement proceedings, rules less costly than standards.  </a:t>
            </a:r>
            <a:endParaRPr lang="en-US" dirty="0">
              <a:latin typeface="Goudy Old Style" panose="02020502050305020303" pitchFamily="18" charset="0"/>
            </a:endParaRPr>
          </a:p>
        </p:txBody>
      </p:sp>
    </p:spTree>
    <p:extLst>
      <p:ext uri="{BB962C8B-B14F-4D97-AF65-F5344CB8AC3E}">
        <p14:creationId xmlns:p14="http://schemas.microsoft.com/office/powerpoint/2010/main" val="135953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smtClean="0">
                <a:latin typeface="Goudy Old Style" panose="02020502050305020303" pitchFamily="18" charset="0"/>
              </a:rPr>
              <a:t>Illustrations</a:t>
            </a:r>
            <a:endParaRPr lang="en-US" b="1" dirty="0">
              <a:latin typeface="Goudy Old Style" panose="02020502050305020303" pitchFamily="18" charset="0"/>
            </a:endParaRPr>
          </a:p>
        </p:txBody>
      </p:sp>
      <p:sp>
        <p:nvSpPr>
          <p:cNvPr id="4" name="Espace réservé du texte 3"/>
          <p:cNvSpPr>
            <a:spLocks noGrp="1"/>
          </p:cNvSpPr>
          <p:nvPr>
            <p:ph type="body" idx="1"/>
          </p:nvPr>
        </p:nvSpPr>
        <p:spPr/>
        <p:txBody>
          <a:bodyPr/>
          <a:lstStyle/>
          <a:p>
            <a:r>
              <a:rPr lang="fr-BE" b="0" i="1" dirty="0" smtClean="0">
                <a:latin typeface="Goudy Old Style" panose="02020502050305020303" pitchFamily="18" charset="0"/>
              </a:rPr>
              <a:t>FRAND standards</a:t>
            </a:r>
            <a:endParaRPr lang="en-US" b="0" i="1" dirty="0">
              <a:latin typeface="Goudy Old Style" panose="02020502050305020303" pitchFamily="18" charset="0"/>
            </a:endParaRPr>
          </a:p>
        </p:txBody>
      </p:sp>
      <p:sp>
        <p:nvSpPr>
          <p:cNvPr id="5" name="Espace réservé du contenu 4"/>
          <p:cNvSpPr>
            <a:spLocks noGrp="1"/>
          </p:cNvSpPr>
          <p:nvPr>
            <p:ph sz="half" idx="2"/>
          </p:nvPr>
        </p:nvSpPr>
        <p:spPr>
          <a:xfrm>
            <a:off x="185980" y="1833326"/>
            <a:ext cx="4191694" cy="4815951"/>
          </a:xfrm>
        </p:spPr>
        <p:txBody>
          <a:bodyPr>
            <a:normAutofit/>
          </a:bodyPr>
          <a:lstStyle/>
          <a:p>
            <a:r>
              <a:rPr lang="fr-BE" i="1" dirty="0">
                <a:latin typeface="Goudy Old Style" panose="02020502050305020303" pitchFamily="18" charset="0"/>
              </a:rPr>
              <a:t>Ericsson v </a:t>
            </a:r>
            <a:r>
              <a:rPr lang="fr-BE" i="1" dirty="0" smtClean="0">
                <a:latin typeface="Goudy Old Style" panose="02020502050305020303" pitchFamily="18" charset="0"/>
              </a:rPr>
              <a:t>D-Link, 3rd Circ.</a:t>
            </a:r>
            <a:endParaRPr lang="en-US" i="1" dirty="0">
              <a:latin typeface="Goudy Old Style" panose="02020502050305020303" pitchFamily="18" charset="0"/>
            </a:endParaRPr>
          </a:p>
          <a:p>
            <a:pPr lvl="1"/>
            <a:r>
              <a:rPr lang="en-GB" dirty="0" smtClean="0">
                <a:latin typeface="Goudy Old Style" panose="02020502050305020303" pitchFamily="18" charset="0"/>
              </a:rPr>
              <a:t>“</a:t>
            </a:r>
            <a:r>
              <a:rPr lang="en-GB" i="1" dirty="0" smtClean="0">
                <a:latin typeface="Goudy Old Style" panose="02020502050305020303" pitchFamily="18" charset="0"/>
              </a:rPr>
              <a:t>(</a:t>
            </a:r>
            <a:r>
              <a:rPr lang="en-GB" i="1" dirty="0">
                <a:latin typeface="Goudy Old Style" panose="02020502050305020303" pitchFamily="18" charset="0"/>
              </a:rPr>
              <a:t>F)RAND terms vary from case to case</a:t>
            </a:r>
            <a:r>
              <a:rPr lang="en-GB" dirty="0" smtClean="0">
                <a:latin typeface="Goudy Old Style" panose="02020502050305020303" pitchFamily="18" charset="0"/>
              </a:rPr>
              <a:t>”</a:t>
            </a:r>
          </a:p>
          <a:p>
            <a:pPr lvl="1"/>
            <a:r>
              <a:rPr lang="en-GB" dirty="0">
                <a:latin typeface="Goudy Old Style" panose="02020502050305020303" pitchFamily="18" charset="0"/>
              </a:rPr>
              <a:t>“</a:t>
            </a:r>
            <a:r>
              <a:rPr lang="en-GB" i="1" dirty="0">
                <a:latin typeface="Goudy Old Style" panose="02020502050305020303" pitchFamily="18" charset="0"/>
              </a:rPr>
              <a:t>[w]e believe unwise to create a new set </a:t>
            </a:r>
            <a:r>
              <a:rPr lang="en-GB" i="1" dirty="0" smtClean="0">
                <a:latin typeface="Goudy Old Style" panose="02020502050305020303" pitchFamily="18" charset="0"/>
              </a:rPr>
              <a:t>of </a:t>
            </a:r>
            <a:r>
              <a:rPr lang="en-GB" i="1" dirty="0">
                <a:latin typeface="Goudy Old Style" panose="02020502050305020303" pitchFamily="18" charset="0"/>
              </a:rPr>
              <a:t>Georgia-Pacific like factors for all cases involving RAND encumbered patents. </a:t>
            </a:r>
            <a:r>
              <a:rPr lang="en-GB" i="1" dirty="0">
                <a:solidFill>
                  <a:srgbClr val="FF0000"/>
                </a:solidFill>
                <a:latin typeface="Goudy Old Style" panose="02020502050305020303" pitchFamily="18" charset="0"/>
              </a:rPr>
              <a:t>Although we recognize the desire for bright lines </a:t>
            </a:r>
            <a:r>
              <a:rPr lang="en-GB" dirty="0">
                <a:solidFill>
                  <a:srgbClr val="FF0000"/>
                </a:solidFill>
                <a:latin typeface="Goudy Old Style" panose="02020502050305020303" pitchFamily="18" charset="0"/>
              </a:rPr>
              <a:t>rules</a:t>
            </a:r>
            <a:r>
              <a:rPr lang="en-GB" i="1" dirty="0">
                <a:solidFill>
                  <a:srgbClr val="FF0000"/>
                </a:solidFill>
                <a:latin typeface="Goudy Old Style" panose="02020502050305020303" pitchFamily="18" charset="0"/>
              </a:rPr>
              <a:t> </a:t>
            </a:r>
            <a:r>
              <a:rPr lang="en-GB" i="1" dirty="0">
                <a:latin typeface="Goudy Old Style" panose="02020502050305020303" pitchFamily="18" charset="0"/>
              </a:rPr>
              <a:t>and the need for district courts to start somewhere, </a:t>
            </a:r>
            <a:r>
              <a:rPr lang="en-GB" i="1" dirty="0">
                <a:solidFill>
                  <a:srgbClr val="FF0000"/>
                </a:solidFill>
                <a:latin typeface="Goudy Old Style" panose="02020502050305020303" pitchFamily="18" charset="0"/>
              </a:rPr>
              <a:t>courts</a:t>
            </a:r>
            <a:r>
              <a:rPr lang="en-GB" i="1" dirty="0">
                <a:latin typeface="Goudy Old Style" panose="02020502050305020303" pitchFamily="18" charset="0"/>
              </a:rPr>
              <a:t> must consider the facts of record when instructing the jury and </a:t>
            </a:r>
            <a:r>
              <a:rPr lang="en-GB" i="1" dirty="0">
                <a:solidFill>
                  <a:srgbClr val="FF0000"/>
                </a:solidFill>
                <a:latin typeface="Goudy Old Style" panose="02020502050305020303" pitchFamily="18" charset="0"/>
              </a:rPr>
              <a:t>should avoid rote reference to particular damages formula</a:t>
            </a:r>
            <a:r>
              <a:rPr lang="en-GB" i="1" dirty="0">
                <a:latin typeface="Goudy Old Style" panose="02020502050305020303" pitchFamily="18" charset="0"/>
              </a:rPr>
              <a:t> </a:t>
            </a:r>
            <a:r>
              <a:rPr lang="en-GB" dirty="0">
                <a:latin typeface="Goudy Old Style" panose="02020502050305020303" pitchFamily="18" charset="0"/>
              </a:rPr>
              <a:t>(emphasis added)”</a:t>
            </a:r>
            <a:endParaRPr lang="en-US" dirty="0">
              <a:latin typeface="Goudy Old Style" panose="02020502050305020303" pitchFamily="18" charset="0"/>
            </a:endParaRPr>
          </a:p>
        </p:txBody>
      </p:sp>
      <p:sp>
        <p:nvSpPr>
          <p:cNvPr id="6" name="Espace réservé du texte 5"/>
          <p:cNvSpPr>
            <a:spLocks noGrp="1"/>
          </p:cNvSpPr>
          <p:nvPr>
            <p:ph type="body" idx="10"/>
          </p:nvPr>
        </p:nvSpPr>
        <p:spPr/>
        <p:txBody>
          <a:bodyPr/>
          <a:lstStyle/>
          <a:p>
            <a:r>
              <a:rPr lang="fr-BE" b="0" i="1" dirty="0" smtClean="0">
                <a:latin typeface="Goudy Old Style" panose="02020502050305020303" pitchFamily="18" charset="0"/>
              </a:rPr>
              <a:t>FRAND rules</a:t>
            </a:r>
            <a:endParaRPr lang="en-US" b="0" i="1" dirty="0">
              <a:latin typeface="Goudy Old Style" panose="02020502050305020303" pitchFamily="18" charset="0"/>
            </a:endParaRPr>
          </a:p>
        </p:txBody>
      </p:sp>
      <p:sp>
        <p:nvSpPr>
          <p:cNvPr id="7" name="Espace réservé du contenu 6"/>
          <p:cNvSpPr>
            <a:spLocks noGrp="1"/>
          </p:cNvSpPr>
          <p:nvPr>
            <p:ph sz="half" idx="11"/>
          </p:nvPr>
        </p:nvSpPr>
        <p:spPr>
          <a:xfrm>
            <a:off x="4751780" y="1833327"/>
            <a:ext cx="4191694" cy="4815950"/>
          </a:xfrm>
        </p:spPr>
        <p:txBody>
          <a:bodyPr/>
          <a:lstStyle/>
          <a:p>
            <a:r>
              <a:rPr lang="fr-BE" i="1" dirty="0">
                <a:latin typeface="Goudy Old Style" panose="02020502050305020303" pitchFamily="18" charset="0"/>
              </a:rPr>
              <a:t>Huaweï v </a:t>
            </a:r>
            <a:r>
              <a:rPr lang="fr-BE" i="1" dirty="0" smtClean="0">
                <a:latin typeface="Goudy Old Style" panose="02020502050305020303" pitchFamily="18" charset="0"/>
              </a:rPr>
              <a:t>ZTE, CJEU</a:t>
            </a:r>
            <a:endParaRPr lang="en-US" i="1" dirty="0">
              <a:latin typeface="Goudy Old Style" panose="02020502050305020303" pitchFamily="18" charset="0"/>
            </a:endParaRPr>
          </a:p>
          <a:p>
            <a:pPr lvl="1"/>
            <a:r>
              <a:rPr lang="fr-BE" dirty="0">
                <a:latin typeface="Goudy Old Style" panose="02020502050305020303" pitchFamily="18" charset="0"/>
              </a:rPr>
              <a:t>FRAND create « </a:t>
            </a:r>
            <a:r>
              <a:rPr lang="fr-BE" i="1" dirty="0">
                <a:latin typeface="Goudy Old Style" panose="02020502050305020303" pitchFamily="18" charset="0"/>
              </a:rPr>
              <a:t>particular circumstances</a:t>
            </a:r>
            <a:r>
              <a:rPr lang="fr-BE" dirty="0">
                <a:latin typeface="Goudy Old Style" panose="02020502050305020303" pitchFamily="18" charset="0"/>
              </a:rPr>
              <a:t> », which justify placing legal constraints on SEP owners</a:t>
            </a:r>
          </a:p>
          <a:p>
            <a:pPr lvl="1"/>
            <a:r>
              <a:rPr lang="fr-BE" dirty="0">
                <a:latin typeface="Goudy Old Style" panose="02020502050305020303" pitchFamily="18" charset="0"/>
              </a:rPr>
              <a:t>No abuse, as long as 3 conditions are met</a:t>
            </a:r>
            <a:endParaRPr lang="en-US" dirty="0">
              <a:latin typeface="Goudy Old Style" panose="02020502050305020303" pitchFamily="18" charset="0"/>
            </a:endParaRPr>
          </a:p>
          <a:p>
            <a:r>
              <a:rPr lang="fr-BE" i="1" dirty="0" smtClean="0">
                <a:latin typeface="Goudy Old Style" panose="02020502050305020303" pitchFamily="18" charset="0"/>
              </a:rPr>
              <a:t>IEEE-SA  revised patent policy</a:t>
            </a:r>
          </a:p>
          <a:p>
            <a:pPr lvl="1"/>
            <a:r>
              <a:rPr lang="fr-BE" dirty="0" smtClean="0">
                <a:latin typeface="Goudy Old Style" panose="02020502050305020303" pitchFamily="18" charset="0"/>
              </a:rPr>
              <a:t>Defines </a:t>
            </a:r>
            <a:r>
              <a:rPr lang="fr-BE" i="1" dirty="0" smtClean="0">
                <a:latin typeface="Goudy Old Style" panose="02020502050305020303" pitchFamily="18" charset="0"/>
              </a:rPr>
              <a:t>« reasonable » </a:t>
            </a:r>
            <a:r>
              <a:rPr lang="fr-BE" dirty="0" smtClean="0">
                <a:latin typeface="Goudy Old Style" panose="02020502050305020303" pitchFamily="18" charset="0"/>
              </a:rPr>
              <a:t>rates + valuation methodology incl. SSPPU</a:t>
            </a:r>
          </a:p>
        </p:txBody>
      </p:sp>
    </p:spTree>
    <p:extLst>
      <p:ext uri="{BB962C8B-B14F-4D97-AF65-F5344CB8AC3E}">
        <p14:creationId xmlns:p14="http://schemas.microsoft.com/office/powerpoint/2010/main" val="899014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85979" y="570473"/>
            <a:ext cx="9057411" cy="658614"/>
          </a:xfrm>
        </p:spPr>
        <p:txBody>
          <a:bodyPr/>
          <a:lstStyle/>
          <a:p>
            <a:r>
              <a:rPr lang="fr-BE" b="1" dirty="0" smtClean="0">
                <a:latin typeface="Goudy Old Style" panose="02020502050305020303" pitchFamily="18" charset="0"/>
              </a:rPr>
              <a:t>2.	FRAND </a:t>
            </a:r>
            <a:r>
              <a:rPr lang="fr-BE" b="1" dirty="0">
                <a:latin typeface="Goudy Old Style" panose="02020502050305020303" pitchFamily="18" charset="0"/>
              </a:rPr>
              <a:t>rules </a:t>
            </a:r>
            <a:r>
              <a:rPr lang="fr-BE" b="1" dirty="0" smtClean="0">
                <a:latin typeface="Goudy Old Style" panose="02020502050305020303" pitchFamily="18" charset="0"/>
              </a:rPr>
              <a:t>&gt;&lt; standards </a:t>
            </a:r>
            <a:r>
              <a:rPr lang="fr-BE" b="1" dirty="0">
                <a:latin typeface="Goudy Old Style" panose="02020502050305020303" pitchFamily="18" charset="0"/>
              </a:rPr>
              <a:t>is an empirical </a:t>
            </a:r>
            <a:r>
              <a:rPr lang="fr-BE" b="1" dirty="0" smtClean="0">
                <a:latin typeface="Goudy Old Style" panose="02020502050305020303" pitchFamily="18" charset="0"/>
              </a:rPr>
              <a:t>question</a:t>
            </a:r>
            <a:endParaRPr lang="en-US" b="1" dirty="0">
              <a:latin typeface="Goudy Old Style" panose="02020502050305020303" pitchFamily="18" charset="0"/>
            </a:endParaRPr>
          </a:p>
        </p:txBody>
      </p:sp>
      <p:sp>
        <p:nvSpPr>
          <p:cNvPr id="8" name="Espace réservé du contenu 7"/>
          <p:cNvSpPr>
            <a:spLocks noGrp="1"/>
          </p:cNvSpPr>
          <p:nvPr>
            <p:ph idx="1"/>
          </p:nvPr>
        </p:nvSpPr>
        <p:spPr>
          <a:xfrm>
            <a:off x="185980" y="1318539"/>
            <a:ext cx="8757494" cy="5688548"/>
          </a:xfrm>
        </p:spPr>
        <p:txBody>
          <a:bodyPr/>
          <a:lstStyle/>
          <a:p>
            <a:r>
              <a:rPr lang="fr-BE" dirty="0" smtClean="0">
                <a:latin typeface="Goudy Old Style" panose="02020502050305020303" pitchFamily="18" charset="0"/>
              </a:rPr>
              <a:t>Promulgation costs v enforcement costs</a:t>
            </a:r>
            <a:endParaRPr lang="fr-BE" dirty="0">
              <a:latin typeface="Goudy Old Style" panose="02020502050305020303" pitchFamily="18" charset="0"/>
            </a:endParaRPr>
          </a:p>
          <a:p>
            <a:r>
              <a:rPr lang="fr-BE" dirty="0" smtClean="0">
                <a:latin typeface="Goudy Old Style" panose="02020502050305020303" pitchFamily="18" charset="0"/>
              </a:rPr>
              <a:t>Promulgation costs: </a:t>
            </a:r>
            <a:r>
              <a:rPr lang="fr-BE" dirty="0" err="1" smtClean="0">
                <a:latin typeface="Goudy Old Style" panose="02020502050305020303" pitchFamily="18" charset="0"/>
              </a:rPr>
              <a:t>higher</a:t>
            </a:r>
            <a:r>
              <a:rPr lang="fr-BE" dirty="0" smtClean="0">
                <a:latin typeface="Goudy Old Style" panose="02020502050305020303" pitchFamily="18" charset="0"/>
              </a:rPr>
              <a:t> </a:t>
            </a:r>
            <a:r>
              <a:rPr lang="fr-BE" dirty="0" smtClean="0">
                <a:latin typeface="Goudy Old Style" panose="02020502050305020303" pitchFamily="18" charset="0"/>
              </a:rPr>
              <a:t>with FRAND rules?</a:t>
            </a:r>
          </a:p>
          <a:p>
            <a:pPr lvl="1"/>
            <a:r>
              <a:rPr lang="fr-BE" dirty="0">
                <a:latin typeface="Goudy Old Style" panose="02020502050305020303" pitchFamily="18" charset="0"/>
              </a:rPr>
              <a:t>Informational: </a:t>
            </a:r>
            <a:r>
              <a:rPr lang="fr-BE" dirty="0" err="1" smtClean="0">
                <a:latin typeface="Goudy Old Style" panose="02020502050305020303" pitchFamily="18" charset="0"/>
              </a:rPr>
              <a:t>divided</a:t>
            </a:r>
            <a:r>
              <a:rPr lang="fr-BE" dirty="0" smtClean="0">
                <a:latin typeface="Goudy Old Style" panose="02020502050305020303" pitchFamily="18" charset="0"/>
              </a:rPr>
              <a:t> </a:t>
            </a:r>
            <a:r>
              <a:rPr lang="fr-BE" dirty="0">
                <a:latin typeface="Goudy Old Style" panose="02020502050305020303" pitchFamily="18" charset="0"/>
              </a:rPr>
              <a:t>scholarship</a:t>
            </a:r>
          </a:p>
          <a:p>
            <a:pPr lvl="1"/>
            <a:r>
              <a:rPr lang="fr-BE" dirty="0">
                <a:latin typeface="Goudy Old Style" panose="02020502050305020303" pitchFamily="18" charset="0"/>
              </a:rPr>
              <a:t>Transactional: legislative&gt;private&gt;regulatory agency&gt;judge</a:t>
            </a:r>
          </a:p>
          <a:p>
            <a:r>
              <a:rPr lang="fr-BE" dirty="0" smtClean="0">
                <a:latin typeface="Goudy Old Style" panose="02020502050305020303" pitchFamily="18" charset="0"/>
              </a:rPr>
              <a:t>Enforcement costs: </a:t>
            </a:r>
            <a:r>
              <a:rPr lang="fr-BE" dirty="0" err="1" smtClean="0">
                <a:latin typeface="Goudy Old Style" panose="02020502050305020303" pitchFamily="18" charset="0"/>
              </a:rPr>
              <a:t>lower</a:t>
            </a:r>
            <a:r>
              <a:rPr lang="fr-BE" dirty="0" smtClean="0">
                <a:latin typeface="Goudy Old Style" panose="02020502050305020303" pitchFamily="18" charset="0"/>
              </a:rPr>
              <a:t> </a:t>
            </a:r>
            <a:r>
              <a:rPr lang="fr-BE" dirty="0" smtClean="0">
                <a:latin typeface="Goudy Old Style" panose="02020502050305020303" pitchFamily="18" charset="0"/>
              </a:rPr>
              <a:t>with FRAND rules?</a:t>
            </a:r>
          </a:p>
          <a:p>
            <a:pPr lvl="1"/>
            <a:r>
              <a:rPr lang="fr-BE" dirty="0">
                <a:latin typeface="Goudy Old Style" panose="02020502050305020303" pitchFamily="18" charset="0"/>
              </a:rPr>
              <a:t>Less cases</a:t>
            </a:r>
          </a:p>
          <a:p>
            <a:pPr lvl="1"/>
            <a:r>
              <a:rPr lang="fr-BE" dirty="0">
                <a:latin typeface="Goudy Old Style" panose="02020502050305020303" pitchFamily="18" charset="0"/>
              </a:rPr>
              <a:t>Thinner </a:t>
            </a:r>
            <a:r>
              <a:rPr lang="fr-BE" dirty="0" smtClean="0">
                <a:latin typeface="Goudy Old Style" panose="02020502050305020303" pitchFamily="18" charset="0"/>
              </a:rPr>
              <a:t>cases</a:t>
            </a:r>
          </a:p>
          <a:p>
            <a:r>
              <a:rPr lang="fr-BE" dirty="0" smtClean="0">
                <a:latin typeface="Goudy Old Style" panose="02020502050305020303" pitchFamily="18" charset="0"/>
              </a:rPr>
              <a:t>Which of those </a:t>
            </a:r>
            <a:r>
              <a:rPr lang="fr-BE" dirty="0" err="1" smtClean="0">
                <a:latin typeface="Goudy Old Style" panose="02020502050305020303" pitchFamily="18" charset="0"/>
              </a:rPr>
              <a:t>two</a:t>
            </a:r>
            <a:r>
              <a:rPr lang="fr-BE" dirty="0" smtClean="0">
                <a:latin typeface="Goudy Old Style" panose="02020502050305020303" pitchFamily="18" charset="0"/>
              </a:rPr>
              <a:t> </a:t>
            </a:r>
            <a:r>
              <a:rPr lang="fr-BE" dirty="0" err="1" smtClean="0">
                <a:latin typeface="Goudy Old Style" panose="02020502050305020303" pitchFamily="18" charset="0"/>
              </a:rPr>
              <a:t>effects</a:t>
            </a:r>
            <a:r>
              <a:rPr lang="fr-BE" dirty="0" smtClean="0">
                <a:latin typeface="Goudy Old Style" panose="02020502050305020303" pitchFamily="18" charset="0"/>
              </a:rPr>
              <a:t> </a:t>
            </a:r>
            <a:r>
              <a:rPr lang="fr-BE" dirty="0" err="1" smtClean="0">
                <a:latin typeface="Goudy Old Style" panose="02020502050305020303" pitchFamily="18" charset="0"/>
              </a:rPr>
              <a:t>dominates</a:t>
            </a:r>
            <a:r>
              <a:rPr lang="fr-BE" dirty="0" smtClean="0">
                <a:latin typeface="Goudy Old Style" panose="02020502050305020303" pitchFamily="18" charset="0"/>
              </a:rPr>
              <a:t> the </a:t>
            </a:r>
            <a:r>
              <a:rPr lang="fr-BE" dirty="0" err="1" smtClean="0">
                <a:latin typeface="Goudy Old Style" panose="02020502050305020303" pitchFamily="18" charset="0"/>
              </a:rPr>
              <a:t>other</a:t>
            </a:r>
            <a:r>
              <a:rPr lang="fr-BE" dirty="0" smtClean="0">
                <a:latin typeface="Goudy Old Style" panose="02020502050305020303" pitchFamily="18" charset="0"/>
              </a:rPr>
              <a:t> is a question of frequency (Kaplow, Ehrlich and </a:t>
            </a:r>
            <a:r>
              <a:rPr lang="fr-BE" dirty="0" err="1" smtClean="0">
                <a:latin typeface="Goudy Old Style" panose="02020502050305020303" pitchFamily="18" charset="0"/>
              </a:rPr>
              <a:t>Posner</a:t>
            </a:r>
            <a:r>
              <a:rPr lang="fr-BE" dirty="0" smtClean="0">
                <a:latin typeface="Goudy Old Style" panose="02020502050305020303" pitchFamily="18" charset="0"/>
              </a:rPr>
              <a:t>)</a:t>
            </a:r>
          </a:p>
          <a:p>
            <a:pPr lvl="1"/>
            <a:r>
              <a:rPr lang="fr-BE" dirty="0" smtClean="0">
                <a:latin typeface="Goudy Old Style" panose="02020502050305020303" pitchFamily="18" charset="0"/>
              </a:rPr>
              <a:t>Empirical question</a:t>
            </a:r>
          </a:p>
          <a:p>
            <a:pPr lvl="1"/>
            <a:r>
              <a:rPr lang="fr-BE" dirty="0" err="1" smtClean="0">
                <a:latin typeface="Goudy Old Style" panose="02020502050305020303" pitchFamily="18" charset="0"/>
              </a:rPr>
              <a:t>Number</a:t>
            </a:r>
            <a:r>
              <a:rPr lang="fr-BE" dirty="0" smtClean="0">
                <a:latin typeface="Goudy Old Style" panose="02020502050305020303" pitchFamily="18" charset="0"/>
              </a:rPr>
              <a:t> of US FRAND </a:t>
            </a:r>
            <a:r>
              <a:rPr lang="fr-BE" dirty="0" err="1" smtClean="0">
                <a:latin typeface="Goudy Old Style" panose="02020502050305020303" pitchFamily="18" charset="0"/>
              </a:rPr>
              <a:t>related</a:t>
            </a:r>
            <a:r>
              <a:rPr lang="fr-BE" dirty="0" smtClean="0">
                <a:latin typeface="Goudy Old Style" panose="02020502050305020303" pitchFamily="18" charset="0"/>
              </a:rPr>
              <a:t> </a:t>
            </a:r>
            <a:r>
              <a:rPr lang="fr-BE" dirty="0" err="1" smtClean="0">
                <a:latin typeface="Goudy Old Style" panose="02020502050305020303" pitchFamily="18" charset="0"/>
              </a:rPr>
              <a:t>suits</a:t>
            </a:r>
            <a:r>
              <a:rPr lang="fr-BE" dirty="0" smtClean="0">
                <a:latin typeface="Goudy Old Style" panose="02020502050305020303" pitchFamily="18" charset="0"/>
              </a:rPr>
              <a:t> (Contreras, 2013)</a:t>
            </a:r>
          </a:p>
          <a:p>
            <a:pPr lvl="1"/>
            <a:r>
              <a:rPr lang="en-US" dirty="0">
                <a:latin typeface="Goudy Old Style" panose="02020502050305020303" pitchFamily="18" charset="0"/>
              </a:rPr>
              <a:t>“</a:t>
            </a:r>
            <a:r>
              <a:rPr lang="en-US" i="1" dirty="0">
                <a:latin typeface="Goudy Old Style" panose="02020502050305020303" pitchFamily="18" charset="0"/>
              </a:rPr>
              <a:t>Sensationalizing</a:t>
            </a:r>
            <a:r>
              <a:rPr lang="en-US" dirty="0">
                <a:latin typeface="Goudy Old Style" panose="02020502050305020303" pitchFamily="18" charset="0"/>
              </a:rPr>
              <a:t>” of litigation (Gupta and </a:t>
            </a:r>
            <a:r>
              <a:rPr lang="en-US" dirty="0" smtClean="0">
                <a:latin typeface="Goudy Old Style" panose="02020502050305020303" pitchFamily="18" charset="0"/>
              </a:rPr>
              <a:t>Snyder, 2014) </a:t>
            </a:r>
            <a:endParaRPr lang="en-US" dirty="0">
              <a:latin typeface="Goudy Old Style" panose="02020502050305020303" pitchFamily="18" charset="0"/>
            </a:endParaRPr>
          </a:p>
          <a:p>
            <a:pPr lvl="1"/>
            <a:r>
              <a:rPr lang="fr-BE" dirty="0" err="1" smtClean="0">
                <a:latin typeface="Goudy Old Style" panose="02020502050305020303" pitchFamily="18" charset="0"/>
              </a:rPr>
              <a:t>Avoid</a:t>
            </a:r>
            <a:r>
              <a:rPr lang="fr-BE" dirty="0" smtClean="0">
                <a:latin typeface="Goudy Old Style" panose="02020502050305020303" pitchFamily="18" charset="0"/>
              </a:rPr>
              <a:t> </a:t>
            </a:r>
            <a:r>
              <a:rPr lang="fr-BE" dirty="0" err="1" smtClean="0">
                <a:latin typeface="Goudy Old Style" panose="02020502050305020303" pitchFamily="18" charset="0"/>
              </a:rPr>
              <a:t>optical</a:t>
            </a:r>
            <a:r>
              <a:rPr lang="fr-BE" dirty="0" smtClean="0">
                <a:latin typeface="Goudy Old Style" panose="02020502050305020303" pitchFamily="18" charset="0"/>
              </a:rPr>
              <a:t> illusion of large </a:t>
            </a:r>
            <a:r>
              <a:rPr lang="fr-BE" dirty="0" err="1" smtClean="0">
                <a:latin typeface="Goudy Old Style" panose="02020502050305020303" pitchFamily="18" charset="0"/>
              </a:rPr>
              <a:t>companies</a:t>
            </a:r>
            <a:r>
              <a:rPr lang="fr-BE" dirty="0" smtClean="0">
                <a:latin typeface="Goudy Old Style" panose="02020502050305020303" pitchFamily="18" charset="0"/>
              </a:rPr>
              <a:t> and billion $ </a:t>
            </a:r>
            <a:r>
              <a:rPr lang="fr-BE" dirty="0" err="1" smtClean="0">
                <a:latin typeface="Goudy Old Style" panose="02020502050305020303" pitchFamily="18" charset="0"/>
              </a:rPr>
              <a:t>stakes</a:t>
            </a:r>
            <a:endParaRPr lang="fr-BE" dirty="0">
              <a:latin typeface="Goudy Old Style" panose="02020502050305020303" pitchFamily="18" charset="0"/>
            </a:endParaRPr>
          </a:p>
        </p:txBody>
      </p:sp>
    </p:spTree>
    <p:extLst>
      <p:ext uri="{BB962C8B-B14F-4D97-AF65-F5344CB8AC3E}">
        <p14:creationId xmlns:p14="http://schemas.microsoft.com/office/powerpoint/2010/main" val="3285908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err="1" smtClean="0">
                <a:latin typeface="Goudy Old Style" panose="02020502050305020303" pitchFamily="18" charset="0"/>
              </a:rPr>
              <a:t>Darts</a:t>
            </a:r>
            <a:r>
              <a:rPr lang="fr-BE" b="1" dirty="0" smtClean="0">
                <a:latin typeface="Goudy Old Style" panose="02020502050305020303" pitchFamily="18" charset="0"/>
              </a:rPr>
              <a:t> IP</a:t>
            </a:r>
            <a:endParaRPr lang="fr-BE" b="1" dirty="0">
              <a:latin typeface="Goudy Old Style" panose="02020502050305020303" pitchFamily="18" charset="0"/>
            </a:endParaRPr>
          </a:p>
        </p:txBody>
      </p:sp>
      <p:graphicFrame>
        <p:nvGraphicFramePr>
          <p:cNvPr id="5" name="Espace réservé du contenu 4"/>
          <p:cNvGraphicFramePr>
            <a:graphicFrameLocks noGrp="1"/>
          </p:cNvGraphicFramePr>
          <p:nvPr>
            <p:ph idx="1"/>
          </p:nvPr>
        </p:nvGraphicFramePr>
        <p:xfrm>
          <a:off x="185738" y="1079500"/>
          <a:ext cx="8758237" cy="51498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907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smtClean="0">
                <a:latin typeface="Goudy Old Style" panose="02020502050305020303" pitchFamily="18" charset="0"/>
              </a:rPr>
              <a:t>3.	Second Best FRAND </a:t>
            </a:r>
            <a:r>
              <a:rPr lang="fr-BE" b="1" dirty="0" err="1" smtClean="0">
                <a:latin typeface="Goudy Old Style" panose="02020502050305020303" pitchFamily="18" charset="0"/>
              </a:rPr>
              <a:t>Rules</a:t>
            </a:r>
            <a:r>
              <a:rPr lang="fr-BE" b="1" dirty="0" smtClean="0">
                <a:latin typeface="Goudy Old Style" panose="02020502050305020303" pitchFamily="18" charset="0"/>
              </a:rPr>
              <a:t>?</a:t>
            </a:r>
            <a:endParaRPr lang="fr-BE" b="1" dirty="0">
              <a:latin typeface="Goudy Old Style" panose="02020502050305020303" pitchFamily="18" charset="0"/>
            </a:endParaRPr>
          </a:p>
        </p:txBody>
      </p:sp>
      <p:sp>
        <p:nvSpPr>
          <p:cNvPr id="4" name="Espace réservé du texte 3"/>
          <p:cNvSpPr>
            <a:spLocks noGrp="1"/>
          </p:cNvSpPr>
          <p:nvPr>
            <p:ph type="body" idx="1"/>
          </p:nvPr>
        </p:nvSpPr>
        <p:spPr>
          <a:xfrm>
            <a:off x="185980" y="1626721"/>
            <a:ext cx="4191694" cy="639762"/>
          </a:xfrm>
        </p:spPr>
        <p:txBody>
          <a:bodyPr/>
          <a:lstStyle/>
          <a:p>
            <a:r>
              <a:rPr lang="fr-BE" dirty="0" err="1" smtClean="0">
                <a:latin typeface="Goudy Old Style" panose="02020502050305020303" pitchFamily="18" charset="0"/>
              </a:rPr>
              <a:t>Interdependence</a:t>
            </a:r>
            <a:r>
              <a:rPr lang="fr-BE" dirty="0" smtClean="0">
                <a:latin typeface="Goudy Old Style" panose="02020502050305020303" pitchFamily="18" charset="0"/>
              </a:rPr>
              <a:t> P-E</a:t>
            </a:r>
            <a:endParaRPr lang="fr-BE" dirty="0">
              <a:latin typeface="Goudy Old Style" panose="02020502050305020303" pitchFamily="18" charset="0"/>
            </a:endParaRPr>
          </a:p>
          <a:p>
            <a:endParaRPr lang="fr-BE" dirty="0">
              <a:latin typeface="Goudy Old Style" panose="02020502050305020303" pitchFamily="18" charset="0"/>
            </a:endParaRPr>
          </a:p>
        </p:txBody>
      </p:sp>
      <p:sp>
        <p:nvSpPr>
          <p:cNvPr id="3" name="Espace réservé du contenu 2"/>
          <p:cNvSpPr>
            <a:spLocks noGrp="1"/>
          </p:cNvSpPr>
          <p:nvPr>
            <p:ph sz="half" idx="2"/>
          </p:nvPr>
        </p:nvSpPr>
        <p:spPr>
          <a:xfrm>
            <a:off x="185980" y="1833327"/>
            <a:ext cx="4191694" cy="4676330"/>
          </a:xfrm>
        </p:spPr>
        <p:txBody>
          <a:bodyPr>
            <a:normAutofit lnSpcReduction="10000"/>
          </a:bodyPr>
          <a:lstStyle/>
          <a:p>
            <a:r>
              <a:rPr lang="fr-BE" dirty="0" err="1" smtClean="0">
                <a:latin typeface="Goudy Old Style" panose="02020502050305020303" pitchFamily="18" charset="0"/>
              </a:rPr>
              <a:t>When</a:t>
            </a:r>
            <a:r>
              <a:rPr lang="fr-BE" dirty="0" smtClean="0">
                <a:latin typeface="Goudy Old Style" panose="02020502050305020303" pitchFamily="18" charset="0"/>
              </a:rPr>
              <a:t> P </a:t>
            </a:r>
            <a:r>
              <a:rPr lang="fr-BE" dirty="0" err="1" smtClean="0">
                <a:latin typeface="Goudy Old Style" panose="02020502050305020303" pitchFamily="18" charset="0"/>
              </a:rPr>
              <a:t>is</a:t>
            </a:r>
            <a:r>
              <a:rPr lang="fr-BE" dirty="0" smtClean="0">
                <a:latin typeface="Goudy Old Style" panose="02020502050305020303" pitchFamily="18" charset="0"/>
              </a:rPr>
              <a:t> high, </a:t>
            </a:r>
            <a:r>
              <a:rPr lang="fr-BE" dirty="0" err="1" smtClean="0">
                <a:latin typeface="Goudy Old Style" panose="02020502050305020303" pitchFamily="18" charset="0"/>
              </a:rPr>
              <a:t>rulemaker</a:t>
            </a:r>
            <a:r>
              <a:rPr lang="fr-BE" dirty="0" smtClean="0">
                <a:latin typeface="Goudy Old Style" panose="02020502050305020303" pitchFamily="18" charset="0"/>
              </a:rPr>
              <a:t> </a:t>
            </a:r>
            <a:r>
              <a:rPr lang="fr-BE" dirty="0" err="1" smtClean="0">
                <a:latin typeface="Goudy Old Style" panose="02020502050305020303" pitchFamily="18" charset="0"/>
              </a:rPr>
              <a:t>settles</a:t>
            </a:r>
            <a:r>
              <a:rPr lang="fr-BE" dirty="0" smtClean="0">
                <a:latin typeface="Goudy Old Style" panose="02020502050305020303" pitchFamily="18" charset="0"/>
              </a:rPr>
              <a:t> for second best </a:t>
            </a:r>
            <a:r>
              <a:rPr lang="fr-BE" dirty="0" err="1" smtClean="0">
                <a:latin typeface="Goudy Old Style" panose="02020502050305020303" pitchFamily="18" charset="0"/>
              </a:rPr>
              <a:t>rule</a:t>
            </a:r>
            <a:r>
              <a:rPr lang="fr-BE" dirty="0" smtClean="0">
                <a:latin typeface="Goudy Old Style" panose="02020502050305020303" pitchFamily="18" charset="0"/>
              </a:rPr>
              <a:t>, </a:t>
            </a:r>
            <a:r>
              <a:rPr lang="fr-BE" dirty="0" err="1" smtClean="0">
                <a:latin typeface="Goudy Old Style" panose="02020502050305020303" pitchFamily="18" charset="0"/>
              </a:rPr>
              <a:t>which</a:t>
            </a:r>
            <a:r>
              <a:rPr lang="fr-BE" dirty="0" smtClean="0">
                <a:latin typeface="Goudy Old Style" panose="02020502050305020303" pitchFamily="18" charset="0"/>
              </a:rPr>
              <a:t> </a:t>
            </a:r>
            <a:r>
              <a:rPr lang="fr-BE" dirty="0" err="1" smtClean="0">
                <a:latin typeface="Goudy Old Style" panose="02020502050305020303" pitchFamily="18" charset="0"/>
              </a:rPr>
              <a:t>does</a:t>
            </a:r>
            <a:r>
              <a:rPr lang="fr-BE" dirty="0" smtClean="0">
                <a:latin typeface="Goudy Old Style" panose="02020502050305020303" pitchFamily="18" charset="0"/>
              </a:rPr>
              <a:t> not </a:t>
            </a:r>
            <a:r>
              <a:rPr lang="fr-BE" dirty="0" err="1" smtClean="0">
                <a:latin typeface="Goudy Old Style" panose="02020502050305020303" pitchFamily="18" charset="0"/>
              </a:rPr>
              <a:t>entirely</a:t>
            </a:r>
            <a:r>
              <a:rPr lang="fr-BE" dirty="0" smtClean="0">
                <a:latin typeface="Goudy Old Style" panose="02020502050305020303" pitchFamily="18" charset="0"/>
              </a:rPr>
              <a:t> </a:t>
            </a:r>
            <a:r>
              <a:rPr lang="fr-BE" dirty="0" err="1" smtClean="0">
                <a:latin typeface="Goudy Old Style" panose="02020502050305020303" pitchFamily="18" charset="0"/>
              </a:rPr>
              <a:t>specify</a:t>
            </a:r>
            <a:r>
              <a:rPr lang="fr-BE" dirty="0" smtClean="0">
                <a:latin typeface="Goudy Old Style" panose="02020502050305020303" pitchFamily="18" charset="0"/>
              </a:rPr>
              <a:t> the content of the </a:t>
            </a:r>
            <a:r>
              <a:rPr lang="fr-BE" dirty="0" err="1" smtClean="0">
                <a:latin typeface="Goudy Old Style" panose="02020502050305020303" pitchFamily="18" charset="0"/>
              </a:rPr>
              <a:t>law</a:t>
            </a:r>
            <a:endParaRPr lang="fr-BE" dirty="0">
              <a:latin typeface="Goudy Old Style" panose="02020502050305020303" pitchFamily="18" charset="0"/>
            </a:endParaRPr>
          </a:p>
          <a:p>
            <a:r>
              <a:rPr lang="en-US" dirty="0" smtClean="0">
                <a:latin typeface="Goudy Old Style" panose="02020502050305020303" pitchFamily="18" charset="0"/>
              </a:rPr>
              <a:t>Enforcement proceedings burdened </a:t>
            </a:r>
            <a:r>
              <a:rPr lang="en-US" dirty="0">
                <a:latin typeface="Goudy Old Style" panose="02020502050305020303" pitchFamily="18" charset="0"/>
              </a:rPr>
              <a:t>by </a:t>
            </a:r>
            <a:r>
              <a:rPr lang="en-US" dirty="0" smtClean="0">
                <a:latin typeface="Goudy Old Style" panose="02020502050305020303" pitchFamily="18" charset="0"/>
              </a:rPr>
              <a:t>discrete recurring </a:t>
            </a:r>
            <a:r>
              <a:rPr lang="en-US" dirty="0">
                <a:latin typeface="Goudy Old Style" panose="02020502050305020303" pitchFamily="18" charset="0"/>
              </a:rPr>
              <a:t>charge on top of the variable cost of </a:t>
            </a:r>
            <a:r>
              <a:rPr lang="en-US" dirty="0" smtClean="0">
                <a:latin typeface="Goudy Old Style" panose="02020502050305020303" pitchFamily="18" charset="0"/>
              </a:rPr>
              <a:t>adjudication E</a:t>
            </a:r>
          </a:p>
          <a:p>
            <a:r>
              <a:rPr lang="fr-BE" dirty="0" err="1" smtClean="0">
                <a:latin typeface="Goudy Old Style" panose="02020502050305020303" pitchFamily="18" charset="0"/>
              </a:rPr>
              <a:t>Which</a:t>
            </a:r>
            <a:r>
              <a:rPr lang="fr-BE" dirty="0" smtClean="0">
                <a:latin typeface="Goudy Old Style" panose="02020502050305020303" pitchFamily="18" charset="0"/>
              </a:rPr>
              <a:t> of </a:t>
            </a:r>
            <a:r>
              <a:rPr lang="fr-BE" i="1" dirty="0" smtClean="0">
                <a:latin typeface="Goudy Old Style" panose="02020502050305020303" pitchFamily="18" charset="0"/>
              </a:rPr>
              <a:t>ex ante </a:t>
            </a:r>
            <a:r>
              <a:rPr lang="fr-BE" dirty="0" smtClean="0">
                <a:latin typeface="Goudy Old Style" panose="02020502050305020303" pitchFamily="18" charset="0"/>
              </a:rPr>
              <a:t>P </a:t>
            </a:r>
            <a:r>
              <a:rPr lang="fr-BE" dirty="0" err="1" smtClean="0">
                <a:latin typeface="Goudy Old Style" panose="02020502050305020303" pitchFamily="18" charset="0"/>
              </a:rPr>
              <a:t>decrease</a:t>
            </a:r>
            <a:r>
              <a:rPr lang="fr-BE" dirty="0" smtClean="0">
                <a:latin typeface="Goudy Old Style" panose="02020502050305020303" pitchFamily="18" charset="0"/>
              </a:rPr>
              <a:t> or ex post E </a:t>
            </a:r>
            <a:r>
              <a:rPr lang="fr-BE" dirty="0" err="1" smtClean="0">
                <a:latin typeface="Goudy Old Style" panose="02020502050305020303" pitchFamily="18" charset="0"/>
              </a:rPr>
              <a:t>increase</a:t>
            </a:r>
            <a:r>
              <a:rPr lang="fr-BE" dirty="0" smtClean="0">
                <a:latin typeface="Goudy Old Style" panose="02020502050305020303" pitchFamily="18" charset="0"/>
              </a:rPr>
              <a:t> </a:t>
            </a:r>
            <a:r>
              <a:rPr lang="fr-BE" dirty="0" err="1" smtClean="0">
                <a:latin typeface="Goudy Old Style" panose="02020502050305020303" pitchFamily="18" charset="0"/>
              </a:rPr>
              <a:t>is</a:t>
            </a:r>
            <a:r>
              <a:rPr lang="fr-BE" dirty="0" smtClean="0">
                <a:latin typeface="Goudy Old Style" panose="02020502050305020303" pitchFamily="18" charset="0"/>
              </a:rPr>
              <a:t> </a:t>
            </a:r>
            <a:r>
              <a:rPr lang="fr-BE" dirty="0" err="1" smtClean="0">
                <a:latin typeface="Goudy Old Style" panose="02020502050305020303" pitchFamily="18" charset="0"/>
              </a:rPr>
              <a:t>higher</a:t>
            </a:r>
            <a:r>
              <a:rPr lang="fr-BE" dirty="0" smtClean="0">
                <a:latin typeface="Goudy Old Style" panose="02020502050305020303" pitchFamily="18" charset="0"/>
              </a:rPr>
              <a:t>?</a:t>
            </a:r>
          </a:p>
          <a:p>
            <a:r>
              <a:rPr lang="fr-BE" dirty="0" smtClean="0">
                <a:latin typeface="Goudy Old Style" panose="02020502050305020303" pitchFamily="18" charset="0"/>
              </a:rPr>
              <a:t>Equivalence </a:t>
            </a:r>
            <a:r>
              <a:rPr lang="fr-BE" dirty="0" err="1" smtClean="0">
                <a:latin typeface="Goudy Old Style" panose="02020502050305020303" pitchFamily="18" charset="0"/>
              </a:rPr>
              <a:t>is</a:t>
            </a:r>
            <a:r>
              <a:rPr lang="fr-BE" dirty="0" smtClean="0">
                <a:latin typeface="Goudy Old Style" panose="02020502050305020303" pitchFamily="18" charset="0"/>
              </a:rPr>
              <a:t> not a </a:t>
            </a:r>
            <a:r>
              <a:rPr lang="fr-BE" dirty="0" err="1" smtClean="0">
                <a:latin typeface="Goudy Old Style" panose="02020502050305020303" pitchFamily="18" charset="0"/>
              </a:rPr>
              <a:t>given</a:t>
            </a:r>
            <a:r>
              <a:rPr lang="fr-BE" dirty="0" smtClean="0">
                <a:latin typeface="Goudy Old Style" panose="02020502050305020303" pitchFamily="18" charset="0"/>
              </a:rPr>
              <a:t>: distinct drivers of </a:t>
            </a:r>
            <a:r>
              <a:rPr lang="fr-BE" dirty="0" err="1" smtClean="0">
                <a:latin typeface="Goudy Old Style" panose="02020502050305020303" pitchFamily="18" charset="0"/>
              </a:rPr>
              <a:t>costs</a:t>
            </a:r>
            <a:endParaRPr lang="fr-BE" dirty="0" smtClean="0">
              <a:latin typeface="Goudy Old Style" panose="02020502050305020303" pitchFamily="18" charset="0"/>
            </a:endParaRPr>
          </a:p>
          <a:p>
            <a:r>
              <a:rPr lang="fr-BE" dirty="0" err="1" smtClean="0">
                <a:latin typeface="Goudy Old Style" panose="02020502050305020303" pitchFamily="18" charset="0"/>
              </a:rPr>
              <a:t>Specific</a:t>
            </a:r>
            <a:r>
              <a:rPr lang="fr-BE" dirty="0" smtClean="0">
                <a:latin typeface="Goudy Old Style" panose="02020502050305020303" pitchFamily="18" charset="0"/>
              </a:rPr>
              <a:t> E </a:t>
            </a:r>
            <a:r>
              <a:rPr lang="fr-BE" dirty="0" err="1" smtClean="0">
                <a:latin typeface="Goudy Old Style" panose="02020502050305020303" pitchFamily="18" charset="0"/>
              </a:rPr>
              <a:t>costs</a:t>
            </a:r>
            <a:r>
              <a:rPr lang="fr-BE" dirty="0" smtClean="0">
                <a:latin typeface="Goudy Old Style" panose="02020502050305020303" pitchFamily="18" charset="0"/>
              </a:rPr>
              <a:t>: </a:t>
            </a:r>
            <a:r>
              <a:rPr lang="fr-BE" dirty="0" err="1" smtClean="0">
                <a:latin typeface="Goudy Old Style" panose="02020502050305020303" pitchFamily="18" charset="0"/>
              </a:rPr>
              <a:t>deference</a:t>
            </a:r>
            <a:r>
              <a:rPr lang="fr-BE" dirty="0" smtClean="0">
                <a:latin typeface="Goudy Old Style" panose="02020502050305020303" pitchFamily="18" charset="0"/>
              </a:rPr>
              <a:t> v </a:t>
            </a:r>
            <a:r>
              <a:rPr lang="fr-BE" dirty="0" err="1" smtClean="0">
                <a:latin typeface="Goudy Old Style" panose="02020502050305020303" pitchFamily="18" charset="0"/>
              </a:rPr>
              <a:t>reliance</a:t>
            </a:r>
            <a:r>
              <a:rPr lang="fr-BE" dirty="0" smtClean="0">
                <a:latin typeface="Goudy Old Style" panose="02020502050305020303" pitchFamily="18" charset="0"/>
              </a:rPr>
              <a:t> doctrine?</a:t>
            </a:r>
            <a:endParaRPr lang="fr-BE" dirty="0">
              <a:latin typeface="Goudy Old Style" panose="02020502050305020303" pitchFamily="18" charset="0"/>
            </a:endParaRPr>
          </a:p>
        </p:txBody>
      </p:sp>
      <p:sp>
        <p:nvSpPr>
          <p:cNvPr id="5" name="Espace réservé du texte 4"/>
          <p:cNvSpPr>
            <a:spLocks noGrp="1"/>
          </p:cNvSpPr>
          <p:nvPr>
            <p:ph type="body" idx="10"/>
          </p:nvPr>
        </p:nvSpPr>
        <p:spPr/>
        <p:txBody>
          <a:bodyPr/>
          <a:lstStyle/>
          <a:p>
            <a:r>
              <a:rPr lang="fr-BE" dirty="0" err="1" smtClean="0">
                <a:latin typeface="Goudy Old Style" panose="02020502050305020303" pitchFamily="18" charset="0"/>
              </a:rPr>
              <a:t>Numerical</a:t>
            </a:r>
            <a:r>
              <a:rPr lang="fr-BE" dirty="0" smtClean="0">
                <a:latin typeface="Goudy Old Style" panose="02020502050305020303" pitchFamily="18" charset="0"/>
              </a:rPr>
              <a:t> </a:t>
            </a:r>
            <a:r>
              <a:rPr lang="fr-BE" dirty="0" err="1" smtClean="0">
                <a:latin typeface="Goudy Old Style" panose="02020502050305020303" pitchFamily="18" charset="0"/>
              </a:rPr>
              <a:t>Example</a:t>
            </a:r>
            <a:endParaRPr lang="fr-BE" dirty="0">
              <a:latin typeface="Goudy Old Style" panose="02020502050305020303" pitchFamily="18" charset="0"/>
            </a:endParaRPr>
          </a:p>
        </p:txBody>
      </p:sp>
      <p:pic>
        <p:nvPicPr>
          <p:cNvPr id="9" name="Espace réservé du contenu 8"/>
          <p:cNvPicPr>
            <a:picLocks noGrp="1" noChangeAspect="1"/>
          </p:cNvPicPr>
          <p:nvPr>
            <p:ph sz="half" idx="11"/>
          </p:nvPr>
        </p:nvPicPr>
        <p:blipFill>
          <a:blip r:embed="rId2"/>
          <a:stretch>
            <a:fillRect/>
          </a:stretch>
        </p:blipFill>
        <p:spPr>
          <a:xfrm>
            <a:off x="4751388" y="2172567"/>
            <a:ext cx="4192587" cy="3811442"/>
          </a:xfrm>
          <a:prstGeom prst="rect">
            <a:avLst/>
          </a:prstGeom>
        </p:spPr>
      </p:pic>
    </p:spTree>
    <p:extLst>
      <p:ext uri="{BB962C8B-B14F-4D97-AF65-F5344CB8AC3E}">
        <p14:creationId xmlns:p14="http://schemas.microsoft.com/office/powerpoint/2010/main" val="3126809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5cbc9ac5a4a286a51e07cd0646c2cb9d7c0bd8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duweb_présentation_power-point_template">
  <a:themeElements>
    <a:clrScheme name="LCII">
      <a:dk1>
        <a:srgbClr val="1B5B77"/>
      </a:dk1>
      <a:lt1>
        <a:srgbClr val="FFFFFF"/>
      </a:lt1>
      <a:dk2>
        <a:srgbClr val="1B5B77"/>
      </a:dk2>
      <a:lt2>
        <a:srgbClr val="FFFFFF"/>
      </a:lt2>
      <a:accent1>
        <a:srgbClr val="FFDD00"/>
      </a:accent1>
      <a:accent2>
        <a:srgbClr val="F6D300"/>
      </a:accent2>
      <a:accent3>
        <a:srgbClr val="E6C500"/>
      </a:accent3>
      <a:accent4>
        <a:srgbClr val="DEB400"/>
      </a:accent4>
      <a:accent5>
        <a:srgbClr val="D6AD00"/>
      </a:accent5>
      <a:accent6>
        <a:srgbClr val="CCA500"/>
      </a:accent6>
      <a:hlink>
        <a:srgbClr val="F1CF01"/>
      </a:hlink>
      <a:folHlink>
        <a:srgbClr val="A5A5A5"/>
      </a:folHlink>
    </a:clrScheme>
    <a:fontScheme name="LCII">
      <a:majorFont>
        <a:latin typeface="Adobe Garamond Pro Bold"/>
        <a:ea typeface=""/>
        <a:cs typeface=""/>
      </a:majorFont>
      <a:minorFont>
        <a:latin typeface="Calibri"/>
        <a:ea typeface=""/>
        <a:cs typeface=""/>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9954</TotalTime>
  <Words>1177</Words>
  <Application>Microsoft Office PowerPoint</Application>
  <PresentationFormat>Affichage à l'écran (4:3)</PresentationFormat>
  <Paragraphs>150</Paragraphs>
  <Slides>16</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16</vt:i4>
      </vt:variant>
    </vt:vector>
  </HeadingPairs>
  <TitlesOfParts>
    <vt:vector size="27" baseType="lpstr">
      <vt:lpstr>Arial</vt:lpstr>
      <vt:lpstr>Calibri</vt:lpstr>
      <vt:lpstr>Goudy Old Style</vt:lpstr>
      <vt:lpstr>Times</vt:lpstr>
      <vt:lpstr>Times New Roman</vt:lpstr>
      <vt:lpstr>TimesNewRoman</vt:lpstr>
      <vt:lpstr>Vollkorn Regular</vt:lpstr>
      <vt:lpstr>Wingdings</vt:lpstr>
      <vt:lpstr>Wingdings 2</vt:lpstr>
      <vt:lpstr>Wingdings 3</vt:lpstr>
      <vt:lpstr>Produweb_présentation_power-point_template</vt:lpstr>
      <vt:lpstr>Présentation PowerPoint</vt:lpstr>
      <vt:lpstr>Rules v Standards</vt:lpstr>
      <vt:lpstr>Relevance to FRAND-pledged SEPs</vt:lpstr>
      <vt:lpstr>Outline</vt:lpstr>
      <vt:lpstr>1. Theory</vt:lpstr>
      <vt:lpstr>Illustrations</vt:lpstr>
      <vt:lpstr>2. FRAND rules &gt;&lt; standards is an empirical question</vt:lpstr>
      <vt:lpstr>Darts IP</vt:lpstr>
      <vt:lpstr>3. Second Best FRAND Rules?</vt:lpstr>
      <vt:lpstr>4. Models of (FRAND) rules</vt:lpstr>
      <vt:lpstr>Hybrid rules</vt:lpstr>
      <vt:lpstr>Rules of obligation v rules of recognition</vt:lpstr>
      <vt:lpstr>Strong v Weak Rules</vt:lpstr>
      <vt:lpstr>Discovery v Distributional Rules</vt:lpstr>
      <vt:lpstr>Conclusions</vt:lpstr>
      <vt:lpstr>References</vt:lpstr>
    </vt:vector>
  </TitlesOfParts>
  <Manager>Rodolphe FInamore</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Impulso</dc:subject>
  <dc:creator>Laurent Schoonbrodt</dc:creator>
  <cp:lastModifiedBy>Nicolas Petit</cp:lastModifiedBy>
  <cp:revision>356</cp:revision>
  <cp:lastPrinted>2016-07-07T14:11:24Z</cp:lastPrinted>
  <dcterms:created xsi:type="dcterms:W3CDTF">2014-09-11T08:12:46Z</dcterms:created>
  <dcterms:modified xsi:type="dcterms:W3CDTF">2017-05-29T10:08:08Z</dcterms:modified>
  <cp:category>Présentation Officielle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756676045</vt:i4>
  </property>
  <property fmtid="{D5CDD505-2E9C-101B-9397-08002B2CF9AE}" pid="3" name="_NewReviewCycle">
    <vt:lpwstr/>
  </property>
  <property fmtid="{D5CDD505-2E9C-101B-9397-08002B2CF9AE}" pid="4" name="_EmailSubject">
    <vt:lpwstr>IEEE, Hesse and farts</vt:lpwstr>
  </property>
  <property fmtid="{D5CDD505-2E9C-101B-9397-08002B2CF9AE}" pid="5" name="_AuthorEmail">
    <vt:lpwstr>mheim@qti.qualcomm.com</vt:lpwstr>
  </property>
  <property fmtid="{D5CDD505-2E9C-101B-9397-08002B2CF9AE}" pid="6" name="_AuthorEmailDisplayName">
    <vt:lpwstr>Heim, Mathew</vt:lpwstr>
  </property>
</Properties>
</file>