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20"/>
  </p:notesMasterIdLst>
  <p:sldIdLst>
    <p:sldId id="256" r:id="rId2"/>
    <p:sldId id="297" r:id="rId3"/>
    <p:sldId id="300" r:id="rId4"/>
    <p:sldId id="299" r:id="rId5"/>
    <p:sldId id="286" r:id="rId6"/>
    <p:sldId id="301" r:id="rId7"/>
    <p:sldId id="275" r:id="rId8"/>
    <p:sldId id="276" r:id="rId9"/>
    <p:sldId id="277" r:id="rId10"/>
    <p:sldId id="278" r:id="rId11"/>
    <p:sldId id="279" r:id="rId12"/>
    <p:sldId id="284" r:id="rId13"/>
    <p:sldId id="294" r:id="rId14"/>
    <p:sldId id="295" r:id="rId15"/>
    <p:sldId id="296" r:id="rId16"/>
    <p:sldId id="285" r:id="rId17"/>
    <p:sldId id="298" r:id="rId18"/>
    <p:sldId id="262" r:id="rId19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6">
          <p15:clr>
            <a:srgbClr val="A4A3A4"/>
          </p15:clr>
        </p15:guide>
        <p15:guide id="2" orient="horz" pos="3628">
          <p15:clr>
            <a:srgbClr val="A4A3A4"/>
          </p15:clr>
        </p15:guide>
        <p15:guide id="3" orient="horz" pos="2160">
          <p15:clr>
            <a:srgbClr val="A4A3A4"/>
          </p15:clr>
        </p15:guide>
        <p15:guide id="4" pos="224">
          <p15:clr>
            <a:srgbClr val="A4A3A4"/>
          </p15:clr>
        </p15:guide>
        <p15:guide id="5" pos="5647" userDrawn="1">
          <p15:clr>
            <a:srgbClr val="A4A3A4"/>
          </p15:clr>
        </p15:guide>
        <p15:guide id="6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4B9AF"/>
    <a:srgbClr val="735A01"/>
    <a:srgbClr val="5F7577"/>
    <a:srgbClr val="395B73"/>
    <a:srgbClr val="777A71"/>
    <a:srgbClr val="D9E3DF"/>
    <a:srgbClr val="ECBC00"/>
    <a:srgbClr val="8597A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218" autoAdjust="0"/>
    <p:restoredTop sz="96433" autoAdjust="0"/>
  </p:normalViewPr>
  <p:slideViewPr>
    <p:cSldViewPr>
      <p:cViewPr varScale="1">
        <p:scale>
          <a:sx n="112" d="100"/>
          <a:sy n="112" d="100"/>
        </p:scale>
        <p:origin x="1722" y="108"/>
      </p:cViewPr>
      <p:guideLst>
        <p:guide orient="horz" pos="226"/>
        <p:guide orient="horz" pos="3628"/>
        <p:guide orient="horz" pos="2160"/>
        <p:guide pos="224"/>
        <p:guide pos="5647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133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3850C8F-C136-4C39-A481-671A3763831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634381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 descr="CRA_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10363" y="5934075"/>
            <a:ext cx="2084387" cy="382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 Box 14"/>
          <p:cNvSpPr txBox="1">
            <a:spLocks noChangeArrowheads="1"/>
          </p:cNvSpPr>
          <p:nvPr userDrawn="1"/>
        </p:nvSpPr>
        <p:spPr bwMode="auto">
          <a:xfrm>
            <a:off x="719138" y="5795326"/>
            <a:ext cx="5004990" cy="8340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pPr>
              <a:lnSpc>
                <a:spcPts val="1500"/>
              </a:lnSpc>
              <a:spcBef>
                <a:spcPts val="0"/>
              </a:spcBef>
              <a:defRPr/>
            </a:pPr>
            <a:r>
              <a:rPr lang="en-US" sz="1400" dirty="0" smtClean="0">
                <a:solidFill>
                  <a:srgbClr val="9B9B9B"/>
                </a:solidFill>
              </a:rPr>
              <a:t>Raphaël De Coninck, PhD</a:t>
            </a:r>
            <a:endParaRPr lang="en-US" sz="1400" baseline="0" dirty="0" smtClean="0">
              <a:solidFill>
                <a:srgbClr val="9B9B9B"/>
              </a:solidFill>
            </a:endParaRPr>
          </a:p>
          <a:p>
            <a:pPr>
              <a:lnSpc>
                <a:spcPts val="1500"/>
              </a:lnSpc>
              <a:spcBef>
                <a:spcPts val="0"/>
              </a:spcBef>
              <a:defRPr/>
            </a:pPr>
            <a:r>
              <a:rPr lang="en-US" sz="1400" dirty="0" smtClean="0">
                <a:solidFill>
                  <a:srgbClr val="9B9B9B"/>
                </a:solidFill>
              </a:rPr>
              <a:t>Vice President and Head of CRA’s</a:t>
            </a:r>
            <a:r>
              <a:rPr lang="en-US" sz="1400" baseline="0" dirty="0" smtClean="0">
                <a:solidFill>
                  <a:srgbClr val="9B9B9B"/>
                </a:solidFill>
              </a:rPr>
              <a:t> Brussels </a:t>
            </a:r>
            <a:r>
              <a:rPr lang="en-US" sz="1400" baseline="0" dirty="0" smtClean="0">
                <a:solidFill>
                  <a:srgbClr val="9B9B9B"/>
                </a:solidFill>
              </a:rPr>
              <a:t>Office</a:t>
            </a:r>
          </a:p>
          <a:p>
            <a:pPr>
              <a:lnSpc>
                <a:spcPts val="1500"/>
              </a:lnSpc>
              <a:spcBef>
                <a:spcPct val="30000"/>
              </a:spcBef>
              <a:defRPr/>
            </a:pPr>
            <a:r>
              <a:rPr lang="en-US" sz="1400" baseline="0" dirty="0" smtClean="0">
                <a:solidFill>
                  <a:srgbClr val="9B9B9B"/>
                </a:solidFill>
              </a:rPr>
              <a:t>Disclaimer: all opinions are strictly personal and do no necessarily represent the views of CRA or of any of its clients.</a:t>
            </a:r>
            <a:endParaRPr lang="en-US" sz="1400" dirty="0" smtClean="0">
              <a:solidFill>
                <a:srgbClr val="9B9B9B"/>
              </a:solidFill>
            </a:endParaRP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 bwMode="white">
          <a:xfrm>
            <a:off x="719138" y="2787650"/>
            <a:ext cx="4648200" cy="488950"/>
          </a:xfrm>
          <a:noFill/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 smtClean="0"/>
              <a:t>Click to edit Master title style</a:t>
            </a:r>
            <a:endParaRPr lang="en-US" noProof="0" dirty="0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 bwMode="white">
          <a:xfrm>
            <a:off x="719138" y="3394075"/>
            <a:ext cx="4535487" cy="4159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 smtClean="0"/>
              <a:t>Click to edit Master subtitle style</a:t>
            </a:r>
            <a:endParaRPr lang="en-US" noProof="0" dirty="0" smtClean="0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924800" y="6629400"/>
            <a:ext cx="850900" cy="165100"/>
          </a:xfrm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/>
            </a:lvl1pPr>
          </a:lstStyle>
          <a:p>
            <a:fld id="{5D3AE4B6-4FD6-4B26-99D6-B453A4748DE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75073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8" y="1403350"/>
            <a:ext cx="3780854" cy="41735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5" name="Content Placeholder 2"/>
          <p:cNvSpPr>
            <a:spLocks noGrp="1"/>
          </p:cNvSpPr>
          <p:nvPr>
            <p:ph idx="11"/>
          </p:nvPr>
        </p:nvSpPr>
        <p:spPr>
          <a:xfrm>
            <a:off x="4716016" y="1403350"/>
            <a:ext cx="3780854" cy="41735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7F88BA7-4EE3-482E-BF97-E7B0DED9F67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30705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7B428B2-031F-4CBE-A8A3-C66B92A4BE8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81154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021B0CA-2137-4609-BD33-1A6FE034902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28958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7026C99-4636-4189-A229-0FCF96E2143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88166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19138" y="611188"/>
            <a:ext cx="7772400" cy="655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19138" y="1403350"/>
            <a:ext cx="7772400" cy="417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grpSp>
        <p:nvGrpSpPr>
          <p:cNvPr id="1028" name="Group 11"/>
          <p:cNvGrpSpPr>
            <a:grpSpLocks/>
          </p:cNvGrpSpPr>
          <p:nvPr userDrawn="1"/>
        </p:nvGrpSpPr>
        <p:grpSpPr bwMode="auto">
          <a:xfrm>
            <a:off x="354013" y="358775"/>
            <a:ext cx="8421687" cy="107950"/>
            <a:chOff x="226" y="226"/>
            <a:chExt cx="5305" cy="68"/>
          </a:xfrm>
        </p:grpSpPr>
        <p:sp>
          <p:nvSpPr>
            <p:cNvPr id="1035" name="Line 9"/>
            <p:cNvSpPr>
              <a:spLocks noChangeShapeType="1"/>
            </p:cNvSpPr>
            <p:nvPr userDrawn="1"/>
          </p:nvSpPr>
          <p:spPr bwMode="auto">
            <a:xfrm>
              <a:off x="226" y="226"/>
              <a:ext cx="5305" cy="0"/>
            </a:xfrm>
            <a:prstGeom prst="line">
              <a:avLst/>
            </a:prstGeom>
            <a:noFill/>
            <a:ln w="9525">
              <a:solidFill>
                <a:srgbClr val="9B9B9B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36" name="Line 10"/>
            <p:cNvSpPr>
              <a:spLocks noChangeShapeType="1"/>
            </p:cNvSpPr>
            <p:nvPr userDrawn="1"/>
          </p:nvSpPr>
          <p:spPr bwMode="auto">
            <a:xfrm>
              <a:off x="385" y="226"/>
              <a:ext cx="0" cy="68"/>
            </a:xfrm>
            <a:prstGeom prst="line">
              <a:avLst/>
            </a:prstGeom>
            <a:noFill/>
            <a:ln w="9525">
              <a:solidFill>
                <a:srgbClr val="9B9B9B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</p:grpSp>
      <p:grpSp>
        <p:nvGrpSpPr>
          <p:cNvPr id="1029" name="Group 13"/>
          <p:cNvGrpSpPr>
            <a:grpSpLocks/>
          </p:cNvGrpSpPr>
          <p:nvPr userDrawn="1"/>
        </p:nvGrpSpPr>
        <p:grpSpPr bwMode="auto">
          <a:xfrm>
            <a:off x="354013" y="5741988"/>
            <a:ext cx="8421687" cy="107950"/>
            <a:chOff x="226" y="226"/>
            <a:chExt cx="5305" cy="68"/>
          </a:xfrm>
        </p:grpSpPr>
        <p:sp>
          <p:nvSpPr>
            <p:cNvPr id="1033" name="Line 14"/>
            <p:cNvSpPr>
              <a:spLocks noChangeShapeType="1"/>
            </p:cNvSpPr>
            <p:nvPr userDrawn="1"/>
          </p:nvSpPr>
          <p:spPr bwMode="auto">
            <a:xfrm>
              <a:off x="226" y="226"/>
              <a:ext cx="5305" cy="0"/>
            </a:xfrm>
            <a:prstGeom prst="line">
              <a:avLst/>
            </a:prstGeom>
            <a:noFill/>
            <a:ln w="9525">
              <a:solidFill>
                <a:srgbClr val="9B9B9B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34" name="Line 15"/>
            <p:cNvSpPr>
              <a:spLocks noChangeShapeType="1"/>
            </p:cNvSpPr>
            <p:nvPr userDrawn="1"/>
          </p:nvSpPr>
          <p:spPr bwMode="auto">
            <a:xfrm>
              <a:off x="385" y="226"/>
              <a:ext cx="0" cy="68"/>
            </a:xfrm>
            <a:prstGeom prst="line">
              <a:avLst/>
            </a:prstGeom>
            <a:noFill/>
            <a:ln w="9525">
              <a:solidFill>
                <a:srgbClr val="9B9B9B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</p:grpSp>
      <p:pic>
        <p:nvPicPr>
          <p:cNvPr id="1030" name="Picture 16" descr="CRA_logo"/>
          <p:cNvPicPr>
            <a:picLocks noChangeAspect="1" noChangeArrowheads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5934075"/>
            <a:ext cx="2084388" cy="382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1" name="Text Box 17"/>
          <p:cNvSpPr txBox="1">
            <a:spLocks noChangeArrowheads="1"/>
          </p:cNvSpPr>
          <p:nvPr userDrawn="1"/>
        </p:nvSpPr>
        <p:spPr bwMode="auto">
          <a:xfrm>
            <a:off x="719138" y="5911398"/>
            <a:ext cx="4157662" cy="333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pPr>
              <a:lnSpc>
                <a:spcPts val="1300"/>
              </a:lnSpc>
              <a:defRPr/>
            </a:pPr>
            <a:r>
              <a:rPr lang="en-US" sz="1100" dirty="0" smtClean="0">
                <a:solidFill>
                  <a:srgbClr val="9B9B9B"/>
                </a:solidFill>
              </a:rPr>
              <a:t>Raphaël De Coninck </a:t>
            </a:r>
          </a:p>
          <a:p>
            <a:pPr>
              <a:lnSpc>
                <a:spcPts val="1300"/>
              </a:lnSpc>
              <a:defRPr/>
            </a:pPr>
            <a:r>
              <a:rPr lang="en-US" sz="1100" dirty="0" smtClean="0">
                <a:solidFill>
                  <a:srgbClr val="9B9B9B"/>
                </a:solidFill>
              </a:rPr>
              <a:t>30/05/2017</a:t>
            </a:r>
            <a:endParaRPr lang="en-US" sz="1100" dirty="0" smtClean="0">
              <a:solidFill>
                <a:srgbClr val="9B9B9B"/>
              </a:solidFill>
            </a:endParaRPr>
          </a:p>
        </p:txBody>
      </p:sp>
      <p:sp>
        <p:nvSpPr>
          <p:cNvPr id="1042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153400" y="6629400"/>
            <a:ext cx="622300" cy="165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rgbClr val="9B9B9B"/>
                </a:solidFill>
              </a:defRPr>
            </a:lvl1pPr>
          </a:lstStyle>
          <a:p>
            <a:fld id="{117F1307-ABCA-45EB-96A6-62CC74F7B29A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7" r:id="rId1"/>
    <p:sldLayoutId id="2147483803" r:id="rId2"/>
    <p:sldLayoutId id="2147483804" r:id="rId3"/>
    <p:sldLayoutId id="2147483805" r:id="rId4"/>
    <p:sldLayoutId id="2147483806" r:id="rId5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000">
          <a:solidFill>
            <a:srgbClr val="9B9B9B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000">
          <a:solidFill>
            <a:srgbClr val="9B9B9B"/>
          </a:solidFill>
          <a:latin typeface="Arial" charset="0"/>
          <a:ea typeface="ＭＳ Ｐゴシック" charset="0"/>
          <a:cs typeface="ＭＳ Ｐゴシック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000">
          <a:solidFill>
            <a:srgbClr val="9B9B9B"/>
          </a:solidFill>
          <a:latin typeface="Arial" charset="0"/>
          <a:ea typeface="ＭＳ Ｐゴシック" charset="0"/>
          <a:cs typeface="ＭＳ Ｐゴシック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000">
          <a:solidFill>
            <a:srgbClr val="9B9B9B"/>
          </a:solidFill>
          <a:latin typeface="Arial" charset="0"/>
          <a:ea typeface="ＭＳ Ｐゴシック" charset="0"/>
          <a:cs typeface="ＭＳ Ｐゴシック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000">
          <a:solidFill>
            <a:srgbClr val="9B9B9B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000">
          <a:solidFill>
            <a:srgbClr val="9B9B9B"/>
          </a:solidFill>
          <a:latin typeface="Arial" charset="0"/>
          <a:ea typeface="ＭＳ Ｐゴシック" charset="0"/>
          <a:cs typeface="ＭＳ Ｐゴシック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000">
          <a:solidFill>
            <a:srgbClr val="9B9B9B"/>
          </a:solidFill>
          <a:latin typeface="Arial" charset="0"/>
          <a:ea typeface="ＭＳ Ｐゴシック" charset="0"/>
          <a:cs typeface="ＭＳ Ｐゴシック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000">
          <a:solidFill>
            <a:srgbClr val="9B9B9B"/>
          </a:solidFill>
          <a:latin typeface="Arial" charset="0"/>
          <a:ea typeface="ＭＳ Ｐゴシック" charset="0"/>
          <a:cs typeface="ＭＳ Ｐゴシック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000">
          <a:solidFill>
            <a:srgbClr val="9B9B9B"/>
          </a:solidFill>
          <a:latin typeface="Arial" charset="0"/>
          <a:ea typeface="ＭＳ Ｐゴシック" charset="0"/>
          <a:cs typeface="ＭＳ Ｐゴシック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228600" indent="-227013" algn="l" rtl="0" eaLnBrk="1" fontAlgn="base" hangingPunct="1">
        <a:spcBef>
          <a:spcPct val="20000"/>
        </a:spcBef>
        <a:spcAft>
          <a:spcPct val="0"/>
        </a:spcAft>
        <a:buFont typeface="Times" charset="0"/>
        <a:buChar char="•"/>
        <a:defRPr>
          <a:solidFill>
            <a:schemeClr val="tx1"/>
          </a:solidFill>
          <a:latin typeface="+mn-lt"/>
          <a:ea typeface="+mn-ea"/>
          <a:cs typeface="+mn-cs"/>
        </a:defRPr>
      </a:lvl2pPr>
      <a:lvl3pPr marL="457200" indent="-219075" algn="l" rtl="0" eaLnBrk="1" fontAlgn="base" hangingPunct="1">
        <a:spcBef>
          <a:spcPct val="20000"/>
        </a:spcBef>
        <a:spcAft>
          <a:spcPct val="0"/>
        </a:spcAft>
        <a:buFont typeface="Times" charset="0"/>
        <a:buChar char="•"/>
        <a:defRPr>
          <a:solidFill>
            <a:schemeClr val="tx1"/>
          </a:solidFill>
          <a:latin typeface="+mn-lt"/>
          <a:ea typeface="+mn-ea"/>
          <a:cs typeface="+mn-cs"/>
        </a:defRPr>
      </a:lvl3pPr>
      <a:lvl4pPr marL="728663" indent="-261938" algn="l" rtl="0" eaLnBrk="1" fontAlgn="base" hangingPunct="1">
        <a:spcBef>
          <a:spcPct val="20000"/>
        </a:spcBef>
        <a:spcAft>
          <a:spcPct val="0"/>
        </a:spcAft>
        <a:buFont typeface="Times" charset="0"/>
        <a:buChar char="•"/>
        <a:defRPr>
          <a:solidFill>
            <a:schemeClr val="tx1"/>
          </a:solidFill>
          <a:latin typeface="+mn-lt"/>
          <a:ea typeface="+mn-ea"/>
          <a:cs typeface="+mn-cs"/>
        </a:defRPr>
      </a:lvl4pPr>
      <a:lvl5pPr marL="992188" indent="-252413" algn="l" rtl="0" eaLnBrk="1" fontAlgn="base" hangingPunct="1">
        <a:spcBef>
          <a:spcPct val="20000"/>
        </a:spcBef>
        <a:spcAft>
          <a:spcPct val="0"/>
        </a:spcAft>
        <a:buFont typeface="Times" charset="0"/>
        <a:buChar char="•"/>
        <a:defRPr>
          <a:solidFill>
            <a:schemeClr val="tx1"/>
          </a:solidFill>
          <a:latin typeface="+mn-lt"/>
          <a:ea typeface="+mn-ea"/>
          <a:cs typeface="+mn-cs"/>
        </a:defRPr>
      </a:lvl5pPr>
      <a:lvl6pPr marL="1449388" indent="-252413" algn="l" rtl="0" eaLnBrk="1" fontAlgn="base" hangingPunct="1">
        <a:spcBef>
          <a:spcPct val="20000"/>
        </a:spcBef>
        <a:spcAft>
          <a:spcPct val="0"/>
        </a:spcAft>
        <a:buFont typeface="Times" charset="0"/>
        <a:buChar char="•"/>
        <a:defRPr>
          <a:solidFill>
            <a:schemeClr val="tx1"/>
          </a:solidFill>
          <a:latin typeface="+mn-lt"/>
          <a:ea typeface="+mn-ea"/>
          <a:cs typeface="+mn-cs"/>
        </a:defRPr>
      </a:lvl6pPr>
      <a:lvl7pPr marL="1906588" indent="-252413" algn="l" rtl="0" eaLnBrk="1" fontAlgn="base" hangingPunct="1">
        <a:spcBef>
          <a:spcPct val="20000"/>
        </a:spcBef>
        <a:spcAft>
          <a:spcPct val="0"/>
        </a:spcAft>
        <a:buFont typeface="Times" charset="0"/>
        <a:buChar char="•"/>
        <a:defRPr>
          <a:solidFill>
            <a:schemeClr val="tx1"/>
          </a:solidFill>
          <a:latin typeface="+mn-lt"/>
          <a:ea typeface="+mn-ea"/>
          <a:cs typeface="+mn-cs"/>
        </a:defRPr>
      </a:lvl7pPr>
      <a:lvl8pPr marL="2363788" indent="-252413" algn="l" rtl="0" eaLnBrk="1" fontAlgn="base" hangingPunct="1">
        <a:spcBef>
          <a:spcPct val="20000"/>
        </a:spcBef>
        <a:spcAft>
          <a:spcPct val="0"/>
        </a:spcAft>
        <a:buFont typeface="Times" charset="0"/>
        <a:buChar char="•"/>
        <a:defRPr>
          <a:solidFill>
            <a:schemeClr val="tx1"/>
          </a:solidFill>
          <a:latin typeface="+mn-lt"/>
          <a:ea typeface="+mn-ea"/>
          <a:cs typeface="+mn-cs"/>
        </a:defRPr>
      </a:lvl8pPr>
      <a:lvl9pPr marL="2820988" indent="-252413" algn="l" rtl="0" eaLnBrk="1" fontAlgn="base" hangingPunct="1">
        <a:spcBef>
          <a:spcPct val="20000"/>
        </a:spcBef>
        <a:spcAft>
          <a:spcPct val="0"/>
        </a:spcAft>
        <a:buFont typeface="Times" charset="0"/>
        <a:buChar char="•"/>
        <a:defRPr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://ec.europa.eu/growth/tools-databases/newsroom/cf/itemdetail.cfm?item_id=9028&amp;lang=en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mailto:rdeconinck@crai.com" TargetMode="Externa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47936" y="332656"/>
            <a:ext cx="8428347" cy="53784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9138" y="1080000"/>
            <a:ext cx="7205662" cy="488950"/>
          </a:xfrm>
        </p:spPr>
        <p:txBody>
          <a:bodyPr/>
          <a:lstStyle/>
          <a:p>
            <a:r>
              <a:rPr lang="en-GB" dirty="0" smtClean="0"/>
              <a:t>Transparency, Predictability and Efficiency of SSO-based Standardization </a:t>
            </a:r>
            <a:br>
              <a:rPr lang="en-GB" dirty="0" smtClean="0"/>
            </a:br>
            <a:r>
              <a:rPr lang="en-GB" dirty="0" smtClean="0"/>
              <a:t>and SEP Licensing</a:t>
            </a:r>
            <a:endParaRPr lang="en-GB" dirty="0"/>
          </a:p>
        </p:txBody>
      </p:sp>
      <p:sp>
        <p:nvSpPr>
          <p:cNvPr id="9217" name="Rectangle 16"/>
          <p:cNvSpPr>
            <a:spLocks noGrp="1" noChangeArrowheads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fld id="{85080A2D-4278-4CE9-A96C-1705BDFAA68B}" type="slidenum">
              <a:rPr lang="en-US" sz="1000">
                <a:solidFill>
                  <a:srgbClr val="9B9B9B"/>
                </a:solidFill>
              </a:rPr>
              <a:pPr/>
              <a:t>1</a:t>
            </a:fld>
            <a:endParaRPr lang="en-US" sz="1000">
              <a:solidFill>
                <a:srgbClr val="9B9B9B"/>
              </a:solidFill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 bwMode="white">
          <a:xfrm>
            <a:off x="719138" y="2777405"/>
            <a:ext cx="7205662" cy="488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rgbClr val="9B9B9B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rgbClr val="9B9B9B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rgbClr val="9B9B9B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rgbClr val="9B9B9B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rgbClr val="9B9B9B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rgbClr val="9B9B9B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rgbClr val="9B9B9B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rgbClr val="9B9B9B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GB" sz="2000" kern="0" dirty="0" smtClean="0"/>
              <a:t>LCII-TILEC conference, 30 May </a:t>
            </a:r>
            <a:r>
              <a:rPr lang="en-GB" sz="2000" kern="0" dirty="0" smtClean="0"/>
              <a:t>2017</a:t>
            </a:r>
            <a:endParaRPr lang="en-GB" sz="2000" kern="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Comparison of ex-ante and ex-post royalty stacks</a:t>
            </a:r>
          </a:p>
        </p:txBody>
      </p:sp>
      <p:sp>
        <p:nvSpPr>
          <p:cNvPr id="10243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fld id="{9F6A2278-1E37-47EF-AC68-A80404EBB03D}" type="slidenum">
              <a:rPr lang="en-US" sz="1000">
                <a:solidFill>
                  <a:srgbClr val="9B9B9B"/>
                </a:solidFill>
              </a:rPr>
              <a:pPr/>
              <a:t>10</a:t>
            </a:fld>
            <a:endParaRPr lang="en-US" sz="1000">
              <a:solidFill>
                <a:srgbClr val="9B9B9B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9592" y="1628800"/>
            <a:ext cx="7806345" cy="3807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98144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Title 1"/>
          <p:cNvSpPr>
            <a:spLocks noGrp="1"/>
          </p:cNvSpPr>
          <p:nvPr>
            <p:ph type="title"/>
          </p:nvPr>
        </p:nvSpPr>
        <p:spPr>
          <a:xfrm>
            <a:off x="719138" y="480195"/>
            <a:ext cx="7772400" cy="655637"/>
          </a:xfrm>
        </p:spPr>
        <p:txBody>
          <a:bodyPr/>
          <a:lstStyle/>
          <a:p>
            <a:r>
              <a:rPr lang="en-US" dirty="0" smtClean="0"/>
              <a:t>Disclosure</a:t>
            </a:r>
          </a:p>
        </p:txBody>
      </p:sp>
      <p:sp>
        <p:nvSpPr>
          <p:cNvPr id="10242" name="Content Placeholder 2"/>
          <p:cNvSpPr>
            <a:spLocks noGrp="1"/>
          </p:cNvSpPr>
          <p:nvPr>
            <p:ph idx="1"/>
          </p:nvPr>
        </p:nvSpPr>
        <p:spPr>
          <a:xfrm>
            <a:off x="719138" y="1135832"/>
            <a:ext cx="7885310" cy="4173538"/>
          </a:xfrm>
        </p:spPr>
        <p:txBody>
          <a:bodyPr/>
          <a:lstStyle/>
          <a:p>
            <a:pPr marL="0" indent="0"/>
            <a:r>
              <a:rPr lang="en-US" b="1" dirty="0" smtClean="0"/>
              <a:t>Ex-ante disclosure</a:t>
            </a:r>
            <a:endParaRPr lang="en-US" b="1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Necessary complement to FRAND and royalty commitments (since IPRs to which such commitments apply need to be identified).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i="1" dirty="0"/>
              <a:t>Specific declaration</a:t>
            </a:r>
            <a:r>
              <a:rPr lang="en-US" dirty="0"/>
              <a:t>: identifies all patents that patent-holder believes to be relevant for the standard to be designed.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i="1" dirty="0" smtClean="0"/>
              <a:t>Negative </a:t>
            </a:r>
            <a:r>
              <a:rPr lang="en-US" i="1" dirty="0" smtClean="0"/>
              <a:t>declaration </a:t>
            </a:r>
            <a:r>
              <a:rPr lang="en-US" dirty="0" smtClean="0"/>
              <a:t>(linked to a commitment): patent holder only identifies patents not available at committed conditions (e.g. FRAND).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Should </a:t>
            </a:r>
            <a:r>
              <a:rPr lang="en-US" dirty="0" smtClean="0"/>
              <a:t>aim at limiting </a:t>
            </a:r>
            <a:r>
              <a:rPr lang="en-US" dirty="0"/>
              <a:t>transaction </a:t>
            </a:r>
            <a:r>
              <a:rPr lang="en-US" dirty="0" smtClean="0"/>
              <a:t>costs and addressing over-declaration.</a:t>
            </a:r>
            <a:endParaRPr lang="en-US" dirty="0"/>
          </a:p>
          <a:p>
            <a:pPr marL="0" indent="0"/>
            <a:r>
              <a:rPr lang="en-US" b="1" dirty="0" smtClean="0"/>
              <a:t>Ex-post disclosure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Identification of patents that are deemed to read on the standard (necessarily specific).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To lower uncertainty affecting the licensing process and transaction costs of licensing negotiations.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External essentiality assessments can be a useful complement (e.g. random sampling).</a:t>
            </a:r>
            <a:endParaRPr lang="en-US" dirty="0"/>
          </a:p>
        </p:txBody>
      </p:sp>
      <p:sp>
        <p:nvSpPr>
          <p:cNvPr id="10243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fld id="{9F6A2278-1E37-47EF-AC68-A80404EBB03D}" type="slidenum">
              <a:rPr lang="en-US" sz="1000">
                <a:solidFill>
                  <a:srgbClr val="9B9B9B"/>
                </a:solidFill>
              </a:rPr>
              <a:pPr/>
              <a:t>11</a:t>
            </a:fld>
            <a:endParaRPr lang="en-US" sz="1000">
              <a:solidFill>
                <a:srgbClr val="9B9B9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27644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Licensing (1)</a:t>
            </a:r>
          </a:p>
        </p:txBody>
      </p:sp>
      <p:sp>
        <p:nvSpPr>
          <p:cNvPr id="10242" name="Content Placeholder 2"/>
          <p:cNvSpPr>
            <a:spLocks noGrp="1"/>
          </p:cNvSpPr>
          <p:nvPr>
            <p:ph idx="1"/>
          </p:nvPr>
        </p:nvSpPr>
        <p:spPr>
          <a:xfrm>
            <a:off x="719138" y="1266825"/>
            <a:ext cx="7885310" cy="4173538"/>
          </a:xfrm>
        </p:spPr>
        <p:txBody>
          <a:bodyPr/>
          <a:lstStyle/>
          <a:p>
            <a:pPr marL="0" indent="0"/>
            <a:endParaRPr lang="en-US" sz="800" b="1" dirty="0" smtClean="0"/>
          </a:p>
          <a:p>
            <a:pPr marL="0" indent="0"/>
            <a:r>
              <a:rPr lang="en-US" b="1" dirty="0" smtClean="0"/>
              <a:t>Patent </a:t>
            </a:r>
            <a:r>
              <a:rPr lang="en-US" b="1" dirty="0"/>
              <a:t>t</a:t>
            </a:r>
            <a:r>
              <a:rPr lang="en-US" b="1" dirty="0" smtClean="0"/>
              <a:t>ransfer rules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Patent holder selling all or part of SEP portfolio to third parties, such as NPEs.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General agreement that purchasers of portfolios should be bound by prior FRAND commitments (otherwise FRAND commitments not worth much).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But should they be bound by the previous owner’s interpretation of FRAND (i.e. can they charge more while claiming it is still respecting FRAND)?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Transfer that goes against reasonably formed expectations may lead to additional hold-up issue.</a:t>
            </a:r>
          </a:p>
        </p:txBody>
      </p:sp>
      <p:sp>
        <p:nvSpPr>
          <p:cNvPr id="10243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fld id="{9F6A2278-1E37-47EF-AC68-A80404EBB03D}" type="slidenum">
              <a:rPr lang="en-US" sz="1000">
                <a:solidFill>
                  <a:srgbClr val="9B9B9B"/>
                </a:solidFill>
              </a:rPr>
              <a:pPr/>
              <a:t>12</a:t>
            </a:fld>
            <a:endParaRPr lang="en-US" sz="1000">
              <a:solidFill>
                <a:srgbClr val="9B9B9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472762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9138" y="495301"/>
            <a:ext cx="7772400" cy="655637"/>
          </a:xfrm>
        </p:spPr>
        <p:txBody>
          <a:bodyPr/>
          <a:lstStyle/>
          <a:p>
            <a:r>
              <a:rPr lang="en-GB" dirty="0" smtClean="0"/>
              <a:t>Licensing (2)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00594" y="1052736"/>
            <a:ext cx="7772400" cy="4173538"/>
          </a:xfrm>
        </p:spPr>
        <p:txBody>
          <a:bodyPr/>
          <a:lstStyle/>
          <a:p>
            <a:pPr marL="0" indent="0"/>
            <a:r>
              <a:rPr lang="en-US" b="1" dirty="0"/>
              <a:t>Portfolio </a:t>
            </a:r>
            <a:r>
              <a:rPr lang="en-US" b="1" dirty="0" smtClean="0"/>
              <a:t>licensing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Reduce transaction costs for both licensors and licensees.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Combination of SEPs and non-SEPs (or cross licensing) to circumvent FRAND commitments?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Not found to be a major issue by respondents.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Issue does not arise as long as patent-holder makes a mixed bundling offer (i.e. there is also an offer on the SEP portfolio only).</a:t>
            </a:r>
            <a:endParaRPr lang="en-US" dirty="0"/>
          </a:p>
          <a:p>
            <a:pPr marL="0" indent="0"/>
            <a:r>
              <a:rPr lang="en-US" b="1" dirty="0"/>
              <a:t>Patent Pools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Patent pools typically charge a single overall royalty to licensees.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Can address stacking + reduces transaction cost (“one-stop” shopping).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In practice, limited: need agreement on the sharing rule and royalty level, diverging interest of patent-holders (some of which may also be implementers) plus set-up costs.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SSO can encourage voluntary formation of patent pools (e.g. by appointing a pool management company early). </a:t>
            </a:r>
          </a:p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88BA7-4EE3-482E-BF97-E7B0DED9F676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58724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9138" y="470710"/>
            <a:ext cx="7772400" cy="655637"/>
          </a:xfrm>
        </p:spPr>
        <p:txBody>
          <a:bodyPr/>
          <a:lstStyle/>
          <a:p>
            <a:r>
              <a:rPr lang="en-GB" dirty="0" smtClean="0"/>
              <a:t>Licensing (3)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8" y="1124744"/>
            <a:ext cx="7885310" cy="4173538"/>
          </a:xfrm>
        </p:spPr>
        <p:txBody>
          <a:bodyPr/>
          <a:lstStyle/>
          <a:p>
            <a:pPr marL="0" indent="0"/>
            <a:r>
              <a:rPr lang="en-US" b="1" dirty="0"/>
              <a:t>The royalty </a:t>
            </a:r>
            <a:r>
              <a:rPr lang="en-US" b="1" dirty="0" smtClean="0"/>
              <a:t>base </a:t>
            </a: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A first </a:t>
            </a:r>
            <a:r>
              <a:rPr lang="en-US" dirty="0"/>
              <a:t>principle is that a given total payment can be expressed in terms of a broad base (with a low rate) or with a narrow base (with a high rate</a:t>
            </a:r>
            <a:r>
              <a:rPr lang="en-US" dirty="0" smtClean="0"/>
              <a:t>).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Second principle: the base should be closely related to the part of the final good’s value which is affected by the technology included in the SEP.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Efficient choice of the base depends on the characteristics of the technology (e.g. smartphones versus cars), and hence it makes little sense to mandate a single type of royalty base (such as the “smallest tradable unit” or total value of the good).</a:t>
            </a:r>
          </a:p>
          <a:p>
            <a:pPr marL="0" indent="0"/>
            <a:r>
              <a:rPr lang="en-US" b="1" dirty="0"/>
              <a:t>V</a:t>
            </a:r>
            <a:r>
              <a:rPr lang="en-US" b="1" dirty="0" smtClean="0"/>
              <a:t>ertical </a:t>
            </a:r>
            <a:r>
              <a:rPr lang="en-US" b="1" dirty="0"/>
              <a:t>level of licensing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First principle: does upstream licensing significantly affect the ability to discriminate across fields of use (e.g. if chips used are similar across applications)? 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Second principle: minimizing transaction costs (e.g. less costly to negotiate upstream if more concentrated).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88BA7-4EE3-482E-BF97-E7B0DED9F676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468341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Licensing (4)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6041" y="1266825"/>
            <a:ext cx="7772400" cy="4173538"/>
          </a:xfrm>
        </p:spPr>
        <p:txBody>
          <a:bodyPr/>
          <a:lstStyle/>
          <a:p>
            <a:pPr marL="0" indent="0"/>
            <a:r>
              <a:rPr lang="en-US" b="1" dirty="0"/>
              <a:t>SSO policies on dispute resolution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Courts are last resort to put content into FRAND and determine whether commitments have been honored.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Courts are building and clarifying over time their approach for solving FRAND disputes.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Mixed views on making alternate dispute resolution (</a:t>
            </a:r>
            <a:r>
              <a:rPr lang="en-US" dirty="0"/>
              <a:t>arbitration and mediation)</a:t>
            </a:r>
            <a:r>
              <a:rPr lang="en-US" dirty="0" smtClean="0"/>
              <a:t> mandatory: many fear of being deprived of legal rights to go to court, and highlight that courts are better placed to rule on infringement and validity.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There is however a role for encouraging arbitration/mediation regarding “simpler” disputes on the level of royalties.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Such dispute resolution must then be properly designed (e.g. “high-low” versus “baseball” or “night baseball” mechanisms). Plus value in having the decisions published.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88BA7-4EE3-482E-BF97-E7B0DED9F676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017839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Title 1"/>
          <p:cNvSpPr>
            <a:spLocks noGrp="1"/>
          </p:cNvSpPr>
          <p:nvPr>
            <p:ph type="title"/>
          </p:nvPr>
        </p:nvSpPr>
        <p:spPr>
          <a:xfrm>
            <a:off x="692150" y="548680"/>
            <a:ext cx="7772400" cy="655637"/>
          </a:xfrm>
        </p:spPr>
        <p:txBody>
          <a:bodyPr/>
          <a:lstStyle/>
          <a:p>
            <a:r>
              <a:rPr lang="en-US" dirty="0" smtClean="0"/>
              <a:t>Illustration of proposed policies</a:t>
            </a:r>
          </a:p>
        </p:txBody>
      </p:sp>
      <p:sp>
        <p:nvSpPr>
          <p:cNvPr id="10243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fld id="{9F6A2278-1E37-47EF-AC68-A80404EBB03D}" type="slidenum">
              <a:rPr lang="en-US" sz="1000">
                <a:solidFill>
                  <a:srgbClr val="9B9B9B"/>
                </a:solidFill>
              </a:rPr>
              <a:pPr/>
              <a:t>16</a:t>
            </a:fld>
            <a:endParaRPr lang="en-US" sz="1000">
              <a:solidFill>
                <a:srgbClr val="9B9B9B"/>
              </a:solidFill>
            </a:endParaRPr>
          </a:p>
        </p:txBody>
      </p:sp>
      <p:pic>
        <p:nvPicPr>
          <p:cNvPr id="5" name="Content Placeholder 4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980728"/>
            <a:ext cx="8928992" cy="49685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261897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Reference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8" y="1403350"/>
            <a:ext cx="8056562" cy="4173538"/>
          </a:xfrm>
        </p:spPr>
        <p:txBody>
          <a:bodyPr/>
          <a:lstStyle/>
          <a:p>
            <a:endParaRPr lang="en-GB" dirty="0" smtClean="0"/>
          </a:p>
          <a:p>
            <a:pPr marL="0" indent="0"/>
            <a:r>
              <a:rPr lang="en-GB" b="1" dirty="0" smtClean="0"/>
              <a:t>Transparency, Predictability and Efficiency of SSO-based Standardization and SEP Licensing, A Report for the European Commission</a:t>
            </a:r>
            <a:r>
              <a:rPr lang="en-GB" dirty="0" smtClean="0"/>
              <a:t>, prepared by Pierre </a:t>
            </a:r>
            <a:r>
              <a:rPr lang="en-GB" dirty="0" err="1" smtClean="0"/>
              <a:t>Régibeau</a:t>
            </a:r>
            <a:r>
              <a:rPr lang="en-GB" dirty="0" smtClean="0"/>
              <a:t>, Raphaël De Coninck and Hans Zenger, June 2016 (published on 12 December 2016 on </a:t>
            </a:r>
            <a:r>
              <a:rPr lang="en-GB" dirty="0" smtClean="0">
                <a:hlinkClick r:id="rId2"/>
              </a:rPr>
              <a:t>DG GROW's website</a:t>
            </a:r>
            <a:r>
              <a:rPr lang="en-GB" dirty="0" smtClean="0"/>
              <a:t>).</a:t>
            </a:r>
          </a:p>
          <a:p>
            <a:endParaRPr lang="en-GB" sz="1400" dirty="0" smtClean="0"/>
          </a:p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88BA7-4EE3-482E-BF97-E7B0DED9F676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109081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5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0213" y="358775"/>
            <a:ext cx="8280400" cy="539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506" name="Rectangle 16"/>
          <p:cNvSpPr>
            <a:spLocks noGrp="1" noChangeArrowheads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fld id="{45FF7B92-F84A-4FE6-A405-61279CE90D80}" type="slidenum">
              <a:rPr lang="en-US" sz="1000">
                <a:solidFill>
                  <a:srgbClr val="9B9B9B"/>
                </a:solidFill>
              </a:rPr>
              <a:pPr/>
              <a:t>18</a:t>
            </a:fld>
            <a:endParaRPr lang="en-US" sz="1000">
              <a:solidFill>
                <a:srgbClr val="9B9B9B"/>
              </a:solidFill>
            </a:endParaRPr>
          </a:p>
        </p:txBody>
      </p:sp>
      <p:sp>
        <p:nvSpPr>
          <p:cNvPr id="21507" name="Rectangle 4"/>
          <p:cNvSpPr>
            <a:spLocks noGrp="1" noChangeArrowheads="1"/>
          </p:cNvSpPr>
          <p:nvPr>
            <p:ph type="ctrTitle"/>
          </p:nvPr>
        </p:nvSpPr>
        <p:spPr bwMode="white">
          <a:xfrm>
            <a:off x="719138" y="533400"/>
            <a:ext cx="2328862" cy="4767263"/>
          </a:xfrm>
          <a:noFill/>
        </p:spPr>
        <p:txBody>
          <a:bodyPr/>
          <a:lstStyle/>
          <a:p>
            <a:pPr>
              <a:lnSpc>
                <a:spcPts val="1400"/>
              </a:lnSpc>
              <a:spcBef>
                <a:spcPct val="150000"/>
              </a:spcBef>
              <a:spcAft>
                <a:spcPts val="1200"/>
              </a:spcAft>
            </a:pPr>
            <a:r>
              <a:rPr lang="en-US" sz="1200" b="1" dirty="0"/>
              <a:t>Raphaël De </a:t>
            </a:r>
            <a:r>
              <a:rPr lang="en-US" sz="1200" b="1" dirty="0" smtClean="0"/>
              <a:t>Coninck </a:t>
            </a:r>
            <a:r>
              <a:rPr lang="en-US" sz="1200" dirty="0" smtClean="0">
                <a:hlinkClick r:id="rId3"/>
              </a:rPr>
              <a:t>rdeconinck@crai.com</a:t>
            </a:r>
            <a:r>
              <a:rPr lang="en-US" sz="1200" dirty="0"/>
              <a:t/>
            </a:r>
            <a:br>
              <a:rPr lang="en-US" sz="1200" dirty="0"/>
            </a:br>
            <a:r>
              <a:rPr lang="en-US" sz="1200" dirty="0"/>
              <a:t>Tel +32 (0)2 627 </a:t>
            </a:r>
            <a:r>
              <a:rPr lang="en-US" sz="1200" dirty="0" smtClean="0"/>
              <a:t>1401</a:t>
            </a:r>
            <a:r>
              <a:rPr lang="en-US" sz="1200" dirty="0"/>
              <a:t/>
            </a:r>
            <a:br>
              <a:rPr lang="en-US" sz="1200" dirty="0"/>
            </a:br>
            <a:r>
              <a:rPr lang="en-US" sz="1200" dirty="0"/>
              <a:t>      +32 (</a:t>
            </a:r>
            <a:r>
              <a:rPr lang="en-US" sz="1200" dirty="0" smtClean="0"/>
              <a:t>0)492 738010</a:t>
            </a:r>
            <a:r>
              <a:rPr lang="en-US" sz="1200" b="1" dirty="0"/>
              <a:t/>
            </a:r>
            <a:br>
              <a:rPr lang="en-US" sz="1200" b="1" dirty="0"/>
            </a:br>
            <a:r>
              <a:rPr lang="en-US" sz="1200" b="1" dirty="0" smtClean="0"/>
              <a:t/>
            </a:r>
            <a:br>
              <a:rPr lang="en-US" sz="1200" b="1" dirty="0" smtClean="0"/>
            </a:br>
            <a:r>
              <a:rPr lang="en-US" sz="1200" b="1" dirty="0" smtClean="0"/>
              <a:t>Brussels</a:t>
            </a:r>
            <a:r>
              <a:rPr lang="en-US" sz="1200" dirty="0"/>
              <a:t/>
            </a:r>
            <a:br>
              <a:rPr lang="en-US" sz="1200" dirty="0"/>
            </a:br>
            <a:r>
              <a:rPr lang="fr-FR" sz="1200" dirty="0"/>
              <a:t>Tel +32 (0)2 627 1400</a:t>
            </a:r>
            <a:br>
              <a:rPr lang="fr-FR" sz="1200" dirty="0"/>
            </a:br>
            <a:r>
              <a:rPr lang="fr-FR" sz="1200" dirty="0"/>
              <a:t>143 Avenue Louise</a:t>
            </a:r>
            <a:br>
              <a:rPr lang="fr-FR" sz="1200" dirty="0"/>
            </a:br>
            <a:r>
              <a:rPr lang="fr-FR" sz="1200" dirty="0"/>
              <a:t>B-1050 Brussels</a:t>
            </a:r>
            <a:br>
              <a:rPr lang="fr-FR" sz="1200" dirty="0"/>
            </a:br>
            <a:r>
              <a:rPr lang="fr-FR" sz="1200" dirty="0" err="1" smtClean="0"/>
              <a:t>Belgium</a:t>
            </a:r>
            <a:r>
              <a:rPr lang="fr-FR" sz="1200" dirty="0" smtClean="0"/>
              <a:t/>
            </a:r>
            <a:br>
              <a:rPr lang="fr-FR" sz="1200" dirty="0" smtClean="0"/>
            </a:br>
            <a:r>
              <a:rPr lang="en-US" sz="1200" b="1" dirty="0" smtClean="0"/>
              <a:t/>
            </a:r>
            <a:br>
              <a:rPr lang="en-US" sz="1200" b="1" dirty="0" smtClean="0"/>
            </a:br>
            <a:r>
              <a:rPr lang="en-US" sz="1200" b="1" dirty="0" smtClean="0"/>
              <a:t>London</a:t>
            </a:r>
            <a:r>
              <a:rPr lang="en-US" sz="1200" dirty="0" smtClean="0"/>
              <a:t/>
            </a:r>
            <a:br>
              <a:rPr lang="en-US" sz="1200" dirty="0" smtClean="0"/>
            </a:br>
            <a:r>
              <a:rPr lang="en-US" sz="1200" dirty="0" smtClean="0"/>
              <a:t>Tel +44 (0)20 7664 3700 </a:t>
            </a:r>
            <a:br>
              <a:rPr lang="en-US" sz="1200" dirty="0" smtClean="0"/>
            </a:br>
            <a:r>
              <a:rPr lang="en-US" sz="1200" dirty="0" smtClean="0"/>
              <a:t>99 </a:t>
            </a:r>
            <a:r>
              <a:rPr lang="en-US" sz="1200" dirty="0" err="1" smtClean="0"/>
              <a:t>Bishopsgate</a:t>
            </a:r>
            <a:r>
              <a:rPr lang="en-US" sz="1200" dirty="0" smtClean="0"/>
              <a:t> </a:t>
            </a:r>
            <a:br>
              <a:rPr lang="en-US" sz="1200" dirty="0" smtClean="0"/>
            </a:br>
            <a:r>
              <a:rPr lang="en-US" sz="1200" dirty="0" smtClean="0"/>
              <a:t>London EC2M 3XD </a:t>
            </a:r>
            <a:br>
              <a:rPr lang="en-US" sz="1200" dirty="0" smtClean="0"/>
            </a:br>
            <a:r>
              <a:rPr lang="en-US" sz="1200" dirty="0" smtClean="0"/>
              <a:t>United Kingdom</a:t>
            </a:r>
            <a:br>
              <a:rPr lang="en-US" sz="1200" dirty="0" smtClean="0"/>
            </a:br>
            <a:r>
              <a:rPr lang="en-US" sz="1200" dirty="0" smtClean="0"/>
              <a:t/>
            </a:r>
            <a:br>
              <a:rPr lang="en-US" sz="1200" dirty="0" smtClean="0"/>
            </a:br>
            <a:r>
              <a:rPr lang="en-US" sz="1200" b="1" dirty="0"/>
              <a:t>Munich</a:t>
            </a:r>
            <a:r>
              <a:rPr lang="en-US" sz="1200" dirty="0"/>
              <a:t/>
            </a:r>
            <a:br>
              <a:rPr lang="en-US" sz="1200" dirty="0"/>
            </a:br>
            <a:r>
              <a:rPr lang="en-US" sz="1200" dirty="0"/>
              <a:t>Tel +49 89 20 18 36 36 </a:t>
            </a:r>
            <a:r>
              <a:rPr lang="en-US" sz="1200" dirty="0" smtClean="0"/>
              <a:t>0</a:t>
            </a:r>
            <a:r>
              <a:rPr lang="en-US" sz="1200" dirty="0"/>
              <a:t/>
            </a:r>
            <a:br>
              <a:rPr lang="en-US" sz="1200" dirty="0"/>
            </a:br>
            <a:r>
              <a:rPr lang="en-US" sz="1200" dirty="0" err="1"/>
              <a:t>Leopoldstraße</a:t>
            </a:r>
            <a:r>
              <a:rPr lang="en-US" sz="1200" dirty="0"/>
              <a:t> 8-12</a:t>
            </a:r>
            <a:br>
              <a:rPr lang="en-US" sz="1200" dirty="0"/>
            </a:br>
            <a:r>
              <a:rPr lang="en-US" sz="1200" dirty="0"/>
              <a:t>80802 </a:t>
            </a:r>
            <a:r>
              <a:rPr lang="en-US" sz="1200" dirty="0" err="1"/>
              <a:t>München</a:t>
            </a:r>
            <a:r>
              <a:rPr lang="en-US" sz="1200" dirty="0"/>
              <a:t/>
            </a:r>
            <a:br>
              <a:rPr lang="en-US" sz="1200" dirty="0"/>
            </a:br>
            <a:r>
              <a:rPr lang="en-US" sz="1200" dirty="0"/>
              <a:t>Germany</a:t>
            </a:r>
            <a:r>
              <a:rPr lang="en-US" sz="1200" dirty="0" smtClean="0"/>
              <a:t/>
            </a:r>
            <a:br>
              <a:rPr lang="en-US" sz="1200" dirty="0" smtClean="0"/>
            </a:br>
            <a:r>
              <a:rPr lang="en-US" sz="1200" dirty="0" smtClean="0"/>
              <a:t/>
            </a:r>
            <a:br>
              <a:rPr lang="en-US" sz="1200" dirty="0" smtClean="0"/>
            </a:br>
            <a:r>
              <a:rPr lang="en-US" sz="1200" b="1" dirty="0" smtClean="0"/>
              <a:t>Paris</a:t>
            </a:r>
            <a:r>
              <a:rPr lang="en-US" sz="1200" dirty="0" smtClean="0"/>
              <a:t/>
            </a:r>
            <a:br>
              <a:rPr lang="en-US" sz="1200" dirty="0" smtClean="0"/>
            </a:br>
            <a:r>
              <a:rPr lang="fr-FR" sz="1200" dirty="0" smtClean="0"/>
              <a:t>Tel +33 (0)1 70 38 52 78</a:t>
            </a:r>
            <a:br>
              <a:rPr lang="fr-FR" sz="1200" dirty="0" smtClean="0"/>
            </a:br>
            <a:r>
              <a:rPr lang="fr-FR" sz="1200" dirty="0" smtClean="0"/>
              <a:t>27 Avenue de l</a:t>
            </a:r>
            <a:r>
              <a:rPr lang="fr-FR" altLang="en-US" sz="1200" dirty="0" smtClean="0"/>
              <a:t>’</a:t>
            </a:r>
            <a:r>
              <a:rPr lang="fr-FR" sz="1200" dirty="0" smtClean="0"/>
              <a:t>Opéra</a:t>
            </a:r>
            <a:br>
              <a:rPr lang="fr-FR" sz="1200" dirty="0" smtClean="0"/>
            </a:br>
            <a:r>
              <a:rPr lang="fr-FR" sz="1200" dirty="0" smtClean="0"/>
              <a:t>75001 Paris</a:t>
            </a:r>
            <a:br>
              <a:rPr lang="fr-FR" sz="1200" dirty="0" smtClean="0"/>
            </a:br>
            <a:r>
              <a:rPr lang="fr-FR" sz="1200" dirty="0" smtClean="0"/>
              <a:t>France</a:t>
            </a:r>
            <a:br>
              <a:rPr lang="fr-FR" sz="1200" dirty="0" smtClean="0"/>
            </a:br>
            <a:r>
              <a:rPr lang="en-US" sz="1400" dirty="0" smtClean="0"/>
              <a:t/>
            </a:r>
            <a:br>
              <a:rPr lang="en-US" sz="1400" dirty="0" smtClean="0"/>
            </a:br>
            <a:endParaRPr lang="en-US" sz="1200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CRA study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8" y="1196752"/>
            <a:ext cx="8056562" cy="4173538"/>
          </a:xfrm>
        </p:spPr>
        <p:txBody>
          <a:bodyPr/>
          <a:lstStyle/>
          <a:p>
            <a:r>
              <a:rPr lang="en-GB" dirty="0" smtClean="0"/>
              <a:t>The CRA study makes concrete proposals for </a:t>
            </a:r>
            <a:r>
              <a:rPr lang="en-GB" b="1" dirty="0" smtClean="0"/>
              <a:t>improving the efficiency of the standardization process and SEP licensing</a:t>
            </a:r>
            <a:r>
              <a:rPr lang="en-GB" dirty="0" smtClean="0"/>
              <a:t>.</a:t>
            </a:r>
          </a:p>
          <a:p>
            <a:r>
              <a:rPr lang="en-GB" dirty="0" smtClean="0"/>
              <a:t>The CRA study builds on comments </a:t>
            </a:r>
            <a:r>
              <a:rPr lang="en-GB" dirty="0"/>
              <a:t>and ideas that </a:t>
            </a:r>
            <a:r>
              <a:rPr lang="en-GB" dirty="0" smtClean="0"/>
              <a:t>were gathered </a:t>
            </a:r>
            <a:r>
              <a:rPr lang="en-GB" dirty="0"/>
              <a:t>from a variety of </a:t>
            </a:r>
            <a:r>
              <a:rPr lang="en-GB" dirty="0" smtClean="0"/>
              <a:t>stakeholders, and in particular: </a:t>
            </a:r>
            <a:endParaRPr lang="en-GB" dirty="0"/>
          </a:p>
          <a:p>
            <a:pPr lvl="2">
              <a:buFont typeface="Arial" panose="020B0604020202020204" pitchFamily="34" charset="0"/>
              <a:buChar char="•"/>
            </a:pPr>
            <a:r>
              <a:rPr lang="en-GB" dirty="0" smtClean="0"/>
              <a:t>The </a:t>
            </a:r>
            <a:r>
              <a:rPr lang="en-GB" b="1" dirty="0"/>
              <a:t>consultation exercise </a:t>
            </a:r>
            <a:r>
              <a:rPr lang="en-GB" dirty="0"/>
              <a:t>organised by DG Growth before the launch of this research project, to which 40 stakeholders </a:t>
            </a:r>
            <a:r>
              <a:rPr lang="en-GB" dirty="0" smtClean="0"/>
              <a:t>responded.</a:t>
            </a:r>
            <a:endParaRPr lang="en-GB" dirty="0"/>
          </a:p>
          <a:p>
            <a:pPr lvl="2">
              <a:buFont typeface="Arial" panose="020B0604020202020204" pitchFamily="34" charset="0"/>
              <a:buChar char="•"/>
            </a:pPr>
            <a:r>
              <a:rPr lang="en-GB" dirty="0" smtClean="0"/>
              <a:t>A </a:t>
            </a:r>
            <a:r>
              <a:rPr lang="en-GB" dirty="0"/>
              <a:t>set of 36 hour-long </a:t>
            </a:r>
            <a:r>
              <a:rPr lang="en-GB" b="1" dirty="0"/>
              <a:t>interviews</a:t>
            </a:r>
            <a:r>
              <a:rPr lang="en-GB" dirty="0"/>
              <a:t>, and: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GB" dirty="0" smtClean="0"/>
              <a:t>A </a:t>
            </a:r>
            <a:r>
              <a:rPr lang="en-GB" b="1" dirty="0"/>
              <a:t>workshop</a:t>
            </a:r>
            <a:r>
              <a:rPr lang="en-GB" dirty="0"/>
              <a:t> organised at CRA’s Brussels </a:t>
            </a:r>
            <a:r>
              <a:rPr lang="en-GB" dirty="0" smtClean="0"/>
              <a:t>offices, </a:t>
            </a:r>
            <a:r>
              <a:rPr lang="en-GB" dirty="0"/>
              <a:t>with participants representing 17 </a:t>
            </a:r>
            <a:r>
              <a:rPr lang="en-GB" dirty="0" smtClean="0"/>
              <a:t>companies.</a:t>
            </a:r>
          </a:p>
          <a:p>
            <a:pPr lvl="0"/>
            <a:r>
              <a:rPr lang="en-GB" dirty="0" smtClean="0"/>
              <a:t>Stakeholders included representatives from </a:t>
            </a:r>
            <a:r>
              <a:rPr lang="en-GB" b="1" dirty="0"/>
              <a:t>i</a:t>
            </a:r>
            <a:r>
              <a:rPr lang="en-GB" b="1" dirty="0" smtClean="0"/>
              <a:t>ndustry (ICT, Automotive, Machine Tools,…), SSOs, patent </a:t>
            </a:r>
            <a:r>
              <a:rPr lang="en-GB" b="1" dirty="0"/>
              <a:t>p</a:t>
            </a:r>
            <a:r>
              <a:rPr lang="en-GB" b="1" dirty="0" smtClean="0"/>
              <a:t>ools, academia, trade </a:t>
            </a:r>
            <a:r>
              <a:rPr lang="en-GB" b="1" dirty="0"/>
              <a:t>a</a:t>
            </a:r>
            <a:r>
              <a:rPr lang="en-GB" b="1" dirty="0" smtClean="0"/>
              <a:t>ssociations, patent offices and public authorities</a:t>
            </a:r>
            <a:r>
              <a:rPr lang="en-GB" dirty="0" smtClean="0"/>
              <a:t>.  </a:t>
            </a:r>
          </a:p>
          <a:p>
            <a:r>
              <a:rPr lang="en-GB" b="1" dirty="0" smtClean="0"/>
              <a:t>Different points of views and interests of stakeholders </a:t>
            </a:r>
            <a:r>
              <a:rPr lang="en-GB" dirty="0"/>
              <a:t>(e.g. patent-holders versus implementers, whether the respondent is from a complex, patent-dense </a:t>
            </a:r>
            <a:r>
              <a:rPr lang="en-GB" dirty="0" smtClean="0"/>
              <a:t>industry) taken into account for designing policy recommendations.</a:t>
            </a:r>
          </a:p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88BA7-4EE3-482E-BF97-E7B0DED9F676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05530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“Spirit” of the Study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dirty="0" smtClean="0"/>
              <a:t>This </a:t>
            </a:r>
            <a:r>
              <a:rPr lang="en-GB" dirty="0" smtClean="0"/>
              <a:t>is not about “who should get the rents” </a:t>
            </a:r>
            <a:r>
              <a:rPr lang="en-GB" dirty="0" smtClean="0"/>
              <a:t>: t</a:t>
            </a:r>
            <a:r>
              <a:rPr lang="en-GB" dirty="0" smtClean="0"/>
              <a:t>ry </a:t>
            </a:r>
            <a:r>
              <a:rPr lang="en-GB" dirty="0" smtClean="0"/>
              <a:t>to propose a “package” of measures that </a:t>
            </a:r>
            <a:r>
              <a:rPr lang="en-GB" u="sng" dirty="0" smtClean="0"/>
              <a:t>overall</a:t>
            </a:r>
            <a:r>
              <a:rPr lang="en-GB" dirty="0" smtClean="0"/>
              <a:t> makes all parties better off, not compared to their own preferred scenario but compared to the status quo.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 smtClean="0"/>
              <a:t>Preserving </a:t>
            </a:r>
            <a:r>
              <a:rPr lang="en-GB" dirty="0"/>
              <a:t>flexibility along dimensions where economic analysis is inconclusive and/or suggests that there is no “one size fits all” solution. </a:t>
            </a:r>
            <a:endParaRPr lang="en-GB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GB" dirty="0" smtClean="0"/>
              <a:t>Propose a</a:t>
            </a:r>
            <a:r>
              <a:rPr lang="en-GB" dirty="0" smtClean="0"/>
              <a:t> </a:t>
            </a:r>
            <a:r>
              <a:rPr lang="en-GB" dirty="0" smtClean="0"/>
              <a:t>“package” </a:t>
            </a:r>
            <a:r>
              <a:rPr lang="en-GB" dirty="0" smtClean="0"/>
              <a:t>of measures </a:t>
            </a:r>
            <a:r>
              <a:rPr lang="en-GB" dirty="0" smtClean="0"/>
              <a:t>but a</a:t>
            </a:r>
            <a:r>
              <a:rPr lang="en-GB" dirty="0" smtClean="0"/>
              <a:t>llow </a:t>
            </a:r>
            <a:r>
              <a:rPr lang="en-GB" dirty="0" smtClean="0"/>
              <a:t>for different approaches in different industries.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 smtClean="0"/>
              <a:t>Guidance </a:t>
            </a:r>
            <a:r>
              <a:rPr lang="en-GB" dirty="0" smtClean="0"/>
              <a:t>rather than formal obligations</a:t>
            </a:r>
            <a:r>
              <a:rPr lang="en-GB" dirty="0"/>
              <a:t>. </a:t>
            </a:r>
            <a:endParaRPr lang="en-GB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GB" dirty="0" smtClean="0"/>
              <a:t>Keeping </a:t>
            </a:r>
            <a:r>
              <a:rPr lang="en-GB" dirty="0"/>
              <a:t>things simple.</a:t>
            </a:r>
          </a:p>
          <a:p>
            <a:pPr>
              <a:buFont typeface="Arial" panose="020B0604020202020204" pitchFamily="34" charset="0"/>
              <a:buChar char="•"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B428B2-031F-4CBE-A8A3-C66B92A4BE86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01016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026C99-4636-4189-A229-0FCF96E2143F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1026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908720"/>
            <a:ext cx="7685856" cy="4392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879087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Expected stake-holder views (issues)</a:t>
            </a:r>
          </a:p>
        </p:txBody>
      </p:sp>
      <p:graphicFrame>
        <p:nvGraphicFramePr>
          <p:cNvPr id="3" name="Content Placeholder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95743335"/>
              </p:ext>
            </p:extLst>
          </p:nvPr>
        </p:nvGraphicFramePr>
        <p:xfrm>
          <a:off x="667423" y="1124744"/>
          <a:ext cx="8108277" cy="457662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04440"/>
                <a:gridCol w="1712526"/>
                <a:gridCol w="1794905"/>
                <a:gridCol w="2796406"/>
              </a:tblGrid>
              <a:tr h="432048">
                <a:tc>
                  <a:txBody>
                    <a:bodyPr/>
                    <a:lstStyle/>
                    <a:p>
                      <a:pPr algn="just">
                        <a:lnSpc>
                          <a:spcPts val="14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200" dirty="0">
                          <a:effectLst/>
                        </a:rPr>
                        <a:t> </a:t>
                      </a:r>
                      <a:endParaRPr lang="en-GB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773" marR="35773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en-GB" sz="1200" dirty="0" smtClean="0">
                          <a:effectLst/>
                        </a:rPr>
                        <a:t>Complex </a:t>
                      </a:r>
                      <a:r>
                        <a:rPr lang="en-GB" sz="1200" dirty="0">
                          <a:effectLst/>
                        </a:rPr>
                        <a:t>Industries</a:t>
                      </a:r>
                      <a:endParaRPr lang="en-GB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773" marR="35773" marT="0" marB="0" anchor="ctr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en-GB" sz="1200" dirty="0">
                          <a:effectLst/>
                        </a:rPr>
                        <a:t>Agreement?</a:t>
                      </a:r>
                      <a:endParaRPr lang="en-GB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773" marR="35773" marT="0" marB="0" anchor="ctr"/>
                </a:tc>
              </a:tr>
              <a:tr h="504056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 marL="35773" marR="35773" marT="36000" marB="3600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200" b="1" u="sng" dirty="0">
                          <a:effectLst/>
                        </a:rPr>
                        <a:t>SEP-Holders</a:t>
                      </a:r>
                      <a:endParaRPr lang="en-GB" sz="1200" b="1" u="sng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773" marR="35773" marT="36000" marB="3600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200" b="1" u="sng" dirty="0">
                          <a:effectLst/>
                        </a:rPr>
                        <a:t>Implementers</a:t>
                      </a:r>
                      <a:endParaRPr lang="en-GB" sz="1200" b="1" u="sng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773" marR="35773" marT="36000" marB="3600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200">
                          <a:effectLst/>
                        </a:rPr>
                        <a:t> </a:t>
                      </a:r>
                      <a:endParaRPr lang="en-GB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773" marR="35773" marT="36000" marB="36000"/>
                </a:tc>
              </a:tr>
              <a:tr h="450755">
                <a:tc>
                  <a:txBody>
                    <a:bodyPr/>
                    <a:lstStyle/>
                    <a:p>
                      <a:pPr algn="l">
                        <a:lnSpc>
                          <a:spcPts val="14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200" dirty="0">
                          <a:effectLst/>
                        </a:rPr>
                        <a:t>Hold-Up and Ambush</a:t>
                      </a:r>
                      <a:endParaRPr lang="en-GB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773" marR="35773" marT="36000" marB="3600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200" dirty="0">
                          <a:effectLst/>
                        </a:rPr>
                        <a:t>Play down practical importance of these issues</a:t>
                      </a:r>
                      <a:endParaRPr lang="en-GB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773" marR="35773" marT="36000" marB="3600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200">
                          <a:effectLst/>
                        </a:rPr>
                        <a:t>Emphasise the damage resulting from these issues</a:t>
                      </a:r>
                      <a:endParaRPr lang="en-GB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773" marR="35773" marT="36000" marB="3600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200" dirty="0" smtClean="0">
                          <a:effectLst/>
                        </a:rPr>
                        <a:t>NO</a:t>
                      </a:r>
                      <a:endParaRPr lang="en-GB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773" marR="35773" marT="36000" marB="36000"/>
                </a:tc>
              </a:tr>
              <a:tr h="863325">
                <a:tc>
                  <a:txBody>
                    <a:bodyPr/>
                    <a:lstStyle/>
                    <a:p>
                      <a:pPr algn="l">
                        <a:lnSpc>
                          <a:spcPts val="14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200">
                          <a:effectLst/>
                        </a:rPr>
                        <a:t>Reverse Hold-Up and Hold – Out</a:t>
                      </a:r>
                      <a:endParaRPr lang="en-GB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773" marR="35773" marT="36000" marB="3600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200" dirty="0">
                          <a:effectLst/>
                        </a:rPr>
                        <a:t>Insist on the need to recover large R&amp;D investments. See unwilling licensees as a pervasive problem</a:t>
                      </a:r>
                      <a:endParaRPr lang="en-GB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773" marR="35773" marT="36000" marB="3600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200" dirty="0">
                          <a:effectLst/>
                        </a:rPr>
                        <a:t>Not a significant issues. Courts are well armed to deal with hold-out.</a:t>
                      </a:r>
                      <a:endParaRPr lang="en-GB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773" marR="35773" marT="36000" marB="3600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200" dirty="0" smtClean="0">
                          <a:effectLst/>
                        </a:rPr>
                        <a:t>NO</a:t>
                      </a:r>
                      <a:endParaRPr lang="en-GB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773" marR="35773" marT="36000" marB="36000"/>
                </a:tc>
              </a:tr>
              <a:tr h="575550">
                <a:tc>
                  <a:txBody>
                    <a:bodyPr/>
                    <a:lstStyle/>
                    <a:p>
                      <a:pPr algn="l">
                        <a:lnSpc>
                          <a:spcPts val="14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200" dirty="0">
                          <a:effectLst/>
                        </a:rPr>
                        <a:t>Royalty-Stacking</a:t>
                      </a:r>
                      <a:endParaRPr lang="en-GB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773" marR="35773" marT="36000" marB="3600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200" dirty="0">
                          <a:effectLst/>
                        </a:rPr>
                        <a:t>A problem but one that should be addressed collectively</a:t>
                      </a:r>
                      <a:endParaRPr lang="en-GB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773" marR="35773" marT="36000" marB="3600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200" dirty="0">
                          <a:effectLst/>
                        </a:rPr>
                        <a:t>Same as SEP-owners</a:t>
                      </a:r>
                      <a:endParaRPr lang="en-GB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773" marR="35773" marT="36000" marB="3600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200" dirty="0">
                          <a:effectLst/>
                        </a:rPr>
                        <a:t> </a:t>
                      </a:r>
                      <a:r>
                        <a:rPr lang="en-GB" sz="1200" dirty="0" smtClean="0">
                          <a:effectLst/>
                        </a:rPr>
                        <a:t>YES</a:t>
                      </a:r>
                      <a:r>
                        <a:rPr lang="en-GB" sz="1200" dirty="0">
                          <a:effectLst/>
                        </a:rPr>
                        <a:t>, in principle.</a:t>
                      </a:r>
                      <a:endParaRPr lang="en-GB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773" marR="35773" marT="36000" marB="36000"/>
                </a:tc>
              </a:tr>
              <a:tr h="863325">
                <a:tc>
                  <a:txBody>
                    <a:bodyPr/>
                    <a:lstStyle/>
                    <a:p>
                      <a:pPr algn="l">
                        <a:lnSpc>
                          <a:spcPts val="14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200">
                          <a:effectLst/>
                        </a:rPr>
                        <a:t>Choice of Standard</a:t>
                      </a:r>
                      <a:endParaRPr lang="en-GB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773" marR="35773" marT="36000" marB="3600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200">
                          <a:effectLst/>
                        </a:rPr>
                        <a:t>Favour a choice based on technical criteria only</a:t>
                      </a:r>
                      <a:endParaRPr lang="en-GB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773" marR="35773" marT="36000" marB="3600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200" dirty="0">
                          <a:effectLst/>
                        </a:rPr>
                        <a:t>Favour the introduction of economic considerations (i.e. best quality price ratio)</a:t>
                      </a:r>
                      <a:endParaRPr lang="en-GB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773" marR="35773" marT="36000" marB="3600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200" dirty="0" smtClean="0">
                          <a:effectLst/>
                        </a:rPr>
                        <a:t>NO</a:t>
                      </a:r>
                      <a:endParaRPr lang="en-GB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773" marR="35773" marT="36000" marB="36000"/>
                </a:tc>
              </a:tr>
              <a:tr h="575550">
                <a:tc>
                  <a:txBody>
                    <a:bodyPr/>
                    <a:lstStyle/>
                    <a:p>
                      <a:pPr algn="l">
                        <a:lnSpc>
                          <a:spcPts val="14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200" dirty="0">
                          <a:effectLst/>
                        </a:rPr>
                        <a:t>Transaction Costs</a:t>
                      </a:r>
                      <a:endParaRPr lang="en-GB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773" marR="35773" marT="36000" marB="3600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200" dirty="0" smtClean="0">
                          <a:effectLst/>
                        </a:rPr>
                        <a:t>Favour </a:t>
                      </a:r>
                      <a:r>
                        <a:rPr lang="en-GB" sz="1200" dirty="0">
                          <a:effectLst/>
                        </a:rPr>
                        <a:t>reduction</a:t>
                      </a:r>
                      <a:endParaRPr lang="en-GB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773" marR="35773" marT="36000" marB="3600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200" dirty="0">
                          <a:effectLst/>
                        </a:rPr>
                        <a:t>Favour reduction</a:t>
                      </a:r>
                      <a:endParaRPr lang="en-GB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773" marR="35773" marT="36000" marB="3600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200" dirty="0">
                          <a:effectLst/>
                        </a:rPr>
                        <a:t>YES on overall reduction in transaction costs/uncertainty but opposing interests about the sharing of costs and benefits</a:t>
                      </a:r>
                      <a:endParaRPr lang="en-GB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773" marR="35773" marT="36000" marB="36000"/>
                </a:tc>
              </a:tr>
            </a:tbl>
          </a:graphicData>
        </a:graphic>
      </p:graphicFrame>
      <p:sp>
        <p:nvSpPr>
          <p:cNvPr id="10243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fld id="{9F6A2278-1E37-47EF-AC68-A80404EBB03D}" type="slidenum">
              <a:rPr lang="en-US" sz="1000">
                <a:solidFill>
                  <a:srgbClr val="9B9B9B"/>
                </a:solidFill>
              </a:rPr>
              <a:pPr/>
              <a:t>5</a:t>
            </a:fld>
            <a:endParaRPr lang="en-US" sz="1000">
              <a:solidFill>
                <a:srgbClr val="9B9B9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63672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584" y="491462"/>
            <a:ext cx="7772400" cy="655637"/>
          </a:xfrm>
        </p:spPr>
        <p:txBody>
          <a:bodyPr/>
          <a:lstStyle/>
          <a:p>
            <a:r>
              <a:rPr lang="en-GB" dirty="0" smtClean="0"/>
              <a:t>Mapping Policies to Issues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21B0CA-2137-4609-BD33-1A6FE034902E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4" name="Rectangle 3"/>
          <p:cNvSpPr/>
          <p:nvPr/>
        </p:nvSpPr>
        <p:spPr bwMode="auto">
          <a:xfrm>
            <a:off x="827584" y="1124744"/>
            <a:ext cx="1440160" cy="358104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ＭＳ Ｐゴシック" charset="0"/>
                <a:cs typeface="ＭＳ Ｐゴシック" charset="0"/>
              </a:rPr>
              <a:t>Hold-Up</a:t>
            </a:r>
            <a:endParaRPr kumimoji="0" lang="en-GB" sz="16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827584" y="1628800"/>
            <a:ext cx="1440160" cy="367604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ＭＳ Ｐゴシック" charset="0"/>
                <a:cs typeface="ＭＳ Ｐゴシック" charset="0"/>
              </a:rPr>
              <a:t>Hold-Out</a:t>
            </a:r>
            <a:endParaRPr kumimoji="0" lang="en-GB" sz="16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827584" y="2142356"/>
            <a:ext cx="1440160" cy="35054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ＭＳ Ｐゴシック" charset="0"/>
                <a:cs typeface="ＭＳ Ｐゴシック" charset="0"/>
              </a:rPr>
              <a:t>Stacking</a:t>
            </a:r>
            <a:endParaRPr kumimoji="0" lang="en-GB" sz="16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827584" y="3356991"/>
            <a:ext cx="1440160" cy="504057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200" dirty="0" smtClean="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rPr>
              <a:t>Too many SEPs/ Essentiality</a:t>
            </a:r>
            <a:endParaRPr kumimoji="0" lang="en-GB" sz="120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827584" y="4437112"/>
            <a:ext cx="1440160" cy="504056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buClrTx/>
              <a:buSzTx/>
              <a:buFontTx/>
              <a:buNone/>
              <a:tabLst/>
            </a:pPr>
            <a:r>
              <a:rPr kumimoji="0" lang="en-GB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ＭＳ Ｐゴシック" charset="0"/>
                <a:cs typeface="ＭＳ Ｐゴシック" charset="0"/>
              </a:rPr>
              <a:t>Licensing Practices</a:t>
            </a:r>
            <a:endParaRPr kumimoji="0" lang="en-GB" sz="16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827584" y="5157192"/>
            <a:ext cx="1440160" cy="432048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ＭＳ Ｐゴシック" charset="0"/>
                <a:cs typeface="ＭＳ Ｐゴシック" charset="0"/>
              </a:rPr>
              <a:t>Litigation</a:t>
            </a:r>
            <a:endParaRPr kumimoji="0" lang="en-GB" sz="16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cxnSp>
        <p:nvCxnSpPr>
          <p:cNvPr id="11" name="Straight Connector 10"/>
          <p:cNvCxnSpPr>
            <a:stCxn id="9" idx="3"/>
          </p:cNvCxnSpPr>
          <p:nvPr/>
        </p:nvCxnSpPr>
        <p:spPr bwMode="auto">
          <a:xfrm>
            <a:off x="2267744" y="5373216"/>
            <a:ext cx="720080" cy="0"/>
          </a:xfrm>
          <a:prstGeom prst="line">
            <a:avLst/>
          </a:prstGeom>
          <a:ln>
            <a:headEnd type="none" w="med" len="med"/>
            <a:tailEnd type="none" w="med" len="med"/>
          </a:ln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 bwMode="auto">
          <a:xfrm>
            <a:off x="2987824" y="5157192"/>
            <a:ext cx="0" cy="43204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5" name="Straight Arrow Connector 14"/>
          <p:cNvCxnSpPr/>
          <p:nvPr/>
        </p:nvCxnSpPr>
        <p:spPr bwMode="auto">
          <a:xfrm>
            <a:off x="2987824" y="5157192"/>
            <a:ext cx="792088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7" name="Straight Arrow Connector 16"/>
          <p:cNvCxnSpPr/>
          <p:nvPr/>
        </p:nvCxnSpPr>
        <p:spPr bwMode="auto">
          <a:xfrm>
            <a:off x="2987824" y="5589240"/>
            <a:ext cx="792088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18" name="Rectangle 17"/>
          <p:cNvSpPr/>
          <p:nvPr/>
        </p:nvSpPr>
        <p:spPr bwMode="auto">
          <a:xfrm>
            <a:off x="3923928" y="4941168"/>
            <a:ext cx="1224136" cy="36004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ＭＳ Ｐゴシック" charset="0"/>
                <a:cs typeface="ＭＳ Ｐゴシック" charset="0"/>
              </a:rPr>
              <a:t>Injunctions</a:t>
            </a:r>
            <a:endParaRPr kumimoji="0" lang="en-GB" sz="16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9" name="Rectangle 18"/>
          <p:cNvSpPr/>
          <p:nvPr/>
        </p:nvSpPr>
        <p:spPr bwMode="auto">
          <a:xfrm>
            <a:off x="3923928" y="5373216"/>
            <a:ext cx="1224136" cy="36004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ＭＳ Ｐゴシック" charset="0"/>
                <a:cs typeface="ＭＳ Ｐゴシック" charset="0"/>
              </a:rPr>
              <a:t>Arbitration</a:t>
            </a:r>
            <a:endParaRPr kumimoji="0" lang="en-GB" sz="16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cxnSp>
        <p:nvCxnSpPr>
          <p:cNvPr id="23" name="Straight Connector 22"/>
          <p:cNvCxnSpPr/>
          <p:nvPr/>
        </p:nvCxnSpPr>
        <p:spPr bwMode="auto">
          <a:xfrm>
            <a:off x="2267744" y="4509120"/>
            <a:ext cx="72008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5" name="Straight Connector 24"/>
          <p:cNvCxnSpPr/>
          <p:nvPr/>
        </p:nvCxnSpPr>
        <p:spPr bwMode="auto">
          <a:xfrm flipV="1">
            <a:off x="2987824" y="3717032"/>
            <a:ext cx="0" cy="93610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7" name="Straight Arrow Connector 26"/>
          <p:cNvCxnSpPr/>
          <p:nvPr/>
        </p:nvCxnSpPr>
        <p:spPr bwMode="auto">
          <a:xfrm>
            <a:off x="2987824" y="4653136"/>
            <a:ext cx="792088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28" name="Rectangle 27"/>
          <p:cNvSpPr/>
          <p:nvPr/>
        </p:nvSpPr>
        <p:spPr bwMode="auto">
          <a:xfrm>
            <a:off x="3919023" y="4426191"/>
            <a:ext cx="1224136" cy="432048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ＭＳ Ｐゴシック" charset="0"/>
                <a:cs typeface="ＭＳ Ｐゴシック" charset="0"/>
              </a:rPr>
              <a:t>Portfolio Licensing</a:t>
            </a:r>
            <a:endParaRPr kumimoji="0" lang="en-GB" sz="12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cxnSp>
        <p:nvCxnSpPr>
          <p:cNvPr id="31" name="Straight Arrow Connector 30"/>
          <p:cNvCxnSpPr/>
          <p:nvPr/>
        </p:nvCxnSpPr>
        <p:spPr bwMode="auto">
          <a:xfrm>
            <a:off x="2987824" y="4221088"/>
            <a:ext cx="792088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32" name="Rectangle 31"/>
          <p:cNvSpPr/>
          <p:nvPr/>
        </p:nvSpPr>
        <p:spPr bwMode="auto">
          <a:xfrm>
            <a:off x="3923928" y="3933056"/>
            <a:ext cx="1224136" cy="432048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ＭＳ Ｐゴシック" charset="0"/>
                <a:cs typeface="ＭＳ Ｐゴシック" charset="0"/>
              </a:rPr>
              <a:t>Level of Licensing</a:t>
            </a:r>
            <a:endParaRPr kumimoji="0" lang="en-GB" sz="12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cxnSp>
        <p:nvCxnSpPr>
          <p:cNvPr id="35" name="Straight Arrow Connector 34"/>
          <p:cNvCxnSpPr/>
          <p:nvPr/>
        </p:nvCxnSpPr>
        <p:spPr bwMode="auto">
          <a:xfrm>
            <a:off x="2987824" y="3717032"/>
            <a:ext cx="792088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36" name="Rectangle 35"/>
          <p:cNvSpPr/>
          <p:nvPr/>
        </p:nvSpPr>
        <p:spPr bwMode="auto">
          <a:xfrm>
            <a:off x="3923928" y="3501008"/>
            <a:ext cx="1224136" cy="36004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ＭＳ Ｐゴシック" charset="0"/>
                <a:cs typeface="ＭＳ Ｐゴシック" charset="0"/>
              </a:rPr>
              <a:t>Royalty Base</a:t>
            </a:r>
            <a:endParaRPr kumimoji="0" lang="en-GB" sz="12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7" name="Rectangle 36"/>
          <p:cNvSpPr/>
          <p:nvPr/>
        </p:nvSpPr>
        <p:spPr bwMode="auto">
          <a:xfrm>
            <a:off x="5652120" y="980728"/>
            <a:ext cx="2952328" cy="50212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ＭＳ Ｐゴシック" charset="0"/>
                <a:cs typeface="ＭＳ Ｐゴシック" charset="0"/>
              </a:rPr>
              <a:t>(Negative) Ex Ante Declaration + </a:t>
            </a:r>
            <a:r>
              <a:rPr kumimoji="0" lang="en-GB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ＭＳ Ｐゴシック" charset="0"/>
                <a:cs typeface="ＭＳ Ｐゴシック" charset="0"/>
              </a:rPr>
              <a:t>Frand</a:t>
            </a:r>
            <a:r>
              <a:rPr kumimoji="0" lang="en-GB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ＭＳ Ｐゴシック" charset="0"/>
                <a:cs typeface="ＭＳ Ｐゴシック" charset="0"/>
              </a:rPr>
              <a:t> Commitment</a:t>
            </a:r>
            <a:endParaRPr kumimoji="0" lang="en-GB" sz="1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8" name="Rectangle 37"/>
          <p:cNvSpPr/>
          <p:nvPr/>
        </p:nvSpPr>
        <p:spPr bwMode="auto">
          <a:xfrm>
            <a:off x="5652120" y="2123356"/>
            <a:ext cx="2952328" cy="51355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ＭＳ Ｐゴシック" charset="0"/>
                <a:cs typeface="ＭＳ Ｐゴシック" charset="0"/>
              </a:rPr>
              <a:t>Ex Ante Commitment to</a:t>
            </a:r>
            <a:r>
              <a:rPr kumimoji="0" lang="en-GB" sz="1400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ＭＳ Ｐゴシック" charset="0"/>
                <a:cs typeface="ＭＳ Ｐゴシック" charset="0"/>
              </a:rPr>
              <a:t> / Indication of maximum Total Stack</a:t>
            </a:r>
            <a:endParaRPr kumimoji="0" lang="en-GB" sz="1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9" name="Rectangle 38"/>
          <p:cNvSpPr/>
          <p:nvPr/>
        </p:nvSpPr>
        <p:spPr bwMode="auto">
          <a:xfrm>
            <a:off x="5652120" y="2852936"/>
            <a:ext cx="2952328" cy="43204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ＭＳ Ｐゴシック" charset="0"/>
                <a:cs typeface="ＭＳ Ｐゴシック" charset="0"/>
              </a:rPr>
              <a:t>Patent Pools</a:t>
            </a:r>
            <a:endParaRPr kumimoji="0" lang="en-GB" sz="1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0" name="Rectangle 39"/>
          <p:cNvSpPr/>
          <p:nvPr/>
        </p:nvSpPr>
        <p:spPr bwMode="auto">
          <a:xfrm>
            <a:off x="5652120" y="3501008"/>
            <a:ext cx="2952328" cy="43204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ＭＳ Ｐゴシック" charset="0"/>
                <a:cs typeface="ＭＳ Ｐゴシック" charset="0"/>
              </a:rPr>
              <a:t>PTO(?) Database and Essentiality Tests</a:t>
            </a:r>
            <a:endParaRPr kumimoji="0" lang="en-GB" sz="1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1" name="Rectangle 40"/>
          <p:cNvSpPr/>
          <p:nvPr/>
        </p:nvSpPr>
        <p:spPr bwMode="auto">
          <a:xfrm>
            <a:off x="827584" y="2638847"/>
            <a:ext cx="1440160" cy="574127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ＭＳ Ｐゴシック" charset="0"/>
                <a:cs typeface="ＭＳ Ｐゴシック" charset="0"/>
              </a:rPr>
              <a:t>Transparency of Licensing Process</a:t>
            </a:r>
            <a:endParaRPr kumimoji="0" lang="en-GB" sz="12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cxnSp>
        <p:nvCxnSpPr>
          <p:cNvPr id="45" name="Straight Arrow Connector 44"/>
          <p:cNvCxnSpPr>
            <a:stCxn id="37" idx="1"/>
          </p:cNvCxnSpPr>
          <p:nvPr/>
        </p:nvCxnSpPr>
        <p:spPr bwMode="auto">
          <a:xfrm flipH="1">
            <a:off x="2339752" y="1231788"/>
            <a:ext cx="3312368" cy="3503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48" name="Rectangle 47"/>
          <p:cNvSpPr/>
          <p:nvPr/>
        </p:nvSpPr>
        <p:spPr bwMode="auto">
          <a:xfrm>
            <a:off x="5652120" y="1554857"/>
            <a:ext cx="2952328" cy="44154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400" dirty="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rPr>
              <a:t>C</a:t>
            </a:r>
            <a:r>
              <a:rPr lang="en-GB" sz="1400" dirty="0" smtClean="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rPr>
              <a:t>l</a:t>
            </a:r>
            <a:r>
              <a:rPr kumimoji="0" lang="en-GB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ＭＳ Ｐゴシック" charset="0"/>
                <a:cs typeface="ＭＳ Ｐゴシック" charset="0"/>
              </a:rPr>
              <a:t>arify Duties in Negotiation (Huawei)</a:t>
            </a:r>
            <a:endParaRPr kumimoji="0" lang="en-GB" sz="1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cxnSp>
        <p:nvCxnSpPr>
          <p:cNvPr id="50" name="Straight Arrow Connector 49"/>
          <p:cNvCxnSpPr>
            <a:stCxn id="48" idx="1"/>
          </p:cNvCxnSpPr>
          <p:nvPr/>
        </p:nvCxnSpPr>
        <p:spPr bwMode="auto">
          <a:xfrm flipH="1" flipV="1">
            <a:off x="2411760" y="1772816"/>
            <a:ext cx="3240360" cy="2815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52" name="Straight Arrow Connector 51"/>
          <p:cNvCxnSpPr>
            <a:stCxn id="38" idx="1"/>
          </p:cNvCxnSpPr>
          <p:nvPr/>
        </p:nvCxnSpPr>
        <p:spPr bwMode="auto">
          <a:xfrm flipH="1" flipV="1">
            <a:off x="2339752" y="1412776"/>
            <a:ext cx="3312368" cy="96735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54" name="Straight Arrow Connector 53"/>
          <p:cNvCxnSpPr>
            <a:stCxn id="38" idx="1"/>
            <a:endCxn id="6" idx="3"/>
          </p:cNvCxnSpPr>
          <p:nvPr/>
        </p:nvCxnSpPr>
        <p:spPr bwMode="auto">
          <a:xfrm flipH="1" flipV="1">
            <a:off x="2267744" y="2317626"/>
            <a:ext cx="3384376" cy="6250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56" name="Straight Arrow Connector 55"/>
          <p:cNvCxnSpPr>
            <a:stCxn id="39" idx="1"/>
          </p:cNvCxnSpPr>
          <p:nvPr/>
        </p:nvCxnSpPr>
        <p:spPr bwMode="auto">
          <a:xfrm flipH="1" flipV="1">
            <a:off x="2339752" y="2996952"/>
            <a:ext cx="3312368" cy="7200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58" name="Straight Arrow Connector 57"/>
          <p:cNvCxnSpPr>
            <a:stCxn id="39" idx="1"/>
          </p:cNvCxnSpPr>
          <p:nvPr/>
        </p:nvCxnSpPr>
        <p:spPr bwMode="auto">
          <a:xfrm flipH="1" flipV="1">
            <a:off x="2339752" y="2492896"/>
            <a:ext cx="3312368" cy="57606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60" name="Straight Arrow Connector 59"/>
          <p:cNvCxnSpPr/>
          <p:nvPr/>
        </p:nvCxnSpPr>
        <p:spPr bwMode="auto">
          <a:xfrm flipH="1" flipV="1">
            <a:off x="2339752" y="2852936"/>
            <a:ext cx="3312368" cy="648072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62" name="Straight Connector 61"/>
          <p:cNvCxnSpPr>
            <a:stCxn id="40" idx="1"/>
          </p:cNvCxnSpPr>
          <p:nvPr/>
        </p:nvCxnSpPr>
        <p:spPr bwMode="auto">
          <a:xfrm flipH="1">
            <a:off x="5364088" y="3717032"/>
            <a:ext cx="288032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64" name="Straight Connector 63"/>
          <p:cNvCxnSpPr/>
          <p:nvPr/>
        </p:nvCxnSpPr>
        <p:spPr bwMode="auto">
          <a:xfrm flipV="1">
            <a:off x="5364088" y="3212974"/>
            <a:ext cx="0" cy="129614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66" name="Straight Arrow Connector 65"/>
          <p:cNvCxnSpPr/>
          <p:nvPr/>
        </p:nvCxnSpPr>
        <p:spPr bwMode="auto">
          <a:xfrm flipH="1">
            <a:off x="2339752" y="3212974"/>
            <a:ext cx="3024336" cy="28803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67" name="Rectangle 66"/>
          <p:cNvSpPr/>
          <p:nvPr/>
        </p:nvSpPr>
        <p:spPr bwMode="auto">
          <a:xfrm>
            <a:off x="5652120" y="4149080"/>
            <a:ext cx="2952328" cy="67818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ＭＳ Ｐゴシック" charset="0"/>
                <a:cs typeface="ＭＳ Ｐゴシック" charset="0"/>
              </a:rPr>
              <a:t>Allocate “total stack” according to number of SEPs and average quality</a:t>
            </a:r>
            <a:r>
              <a:rPr kumimoji="0" lang="en-GB" sz="1400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ＭＳ Ｐゴシック" charset="0"/>
                <a:cs typeface="ＭＳ Ｐゴシック" charset="0"/>
              </a:rPr>
              <a:t> of portfolio</a:t>
            </a:r>
            <a:endParaRPr kumimoji="0" lang="en-GB" sz="1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cxnSp>
        <p:nvCxnSpPr>
          <p:cNvPr id="69" name="Straight Connector 68"/>
          <p:cNvCxnSpPr/>
          <p:nvPr/>
        </p:nvCxnSpPr>
        <p:spPr bwMode="auto">
          <a:xfrm flipH="1" flipV="1">
            <a:off x="5364088" y="4503993"/>
            <a:ext cx="288032" cy="16197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72" name="Straight Arrow Connector 71"/>
          <p:cNvCxnSpPr>
            <a:stCxn id="67" idx="1"/>
          </p:cNvCxnSpPr>
          <p:nvPr/>
        </p:nvCxnSpPr>
        <p:spPr bwMode="auto">
          <a:xfrm flipH="1">
            <a:off x="5220072" y="4488172"/>
            <a:ext cx="432048" cy="597012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74" name="Straight Arrow Connector 73"/>
          <p:cNvCxnSpPr>
            <a:stCxn id="67" idx="1"/>
          </p:cNvCxnSpPr>
          <p:nvPr/>
        </p:nvCxnSpPr>
        <p:spPr bwMode="auto">
          <a:xfrm flipH="1">
            <a:off x="5220072" y="4488172"/>
            <a:ext cx="432048" cy="110106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75" name="Rectangle 74"/>
          <p:cNvSpPr/>
          <p:nvPr/>
        </p:nvSpPr>
        <p:spPr bwMode="auto">
          <a:xfrm>
            <a:off x="5652120" y="5027091"/>
            <a:ext cx="2952328" cy="34612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ＭＳ Ｐゴシック" charset="0"/>
                <a:cs typeface="ＭＳ Ｐゴシック" charset="0"/>
              </a:rPr>
              <a:t>“baseball-type” arbitration</a:t>
            </a:r>
            <a:endParaRPr kumimoji="0" lang="en-GB" sz="1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cxnSp>
        <p:nvCxnSpPr>
          <p:cNvPr id="77" name="Straight Arrow Connector 76"/>
          <p:cNvCxnSpPr>
            <a:stCxn id="75" idx="1"/>
            <a:endCxn id="19" idx="3"/>
          </p:cNvCxnSpPr>
          <p:nvPr/>
        </p:nvCxnSpPr>
        <p:spPr bwMode="auto">
          <a:xfrm flipH="1">
            <a:off x="5148064" y="5200154"/>
            <a:ext cx="504056" cy="353082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1954962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fld id="{9F6A2278-1E37-47EF-AC68-A80404EBB03D}" type="slidenum">
              <a:rPr lang="en-US" sz="1000">
                <a:solidFill>
                  <a:srgbClr val="9B9B9B"/>
                </a:solidFill>
              </a:rPr>
              <a:pPr/>
              <a:t>7</a:t>
            </a:fld>
            <a:endParaRPr lang="en-US" sz="1000">
              <a:solidFill>
                <a:srgbClr val="9B9B9B"/>
              </a:solidFill>
            </a:endParaRPr>
          </a:p>
        </p:txBody>
      </p:sp>
      <p:sp>
        <p:nvSpPr>
          <p:cNvPr id="2" name="Oval 1"/>
          <p:cNvSpPr/>
          <p:nvPr/>
        </p:nvSpPr>
        <p:spPr bwMode="auto">
          <a:xfrm>
            <a:off x="684982" y="1340768"/>
            <a:ext cx="2952328" cy="1728192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GB" dirty="0" smtClean="0">
              <a:solidFill>
                <a:srgbClr val="000000"/>
              </a:solidFill>
              <a:latin typeface="Arial" charset="0"/>
              <a:ea typeface="ＭＳ Ｐゴシック" charset="0"/>
              <a:cs typeface="ＭＳ Ｐゴシック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dirty="0" smtClean="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rPr>
              <a:t>Commitments</a:t>
            </a:r>
            <a:endParaRPr kumimoji="0" lang="en-GB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6" name="Oval 5"/>
          <p:cNvSpPr/>
          <p:nvPr/>
        </p:nvSpPr>
        <p:spPr bwMode="auto">
          <a:xfrm>
            <a:off x="3059832" y="2509372"/>
            <a:ext cx="2952328" cy="1728192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GB" dirty="0" smtClean="0">
              <a:solidFill>
                <a:srgbClr val="000000"/>
              </a:solidFill>
              <a:latin typeface="Arial" charset="0"/>
              <a:ea typeface="ＭＳ Ｐゴシック" charset="0"/>
              <a:cs typeface="ＭＳ Ｐゴシック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dirty="0" smtClean="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rPr>
              <a:t>   Disclosure</a:t>
            </a:r>
            <a:endParaRPr kumimoji="0" lang="en-GB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7" name="Oval 6"/>
          <p:cNvSpPr/>
          <p:nvPr/>
        </p:nvSpPr>
        <p:spPr bwMode="auto">
          <a:xfrm>
            <a:off x="5539210" y="3573016"/>
            <a:ext cx="2952328" cy="1728192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GB" dirty="0" smtClean="0">
              <a:solidFill>
                <a:srgbClr val="000000"/>
              </a:solidFill>
              <a:latin typeface="Arial" charset="0"/>
              <a:ea typeface="ＭＳ Ｐゴシック" charset="0"/>
              <a:cs typeface="ＭＳ Ｐゴシック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dirty="0" smtClean="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rPr>
              <a:t>   Licensing</a:t>
            </a:r>
            <a:endParaRPr kumimoji="0" lang="en-GB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719138" y="611188"/>
            <a:ext cx="7772400" cy="655637"/>
          </a:xfrm>
        </p:spPr>
        <p:txBody>
          <a:bodyPr/>
          <a:lstStyle/>
          <a:p>
            <a:r>
              <a:rPr lang="en-GB" dirty="0" smtClean="0"/>
              <a:t>Considered Policy Options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881363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Title 1"/>
          <p:cNvSpPr>
            <a:spLocks noGrp="1"/>
          </p:cNvSpPr>
          <p:nvPr>
            <p:ph type="title"/>
          </p:nvPr>
        </p:nvSpPr>
        <p:spPr>
          <a:xfrm>
            <a:off x="692150" y="469107"/>
            <a:ext cx="7772400" cy="655637"/>
          </a:xfrm>
        </p:spPr>
        <p:txBody>
          <a:bodyPr/>
          <a:lstStyle/>
          <a:p>
            <a:r>
              <a:rPr lang="en-US" dirty="0" smtClean="0"/>
              <a:t>Commitments – FRAND</a:t>
            </a:r>
          </a:p>
        </p:txBody>
      </p:sp>
      <p:sp>
        <p:nvSpPr>
          <p:cNvPr id="10242" name="Content Placeholder 2"/>
          <p:cNvSpPr>
            <a:spLocks noGrp="1"/>
          </p:cNvSpPr>
          <p:nvPr>
            <p:ph idx="1"/>
          </p:nvPr>
        </p:nvSpPr>
        <p:spPr>
          <a:xfrm>
            <a:off x="713988" y="1199678"/>
            <a:ext cx="8061711" cy="4173538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Mean to </a:t>
            </a:r>
            <a:r>
              <a:rPr lang="en-US" b="1" dirty="0"/>
              <a:t>address </a:t>
            </a:r>
            <a:r>
              <a:rPr lang="en-US" b="1" dirty="0" smtClean="0"/>
              <a:t>hold-up</a:t>
            </a:r>
            <a:r>
              <a:rPr lang="en-US" dirty="0" smtClean="0"/>
              <a:t>: hold-up may arise when there is no commitment on terms and conditions before the standard is set.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FRAND constitutes an ex-ante commitment to </a:t>
            </a:r>
            <a:r>
              <a:rPr lang="en-US" b="1" dirty="0" smtClean="0"/>
              <a:t>limit ex-post market power</a:t>
            </a:r>
            <a:r>
              <a:rPr lang="en-US" dirty="0" smtClean="0"/>
              <a:t>. 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 smtClean="0"/>
              <a:t>Conceptual definition: </a:t>
            </a:r>
            <a:r>
              <a:rPr lang="en-US" i="1" dirty="0" smtClean="0"/>
              <a:t>agreement that a given patent-holder and a given licensee would have struck if they had signed a licensing deal before any of the features of the standard were set.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Since different licensees have different needs, possibility that an agreement would be reached ex-ante on </a:t>
            </a:r>
            <a:r>
              <a:rPr lang="en-US" b="1" dirty="0" smtClean="0"/>
              <a:t>different royalty and licensing conditions </a:t>
            </a:r>
            <a:r>
              <a:rPr lang="en-US" dirty="0" smtClean="0"/>
              <a:t>(but “ND” part of FRAND...)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 smtClean="0"/>
              <a:t>FRAND rates may be quite high </a:t>
            </a:r>
            <a:r>
              <a:rPr lang="en-US" dirty="0" smtClean="0"/>
              <a:t>for some portfolios: if some technologies are hard to design around, patent-owner may have considerable bargaining power, even ex-ante.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 smtClean="0"/>
              <a:t>Potential </a:t>
            </a:r>
            <a:r>
              <a:rPr lang="en-US" b="1" dirty="0" smtClean="0"/>
              <a:t>role for SSO? </a:t>
            </a:r>
            <a:r>
              <a:rPr lang="en-US" dirty="0" smtClean="0"/>
              <a:t>E.g. regarding specific clauses not being considered FRAND or arbitration related to FRAND.</a:t>
            </a:r>
          </a:p>
        </p:txBody>
      </p:sp>
      <p:sp>
        <p:nvSpPr>
          <p:cNvPr id="10243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fld id="{9F6A2278-1E37-47EF-AC68-A80404EBB03D}" type="slidenum">
              <a:rPr lang="en-US" sz="1000">
                <a:solidFill>
                  <a:srgbClr val="9B9B9B"/>
                </a:solidFill>
              </a:rPr>
              <a:pPr/>
              <a:t>8</a:t>
            </a:fld>
            <a:endParaRPr lang="en-US" sz="1000">
              <a:solidFill>
                <a:srgbClr val="9B9B9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19477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Commitments – Royalty caps</a:t>
            </a:r>
          </a:p>
        </p:txBody>
      </p:sp>
      <p:sp>
        <p:nvSpPr>
          <p:cNvPr id="10242" name="Content Placeholder 2"/>
          <p:cNvSpPr>
            <a:spLocks noGrp="1"/>
          </p:cNvSpPr>
          <p:nvPr>
            <p:ph idx="1"/>
          </p:nvPr>
        </p:nvSpPr>
        <p:spPr>
          <a:xfrm>
            <a:off x="719138" y="1271715"/>
            <a:ext cx="7885310" cy="4173538"/>
          </a:xfrm>
        </p:spPr>
        <p:txBody>
          <a:bodyPr/>
          <a:lstStyle/>
          <a:p>
            <a:pPr marL="0" indent="0"/>
            <a:r>
              <a:rPr lang="en-US" b="1" dirty="0" smtClean="0"/>
              <a:t>Royalty caps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Ex-ante commitment on maximum royalty rate/conditions at which IPRs would be available if they happen to read on the chosen standard.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Potential benefits: make it possible to consider possible trade-offs between technological excellence and economic efficiency.</a:t>
            </a:r>
            <a:endParaRPr lang="en-US" dirty="0"/>
          </a:p>
          <a:p>
            <a:pPr marL="0" indent="0"/>
            <a:r>
              <a:rPr lang="en-US" b="1" dirty="0" smtClean="0"/>
              <a:t>Individual caps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Typically apply to entire portfolio of the declaring member</a:t>
            </a:r>
            <a:r>
              <a:rPr lang="en-US" dirty="0" smtClean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Reintroduce </a:t>
            </a:r>
            <a:r>
              <a:rPr lang="en-US" dirty="0"/>
              <a:t>some form of </a:t>
            </a:r>
            <a:r>
              <a:rPr lang="en-US" dirty="0" smtClean="0"/>
              <a:t>ex-ante </a:t>
            </a:r>
            <a:r>
              <a:rPr lang="en-US" dirty="0"/>
              <a:t>competition </a:t>
            </a:r>
            <a:r>
              <a:rPr lang="en-US" dirty="0" smtClean="0"/>
              <a:t>between technologies considered for a standard to alleviate hold-up issue.</a:t>
            </a:r>
            <a:endParaRPr lang="en-US" dirty="0"/>
          </a:p>
          <a:p>
            <a:pPr marL="0" indent="0"/>
            <a:r>
              <a:rPr lang="en-US" b="1" dirty="0" smtClean="0"/>
              <a:t>Aggregate caps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Can alleviate both hold-up and royalty stacking.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Alleviates hold-up if competition between standard-setting is a possibility.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Directly addresses the stacking issue (coordinated pricing of strict complements may limit excessive pricing by individual licensors).</a:t>
            </a:r>
          </a:p>
        </p:txBody>
      </p:sp>
      <p:sp>
        <p:nvSpPr>
          <p:cNvPr id="10243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fld id="{9F6A2278-1E37-47EF-AC68-A80404EBB03D}" type="slidenum">
              <a:rPr lang="en-US" sz="1000">
                <a:solidFill>
                  <a:srgbClr val="9B9B9B"/>
                </a:solidFill>
              </a:rPr>
              <a:pPr/>
              <a:t>9</a:t>
            </a:fld>
            <a:endParaRPr lang="en-US" sz="1000">
              <a:solidFill>
                <a:srgbClr val="9B9B9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5351236"/>
      </p:ext>
    </p:extLst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Arial"/>
        <a:ea typeface="ＭＳ Ｐゴシック"/>
        <a:cs typeface="ＭＳ Ｐゴシック"/>
      </a:majorFont>
      <a:minorFont>
        <a:latin typeface="Arial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Arial" charset="0"/>
            <a:ea typeface="ＭＳ Ｐゴシック" charset="0"/>
            <a:cs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Arial" charset="0"/>
            <a:ea typeface="ＭＳ Ｐゴシック" charset="0"/>
            <a:cs typeface="ＭＳ Ｐゴシック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Template_v2_2015.pptx" id="{78872E4E-EAD0-480F-98E0-9167C8E53CFD}" vid="{1E94F9F2-DA26-440E-B007-657F0C5D0CF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Template_v2_2015</Template>
  <TotalTime>1708</TotalTime>
  <Words>1470</Words>
  <Application>Microsoft Office PowerPoint</Application>
  <PresentationFormat>On-screen Show (4:3)</PresentationFormat>
  <Paragraphs>155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3" baseType="lpstr">
      <vt:lpstr>ＭＳ Ｐゴシック</vt:lpstr>
      <vt:lpstr>Arial</vt:lpstr>
      <vt:lpstr>Times</vt:lpstr>
      <vt:lpstr>Times New Roman</vt:lpstr>
      <vt:lpstr>Blank Presentation</vt:lpstr>
      <vt:lpstr>Transparency, Predictability and Efficiency of SSO-based Standardization  and SEP Licensing</vt:lpstr>
      <vt:lpstr>CRA study</vt:lpstr>
      <vt:lpstr>The “Spirit” of the Study</vt:lpstr>
      <vt:lpstr>PowerPoint Presentation</vt:lpstr>
      <vt:lpstr>Expected stake-holder views (issues)</vt:lpstr>
      <vt:lpstr>Mapping Policies to Issues</vt:lpstr>
      <vt:lpstr>Considered Policy Options</vt:lpstr>
      <vt:lpstr>Commitments – FRAND</vt:lpstr>
      <vt:lpstr>Commitments – Royalty caps</vt:lpstr>
      <vt:lpstr>Comparison of ex-ante and ex-post royalty stacks</vt:lpstr>
      <vt:lpstr>Disclosure</vt:lpstr>
      <vt:lpstr>Licensing (1)</vt:lpstr>
      <vt:lpstr>Licensing (2)</vt:lpstr>
      <vt:lpstr>Licensing (3)</vt:lpstr>
      <vt:lpstr>Licensing (4)</vt:lpstr>
      <vt:lpstr>Illustration of proposed policies</vt:lpstr>
      <vt:lpstr>Reference</vt:lpstr>
      <vt:lpstr>Raphaël De Coninck rdeconinck@crai.com Tel +32 (0)2 627 1401       +32 (0)492 738010  Brussels Tel +32 (0)2 627 1400 143 Avenue Louise B-1050 Brussels Belgium  London Tel +44 (0)20 7664 3700  99 Bishopsgate  London EC2M 3XD  United Kingdom  Munich Tel +49 89 20 18 36 36 0 Leopoldstraße 8-12 80802 München Germany  Paris Tel +33 (0)1 70 38 52 78 27 Avenue de l’Opéra 75001 Paris France  </vt:lpstr>
    </vt:vector>
  </TitlesOfParts>
  <Company>Mike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CRA</dc:creator>
  <cp:lastModifiedBy>CRA</cp:lastModifiedBy>
  <cp:revision>71</cp:revision>
  <cp:lastPrinted>2017-05-30T09:11:00Z</cp:lastPrinted>
  <dcterms:created xsi:type="dcterms:W3CDTF">2017-02-19T16:48:12Z</dcterms:created>
  <dcterms:modified xsi:type="dcterms:W3CDTF">2017-05-30T09:19:37Z</dcterms:modified>
</cp:coreProperties>
</file>