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1" r:id="rId4"/>
    <p:sldId id="260" r:id="rId5"/>
    <p:sldId id="262" r:id="rId6"/>
    <p:sldId id="268" r:id="rId7"/>
    <p:sldId id="278" r:id="rId8"/>
    <p:sldId id="280" r:id="rId9"/>
    <p:sldId id="279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0297" autoAdjust="0"/>
  </p:normalViewPr>
  <p:slideViewPr>
    <p:cSldViewPr>
      <p:cViewPr varScale="1">
        <p:scale>
          <a:sx n="80" d="100"/>
          <a:sy n="80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63679-994B-485C-A2C6-D1D554B80C69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0212-D016-4A90-9109-B133ECFC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79A-A526-FD48-93F9-213D1160362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97853-99D8-8140-913E-A5E35C12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0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2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4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46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97853-99D8-8140-913E-A5E35C12FF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ADF542-9813-4947-BF86-3516FD8E1AF6}" type="datetimeFigureOut">
              <a:rPr lang="en-GB" smtClean="0"/>
              <a:t>30/11/16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6CFDA7-7198-4ED1-8250-54F6061E411F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526" y="5334000"/>
            <a:ext cx="7543800" cy="84664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en-GB" sz="1800" b="0" cap="none" spc="0" dirty="0">
                <a:solidFill>
                  <a:srgbClr val="002060"/>
                </a:solidFill>
              </a:rPr>
              <a:t>Ariel </a:t>
            </a:r>
            <a:r>
              <a:rPr lang="en-GB" sz="1800" b="0" cap="none" spc="0" dirty="0" err="1">
                <a:solidFill>
                  <a:srgbClr val="002060"/>
                </a:solidFill>
              </a:rPr>
              <a:t>Ezrachi</a:t>
            </a:r>
            <a:r>
              <a:rPr lang="en-GB" sz="1800" b="0" cap="none" spc="0" dirty="0">
                <a:solidFill>
                  <a:srgbClr val="002060"/>
                </a:solidFill>
              </a:rPr>
              <a:t> &amp; Maurice Stucke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126" y="381000"/>
            <a:ext cx="7696200" cy="1295400"/>
          </a:xfrm>
        </p:spPr>
        <p:txBody>
          <a:bodyPr>
            <a:normAutofit/>
          </a:bodyPr>
          <a:lstStyle/>
          <a:p>
            <a:r>
              <a:rPr lang="en-US" b="1" i="1" dirty="0"/>
              <a:t>Virtual Competition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038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C6238"/>
                </a:solidFill>
              </a:rPr>
              <a:t>1 December 2016</a:t>
            </a:r>
            <a:endParaRPr lang="en-GB" dirty="0">
              <a:solidFill>
                <a:srgbClr val="CC6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Food for Thought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49530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</a:t>
            </a:r>
            <a:r>
              <a:rPr lang="en-US" sz="2800" dirty="0"/>
              <a:t>what extent does the “invisible hand” still hold sway? </a:t>
            </a:r>
          </a:p>
          <a:p>
            <a:r>
              <a:rPr lang="en-US" sz="2800" dirty="0"/>
              <a:t>The end of competition as we know it?</a:t>
            </a:r>
          </a:p>
          <a:p>
            <a:r>
              <a:rPr lang="en-US" sz="2800" dirty="0"/>
              <a:t>In markets continually </a:t>
            </a:r>
            <a:r>
              <a:rPr lang="en-US" dirty="0"/>
              <a:t>manipulated by bots and algorithms, is competitive pricing an illusion?  </a:t>
            </a:r>
          </a:p>
          <a:p>
            <a:r>
              <a:rPr lang="en-GB" i="1" dirty="0"/>
              <a:t>As power shifts to the hands of the few – what are the risks to our democratic ideals, and our economic and overall well-being?</a:t>
            </a:r>
          </a:p>
          <a:p>
            <a:r>
              <a:rPr lang="en-GB" dirty="0"/>
              <a:t>What would you recommend to the incoming Trump administration?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799"/>
            <a:ext cx="2819400" cy="435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47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685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C6238"/>
                </a:solidFill>
              </a:rPr>
              <a:t>The Dynamics of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The Promise </a:t>
            </a:r>
            <a:r>
              <a:rPr lang="en-GB" dirty="0"/>
              <a:t>of the Algorithm-Driven Economy</a:t>
            </a:r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Transparency and Flow of Information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Lower Search Costs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Dynamic Competition</a:t>
            </a:r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Entry and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Expansion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Dynamic Pricing</a:t>
            </a:r>
          </a:p>
          <a:p>
            <a:pPr lvl="1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Disruption and Efficiencies</a:t>
            </a:r>
          </a:p>
          <a:p>
            <a:pPr lvl="1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Rise of Big Data and Big Analytics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3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rmAutofit/>
          </a:bodyPr>
          <a:lstStyle/>
          <a:p>
            <a:r>
              <a:rPr lang="en-GB" sz="3000" i="1" dirty="0">
                <a:solidFill>
                  <a:srgbClr val="CC6238"/>
                </a:solidFill>
              </a:rPr>
              <a:t>The Perils </a:t>
            </a:r>
            <a:r>
              <a:rPr lang="en-GB" sz="3000" dirty="0">
                <a:solidFill>
                  <a:srgbClr val="CC6238"/>
                </a:solidFill>
              </a:rPr>
              <a:t>of the Algorithm-Driven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7048"/>
            <a:ext cx="8272272" cy="45720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Competition, as we knew it -- the invisible hand of competition -- is being displaced in many industries with a digitalized hand.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charset="2"/>
              <a:buChar char="Ø"/>
            </a:pPr>
            <a:r>
              <a:rPr lang="en-GB" dirty="0"/>
              <a:t> Collusion</a:t>
            </a:r>
          </a:p>
          <a:p>
            <a:pPr>
              <a:buFont typeface="Wingdings" charset="2"/>
              <a:buChar char="Ø"/>
            </a:pPr>
            <a:r>
              <a:rPr lang="en-GB" dirty="0"/>
              <a:t> Behavioural Discrimination </a:t>
            </a:r>
          </a:p>
          <a:p>
            <a:pPr>
              <a:buFont typeface="Wingdings" charset="2"/>
              <a:buChar char="Ø"/>
            </a:pPr>
            <a:r>
              <a:rPr lang="en-GB" dirty="0"/>
              <a:t> Frenemy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60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The Collusion Analytical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234" y="1600200"/>
            <a:ext cx="8643366" cy="5257800"/>
          </a:xfrm>
        </p:spPr>
        <p:txBody>
          <a:bodyPr>
            <a:normAutofit/>
          </a:bodyPr>
          <a:lstStyle/>
          <a:p>
            <a:r>
              <a:rPr lang="en-GB" dirty="0"/>
              <a:t>The Messenger Scenario</a:t>
            </a:r>
          </a:p>
          <a:p>
            <a:pPr lvl="1"/>
            <a:r>
              <a:rPr lang="en-US" i="1" dirty="0" err="1">
                <a:solidFill>
                  <a:srgbClr val="CC6238"/>
                </a:solidFill>
              </a:rPr>
              <a:t>Topkins</a:t>
            </a:r>
            <a:r>
              <a:rPr lang="en-US" i="1" dirty="0">
                <a:solidFill>
                  <a:srgbClr val="CC6238"/>
                </a:solidFill>
              </a:rPr>
              <a:t> </a:t>
            </a:r>
          </a:p>
          <a:p>
            <a:r>
              <a:rPr lang="en-GB" dirty="0"/>
              <a:t>Hub and Spoke</a:t>
            </a:r>
          </a:p>
          <a:p>
            <a:pPr lvl="1"/>
            <a:r>
              <a:rPr lang="en-GB" i="1" dirty="0">
                <a:solidFill>
                  <a:srgbClr val="CC6238"/>
                </a:solidFill>
              </a:rPr>
              <a:t>Uber</a:t>
            </a:r>
          </a:p>
          <a:p>
            <a:r>
              <a:rPr lang="en-GB" dirty="0"/>
              <a:t>Tacit Collusion on Steroids: The Predictable Agent</a:t>
            </a:r>
          </a:p>
          <a:p>
            <a:pPr lvl="1"/>
            <a:r>
              <a:rPr lang="en-GB" i="1" dirty="0">
                <a:solidFill>
                  <a:srgbClr val="CC6238"/>
                </a:solidFill>
              </a:rPr>
              <a:t>Fast</a:t>
            </a:r>
            <a:r>
              <a:rPr lang="en-GB" dirty="0">
                <a:solidFill>
                  <a:srgbClr val="CC6238"/>
                </a:solidFill>
              </a:rPr>
              <a:t> predictive &amp; similar analytics</a:t>
            </a:r>
          </a:p>
          <a:p>
            <a:pPr lvl="1"/>
            <a:r>
              <a:rPr lang="en-GB" dirty="0">
                <a:solidFill>
                  <a:srgbClr val="CC6238"/>
                </a:solidFill>
              </a:rPr>
              <a:t>Adopt a similar approach to Merger review? </a:t>
            </a:r>
          </a:p>
          <a:p>
            <a:r>
              <a:rPr lang="en-GB" dirty="0"/>
              <a:t> Digital Eye</a:t>
            </a:r>
          </a:p>
          <a:p>
            <a:pPr lvl="1"/>
            <a:r>
              <a:rPr lang="en-GB" dirty="0">
                <a:solidFill>
                  <a:srgbClr val="CC6238"/>
                </a:solidFill>
              </a:rPr>
              <a:t>God View and Artificial Intelligence</a:t>
            </a:r>
          </a:p>
          <a:p>
            <a:pPr lvl="1"/>
            <a:r>
              <a:rPr lang="en-GB" dirty="0">
                <a:solidFill>
                  <a:srgbClr val="CC6238"/>
                </a:solidFill>
              </a:rPr>
              <a:t>Big data and big analytics</a:t>
            </a:r>
          </a:p>
          <a:p>
            <a:pPr marL="274320" lvl="1" indent="0">
              <a:buNone/>
            </a:pPr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3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Behavioural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119872" cy="4803648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Price Discrimination and dynamic pricing.</a:t>
            </a:r>
          </a:p>
          <a:p>
            <a:pPr lvl="1"/>
            <a:r>
              <a:rPr lang="en-GB" dirty="0">
                <a:solidFill>
                  <a:srgbClr val="CC6238"/>
                </a:solidFill>
              </a:rPr>
              <a:t>Differential pricing and limited arbitrage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dirty="0"/>
              <a:t>Limitations to perfect discrimination.</a:t>
            </a:r>
            <a:endParaRPr lang="en-US" dirty="0"/>
          </a:p>
          <a:p>
            <a:pPr lvl="1"/>
            <a:r>
              <a:rPr lang="en-US" dirty="0">
                <a:solidFill>
                  <a:srgbClr val="CC6238"/>
                </a:solidFill>
              </a:rPr>
              <a:t>Insufficient Data</a:t>
            </a:r>
          </a:p>
          <a:p>
            <a:pPr lvl="1"/>
            <a:r>
              <a:rPr lang="en-US" dirty="0">
                <a:solidFill>
                  <a:srgbClr val="CC6238"/>
                </a:solidFill>
              </a:rPr>
              <a:t>Predictability and (</a:t>
            </a:r>
            <a:r>
              <a:rPr lang="en-US" dirty="0" err="1">
                <a:solidFill>
                  <a:srgbClr val="CC6238"/>
                </a:solidFill>
              </a:rPr>
              <a:t>Ir</a:t>
            </a:r>
            <a:r>
              <a:rPr lang="en-US" dirty="0">
                <a:solidFill>
                  <a:srgbClr val="CC6238"/>
                </a:solidFill>
              </a:rPr>
              <a:t>)rationality</a:t>
            </a:r>
          </a:p>
          <a:p>
            <a:endParaRPr lang="en-US" dirty="0"/>
          </a:p>
          <a:p>
            <a:r>
              <a:rPr lang="en-GB" dirty="0"/>
              <a:t>The Rise of “Almost Perfect” Behavioural Discrimination</a:t>
            </a:r>
          </a:p>
          <a:p>
            <a:pPr lvl="1"/>
            <a:r>
              <a:rPr lang="en-GB" dirty="0">
                <a:solidFill>
                  <a:srgbClr val="CC6238"/>
                </a:solidFill>
              </a:rPr>
              <a:t>Over 100 biases,…</a:t>
            </a:r>
          </a:p>
          <a:p>
            <a:pPr lvl="1"/>
            <a:r>
              <a:rPr lang="en-GB" dirty="0">
                <a:solidFill>
                  <a:srgbClr val="CC6238"/>
                </a:solidFill>
              </a:rPr>
              <a:t>Decoys, price steering, complexity, drip pricing …</a:t>
            </a:r>
          </a:p>
          <a:p>
            <a:pPr lvl="1"/>
            <a:endParaRPr lang="en-GB" dirty="0">
              <a:solidFill>
                <a:srgbClr val="CC6238"/>
              </a:solidFill>
            </a:endParaRPr>
          </a:p>
          <a:p>
            <a:r>
              <a:rPr lang="en-GB" dirty="0"/>
              <a:t>How Behavioural Discriminations Differs from Price Discrimination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64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CC6238"/>
                </a:solidFill>
              </a:rPr>
              <a:t>Behavioural 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301752" y="1828800"/>
            <a:ext cx="6556248" cy="459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Controlled Ecosystems: </a:t>
            </a:r>
            <a:r>
              <a:rPr lang="en-US" i="1" dirty="0"/>
              <a:t>The Truman Show</a:t>
            </a:r>
          </a:p>
          <a:p>
            <a:pPr marL="274320" lvl="1" indent="0">
              <a:buNone/>
            </a:pPr>
            <a:r>
              <a:rPr lang="en-GB" dirty="0">
                <a:solidFill>
                  <a:srgbClr val="CC6238"/>
                </a:solidFill>
              </a:rPr>
              <a:t>Amazon pushes customers towards pricier products, report claims, </a:t>
            </a:r>
            <a:r>
              <a:rPr lang="en-GB" i="1" dirty="0">
                <a:solidFill>
                  <a:srgbClr val="CC6238"/>
                </a:solidFill>
              </a:rPr>
              <a:t>The Guardian</a:t>
            </a:r>
            <a:r>
              <a:rPr lang="en-GB" dirty="0">
                <a:solidFill>
                  <a:srgbClr val="CC6238"/>
                </a:solidFill>
              </a:rPr>
              <a:t>, 21 Sep 2016. </a:t>
            </a:r>
          </a:p>
          <a:p>
            <a:pPr marL="274320" lvl="1" indent="0">
              <a:buNone/>
            </a:pPr>
            <a:r>
              <a:rPr lang="en-GB" dirty="0" err="1"/>
              <a:t>ProPublica</a:t>
            </a:r>
            <a:r>
              <a:rPr lang="en-GB" dirty="0"/>
              <a:t> investigation found that algorithms placed items in the prominent “buy box” on the website that weren’t always the cheapest</a:t>
            </a:r>
          </a:p>
          <a:p>
            <a:pPr marL="274320" lvl="1" indent="0">
              <a:buNone/>
            </a:pPr>
            <a:endParaRPr lang="en-US" i="1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096" y="2642394"/>
            <a:ext cx="157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23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67" y="1489468"/>
            <a:ext cx="2362200" cy="2362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57078"/>
            <a:ext cx="4495800" cy="18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8897"/>
            <a:ext cx="3557910" cy="19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CC6238"/>
                </a:solidFill>
              </a:rPr>
              <a:t>The Digital Butler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6575"/>
            <a:ext cx="2895600" cy="185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8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C6238"/>
                </a:solidFill>
              </a:rPr>
              <a:t>The Purist Butler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517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C6238"/>
                </a:solidFill>
              </a:rPr>
              <a:t>Entry barriers - data-driven network effects: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Traditional Direct network effects.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Spill-Over network effects.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Trial-and-Error (learning by doing).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Scope of Data.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CC6238"/>
                </a:solidFill>
              </a:rPr>
              <a:t>Leverage the power of the super-platform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goal is to build a personal Google for each and every individual”  </a:t>
            </a:r>
          </a:p>
          <a:p>
            <a:pPr marL="0" indent="0">
              <a:buNone/>
            </a:pPr>
            <a:r>
              <a:rPr lang="en-GB" sz="2200" dirty="0" err="1"/>
              <a:t>Sundar</a:t>
            </a:r>
            <a:r>
              <a:rPr lang="en-GB" sz="2200" dirty="0"/>
              <a:t> </a:t>
            </a:r>
            <a:r>
              <a:rPr lang="en-GB" sz="2200" dirty="0" err="1"/>
              <a:t>Pichai</a:t>
            </a:r>
            <a:r>
              <a:rPr lang="en-GB" sz="2200" dirty="0"/>
              <a:t>, Google’s chief executive, New York Times, Oct. 4, 2016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01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C6238"/>
                </a:solidFill>
              </a:rPr>
              <a:t>Enforcement Challenges</a:t>
            </a:r>
            <a:endParaRPr lang="en-US" dirty="0">
              <a:solidFill>
                <a:srgbClr val="CC62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01000" cy="5029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Competition law - </a:t>
            </a:r>
          </a:p>
          <a:p>
            <a:pPr lvl="1"/>
            <a:r>
              <a:rPr lang="en-GB" dirty="0"/>
              <a:t>Conceptual and practical challenges.</a:t>
            </a:r>
          </a:p>
          <a:p>
            <a:pPr lvl="1"/>
            <a:r>
              <a:rPr lang="en-GB" dirty="0"/>
              <a:t>Identify the adequate level of intervention. </a:t>
            </a:r>
          </a:p>
          <a:p>
            <a:r>
              <a:rPr lang="en-GB" dirty="0"/>
              <a:t>Privacy laws</a:t>
            </a:r>
          </a:p>
          <a:p>
            <a:r>
              <a:rPr lang="en-GB" dirty="0"/>
              <a:t>Customer Empowerment </a:t>
            </a:r>
          </a:p>
          <a:p>
            <a:r>
              <a:rPr lang="en-GB" dirty="0"/>
              <a:t>Ex-ante measures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200" dirty="0"/>
              <a:t>EU Commission ‘e-commerce sector inquiry preliminary report’</a:t>
            </a:r>
          </a:p>
          <a:p>
            <a:r>
              <a:rPr lang="en-GB" sz="2200" dirty="0"/>
              <a:t>CMA ‘digital comparison tools’ market study and possible subsequent market Investigation.</a:t>
            </a:r>
          </a:p>
          <a:p>
            <a:r>
              <a:rPr lang="en-GB" sz="2200" dirty="0"/>
              <a:t>OECD, EDPS, House of Lords, Joint France/German Report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40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6937</TotalTime>
  <Words>471</Words>
  <Application>Microsoft Macintosh PowerPoint</Application>
  <PresentationFormat>On-screen Show (4:3)</PresentationFormat>
  <Paragraphs>102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Virtual Competition</vt:lpstr>
      <vt:lpstr>The Dynamics of Competition</vt:lpstr>
      <vt:lpstr>The Perils of the Algorithm-Driven Economy</vt:lpstr>
      <vt:lpstr>The Collusion Analytical Framework </vt:lpstr>
      <vt:lpstr>Behavioural Discrimination</vt:lpstr>
      <vt:lpstr>Behavioural Discrimination</vt:lpstr>
      <vt:lpstr>The Digital Butler</vt:lpstr>
      <vt:lpstr>The Purist Butler</vt:lpstr>
      <vt:lpstr>Enforcement Challenges</vt:lpstr>
      <vt:lpstr>Food for Thought</vt:lpstr>
    </vt:vector>
  </TitlesOfParts>
  <Company>Law Faculty - 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Ariel Ezrachi</cp:lastModifiedBy>
  <cp:revision>141</cp:revision>
  <cp:lastPrinted>2016-10-05T21:48:10Z</cp:lastPrinted>
  <dcterms:created xsi:type="dcterms:W3CDTF">2016-04-07T10:36:08Z</dcterms:created>
  <dcterms:modified xsi:type="dcterms:W3CDTF">2016-11-30T22:37:01Z</dcterms:modified>
</cp:coreProperties>
</file>