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8" r:id="rId2"/>
    <p:sldId id="260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63" r:id="rId11"/>
  </p:sldIdLst>
  <p:sldSz cx="9144000" cy="6858000" type="screen4x3"/>
  <p:notesSz cx="6662738" cy="9926638"/>
  <p:custDataLst>
    <p:tags r:id="rId14"/>
  </p:custDataLst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B133"/>
    <a:srgbClr val="313131"/>
    <a:srgbClr val="FFDD00"/>
    <a:srgbClr val="060E9F"/>
    <a:srgbClr val="FFD100"/>
    <a:srgbClr val="203B8E"/>
    <a:srgbClr val="B9B8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85" autoAdjust="0"/>
  </p:normalViewPr>
  <p:slideViewPr>
    <p:cSldViewPr snapToGrid="0" snapToObjects="1">
      <p:cViewPr varScale="1">
        <p:scale>
          <a:sx n="89" d="100"/>
          <a:sy n="89" d="100"/>
        </p:scale>
        <p:origin x="1262" y="10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6" d="100"/>
          <a:sy n="66" d="100"/>
        </p:scale>
        <p:origin x="3130" y="62"/>
      </p:cViewPr>
      <p:guideLst>
        <p:guide orient="horz" pos="2880"/>
        <p:guide pos="2160"/>
        <p:guide orient="horz" pos="3127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ABD789-9524-4E99-B88E-014A08D1788B}" type="datetimeFigureOut">
              <a:rPr lang="fr-BE" smtClean="0"/>
              <a:pPr/>
              <a:t>17-06-15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AC0FBF-6EB4-415E-9B8C-EAE1D8326D36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3785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3FDDFE-784A-4BBD-A50A-4FCB748C393C}" type="datetimeFigureOut">
              <a:rPr lang="fr-BE" smtClean="0"/>
              <a:pPr/>
              <a:t>17-06-15</a:t>
            </a:fld>
            <a:endParaRPr lang="fr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274" y="4715153"/>
            <a:ext cx="533019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E9347A-56F2-47E9-87C5-05979952153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6479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E9347A-56F2-47E9-87C5-05979952153C}" type="slidenum">
              <a:rPr lang="fr-BE" smtClean="0"/>
              <a:pPr/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84462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7008" y="4848361"/>
            <a:ext cx="8092502" cy="1607857"/>
          </a:xfrm>
        </p:spPr>
        <p:txBody>
          <a:bodyPr anchor="ctr">
            <a:noAutofit/>
          </a:bodyPr>
          <a:lstStyle>
            <a:lvl1pPr marL="0" indent="0" algn="l">
              <a:buNone/>
              <a:defRPr sz="2400" b="0" cap="none" baseline="0">
                <a:solidFill>
                  <a:schemeClr val="bg2"/>
                </a:solidFill>
                <a:latin typeface="Vollkorn Regular" panose="02000503070000020003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En-tête de section"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8632" y="4665578"/>
            <a:ext cx="7852442" cy="1006016"/>
          </a:xfrm>
        </p:spPr>
        <p:txBody>
          <a:bodyPr anchor="t">
            <a:normAutofit/>
          </a:bodyPr>
          <a:lstStyle>
            <a:lvl1pPr marL="0" indent="0" algn="ctr">
              <a:buNone/>
              <a:defRPr sz="3000" b="0" i="0" cap="none" baseline="0">
                <a:solidFill>
                  <a:schemeClr val="bg2"/>
                </a:solidFill>
                <a:latin typeface="Vollkorn Regular" panose="02000503070000020003" pitchFamily="2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2897336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 + Naviga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>
              <a:defRPr cap="none">
                <a:latin typeface="Vollkorn Regular" panose="02000503070000020003" pitchFamily="2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85980" y="1080000"/>
            <a:ext cx="8757494" cy="5149349"/>
          </a:xfrm>
        </p:spPr>
        <p:txBody>
          <a:bodyPr/>
          <a:lstStyle>
            <a:lvl1pPr>
              <a:defRPr sz="2000" b="1" i="0" baseline="0">
                <a:latin typeface="Vollkorn Regular" panose="02000503070000020003" pitchFamily="2" charset="0"/>
              </a:defRPr>
            </a:lvl1pPr>
            <a:lvl2pPr>
              <a:defRPr sz="2000" baseline="0">
                <a:latin typeface="Vollkorn Regular" panose="02000503070000020003" pitchFamily="2" charset="0"/>
              </a:defRPr>
            </a:lvl2pPr>
            <a:lvl3pPr>
              <a:defRPr baseline="0">
                <a:latin typeface="Vollkorn Regular" panose="02000503070000020003" pitchFamily="2" charset="0"/>
              </a:defRPr>
            </a:lvl3pPr>
            <a:lvl4pPr>
              <a:defRPr baseline="0">
                <a:latin typeface="Vollkorn Regular" panose="02000503070000020003" pitchFamily="2" charset="0"/>
              </a:defRPr>
            </a:lvl4pPr>
            <a:lvl5pPr>
              <a:buClr>
                <a:srgbClr val="313131"/>
              </a:buClr>
              <a:buFont typeface="Arial" pitchFamily="34" charset="0"/>
              <a:buChar char="•"/>
              <a:defRPr baseline="0">
                <a:solidFill>
                  <a:schemeClr val="tx2"/>
                </a:solidFill>
                <a:latin typeface="Vollkorn Regular" panose="02000503070000020003" pitchFamily="2" charset="0"/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</p:txBody>
      </p:sp>
    </p:spTree>
    <p:extLst>
      <p:ext uri="{BB962C8B-B14F-4D97-AF65-F5344CB8AC3E}">
        <p14:creationId xmlns:p14="http://schemas.microsoft.com/office/powerpoint/2010/main" val="1867447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751780" y="1073577"/>
            <a:ext cx="4191694" cy="5184100"/>
          </a:xfrm>
        </p:spPr>
        <p:txBody>
          <a:bodyPr/>
          <a:lstStyle>
            <a:lvl1pPr>
              <a:defRPr sz="2000" b="1" i="0" baseline="0">
                <a:latin typeface="Vollkorn Regular" panose="02000503070000020003" pitchFamily="2" charset="0"/>
              </a:defRPr>
            </a:lvl1pPr>
            <a:lvl2pPr>
              <a:defRPr baseline="0">
                <a:latin typeface="Vollkorn Regular" panose="02000503070000020003" pitchFamily="2" charset="0"/>
              </a:defRPr>
            </a:lvl2pPr>
            <a:lvl3pPr>
              <a:defRPr baseline="0">
                <a:latin typeface="Vollkorn Regular" panose="02000503070000020003" pitchFamily="2" charset="0"/>
              </a:defRPr>
            </a:lvl3pPr>
            <a:lvl4pPr>
              <a:defRPr baseline="0">
                <a:latin typeface="Vollkorn Regular" panose="02000503070000020003" pitchFamily="2" charset="0"/>
              </a:defRPr>
            </a:lvl4pPr>
            <a:lvl5pPr>
              <a:defRPr baseline="0">
                <a:solidFill>
                  <a:schemeClr val="tx2"/>
                </a:solidFill>
                <a:latin typeface="Vollkorn Regular" panose="02000503070000020003" pitchFamily="2" charset="0"/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>
              <a:defRPr cap="none">
                <a:latin typeface="Vollkorn Regular" panose="02000503070000020003" pitchFamily="2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BE" dirty="0"/>
          </a:p>
        </p:txBody>
      </p:sp>
      <p:sp>
        <p:nvSpPr>
          <p:cNvPr id="5" name="Content Placeholder 10"/>
          <p:cNvSpPr>
            <a:spLocks noGrp="1"/>
          </p:cNvSpPr>
          <p:nvPr>
            <p:ph sz="quarter" idx="15"/>
          </p:nvPr>
        </p:nvSpPr>
        <p:spPr>
          <a:xfrm>
            <a:off x="185980" y="1073577"/>
            <a:ext cx="4191694" cy="5184100"/>
          </a:xfrm>
        </p:spPr>
        <p:txBody>
          <a:bodyPr/>
          <a:lstStyle>
            <a:lvl1pPr>
              <a:defRPr sz="2000" b="1" i="0" baseline="0">
                <a:latin typeface="Vollkorn Regular" panose="02000503070000020003" pitchFamily="2" charset="0"/>
              </a:defRPr>
            </a:lvl1pPr>
            <a:lvl2pPr>
              <a:defRPr baseline="0">
                <a:latin typeface="Vollkorn Regular" panose="02000503070000020003" pitchFamily="2" charset="0"/>
              </a:defRPr>
            </a:lvl2pPr>
            <a:lvl3pPr>
              <a:defRPr baseline="0">
                <a:latin typeface="Vollkorn Regular" panose="02000503070000020003" pitchFamily="2" charset="0"/>
              </a:defRPr>
            </a:lvl3pPr>
            <a:lvl4pPr>
              <a:defRPr baseline="0">
                <a:latin typeface="Vollkorn Regular" panose="02000503070000020003" pitchFamily="2" charset="0"/>
              </a:defRPr>
            </a:lvl4pPr>
            <a:lvl5pPr>
              <a:defRPr baseline="0">
                <a:solidFill>
                  <a:schemeClr val="tx2"/>
                </a:solidFill>
                <a:latin typeface="Vollkorn Regular" panose="02000503070000020003" pitchFamily="2" charset="0"/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>
              <a:defRPr cap="none">
                <a:latin typeface="Vollkorn Regular" panose="02000503070000020003" pitchFamily="2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85980" y="1139360"/>
            <a:ext cx="4191694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800" b="1" cap="none" baseline="0">
                <a:solidFill>
                  <a:schemeClr val="tx2"/>
                </a:solidFill>
                <a:latin typeface="Vollkorn Regular" panose="02000503070000020003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Modifiez les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85980" y="1833327"/>
            <a:ext cx="4191694" cy="4490134"/>
          </a:xfrm>
        </p:spPr>
        <p:txBody>
          <a:bodyPr/>
          <a:lstStyle>
            <a:lvl1pPr>
              <a:defRPr sz="2200" b="1" i="0" cap="none" baseline="0">
                <a:solidFill>
                  <a:srgbClr val="313131"/>
                </a:solidFill>
                <a:latin typeface="Vollkorn Regular" panose="02000503070000020003" pitchFamily="2" charset="0"/>
              </a:defRPr>
            </a:lvl1pPr>
            <a:lvl2pPr>
              <a:defRPr sz="2000" b="0" i="0" baseline="0">
                <a:latin typeface="Vollkorn Regular" panose="02000503070000020003" pitchFamily="2" charset="0"/>
              </a:defRPr>
            </a:lvl2pPr>
            <a:lvl3pPr>
              <a:defRPr sz="1800" baseline="0">
                <a:latin typeface="Vollkorn Regular" panose="02000503070000020003" pitchFamily="2" charset="0"/>
              </a:defRPr>
            </a:lvl3pPr>
            <a:lvl4pPr>
              <a:defRPr sz="1600" baseline="0">
                <a:latin typeface="Vollkorn Regular" panose="02000503070000020003" pitchFamily="2" charset="0"/>
              </a:defRPr>
            </a:lvl4pPr>
            <a:lvl5pPr>
              <a:defRPr sz="1400" baseline="0">
                <a:solidFill>
                  <a:schemeClr val="tx2"/>
                </a:solidFill>
                <a:latin typeface="Vollkorn Regular" panose="02000503070000020003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 </a:t>
            </a:r>
            <a:endParaRPr lang="en-US" dirty="0"/>
          </a:p>
        </p:txBody>
      </p:sp>
      <p:cxnSp>
        <p:nvCxnSpPr>
          <p:cNvPr id="15" name="Connecteur droit 14"/>
          <p:cNvCxnSpPr/>
          <p:nvPr/>
        </p:nvCxnSpPr>
        <p:spPr>
          <a:xfrm>
            <a:off x="185980" y="1796862"/>
            <a:ext cx="4191694" cy="0"/>
          </a:xfrm>
          <a:prstGeom prst="line">
            <a:avLst/>
          </a:prstGeom>
          <a:ln>
            <a:solidFill>
              <a:srgbClr val="4E4E4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4751780" y="1139360"/>
            <a:ext cx="4191694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800" b="1" cap="none" baseline="0">
                <a:solidFill>
                  <a:schemeClr val="tx2"/>
                </a:solidFill>
                <a:latin typeface="Vollkorn Regular" panose="02000503070000020003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Modifiez les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1" hasCustomPrompt="1"/>
          </p:nvPr>
        </p:nvSpPr>
        <p:spPr>
          <a:xfrm>
            <a:off x="4751780" y="1833327"/>
            <a:ext cx="4191694" cy="4490134"/>
          </a:xfrm>
        </p:spPr>
        <p:txBody>
          <a:bodyPr/>
          <a:lstStyle>
            <a:lvl1pPr>
              <a:defRPr sz="2200" b="1" i="0" cap="none" baseline="0">
                <a:solidFill>
                  <a:srgbClr val="313131"/>
                </a:solidFill>
                <a:latin typeface="Vollkorn Regular" panose="02000503070000020003" pitchFamily="2" charset="0"/>
              </a:defRPr>
            </a:lvl1pPr>
            <a:lvl2pPr>
              <a:defRPr sz="2000" b="0" i="0" baseline="0">
                <a:latin typeface="Vollkorn Regular" panose="02000503070000020003" pitchFamily="2" charset="0"/>
              </a:defRPr>
            </a:lvl2pPr>
            <a:lvl3pPr>
              <a:defRPr sz="1800" baseline="0">
                <a:latin typeface="Vollkorn Regular" panose="02000503070000020003" pitchFamily="2" charset="0"/>
              </a:defRPr>
            </a:lvl3pPr>
            <a:lvl4pPr>
              <a:defRPr sz="1600" baseline="0">
                <a:latin typeface="Vollkorn Regular" panose="02000503070000020003" pitchFamily="2" charset="0"/>
              </a:defRPr>
            </a:lvl4pPr>
            <a:lvl5pPr>
              <a:defRPr sz="1400" baseline="0">
                <a:solidFill>
                  <a:schemeClr val="tx2"/>
                </a:solidFill>
                <a:latin typeface="Vollkorn Regular" panose="02000503070000020003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 </a:t>
            </a:r>
            <a:endParaRPr lang="en-US" dirty="0"/>
          </a:p>
        </p:txBody>
      </p:sp>
      <p:cxnSp>
        <p:nvCxnSpPr>
          <p:cNvPr id="14" name="Connecteur droit 13"/>
          <p:cNvCxnSpPr/>
          <p:nvPr userDrawn="1"/>
        </p:nvCxnSpPr>
        <p:spPr>
          <a:xfrm>
            <a:off x="4751780" y="1796862"/>
            <a:ext cx="4191694" cy="0"/>
          </a:xfrm>
          <a:prstGeom prst="line">
            <a:avLst/>
          </a:prstGeom>
          <a:ln>
            <a:solidFill>
              <a:srgbClr val="4E4E4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- Image -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  7"/>
          <p:cNvSpPr>
            <a:spLocks noGrp="1"/>
          </p:cNvSpPr>
          <p:nvPr>
            <p:ph type="pic" sz="quarter" idx="12"/>
          </p:nvPr>
        </p:nvSpPr>
        <p:spPr>
          <a:xfrm>
            <a:off x="185981" y="1131469"/>
            <a:ext cx="8757994" cy="4688305"/>
          </a:xfrm>
        </p:spPr>
        <p:txBody>
          <a:bodyPr>
            <a:normAutofit/>
          </a:bodyPr>
          <a:lstStyle>
            <a:lvl1pPr>
              <a:defRPr sz="2800" baseline="0">
                <a:latin typeface="Vollkorn Regular" panose="02000503070000020003" pitchFamily="2" charset="0"/>
              </a:defRPr>
            </a:lvl1pPr>
          </a:lstStyle>
          <a:p>
            <a:r>
              <a:rPr lang="fr-FR" dirty="0" smtClean="0"/>
              <a:t>Cliquez sur l'icône pour ajouter une image</a:t>
            </a:r>
            <a:endParaRPr lang="fr-FR" dirty="0"/>
          </a:p>
        </p:txBody>
      </p:sp>
      <p:sp>
        <p:nvSpPr>
          <p:cNvPr id="9" name="Titre 8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>
              <a:defRPr cap="none">
                <a:latin typeface="Vollkorn Regular" panose="02000503070000020003" pitchFamily="2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idx="13"/>
          </p:nvPr>
        </p:nvSpPr>
        <p:spPr>
          <a:xfrm>
            <a:off x="185981" y="5937601"/>
            <a:ext cx="8757993" cy="393457"/>
          </a:xfrm>
        </p:spPr>
        <p:txBody>
          <a:bodyPr anchor="t" anchorCtr="0">
            <a:noAutofit/>
          </a:bodyPr>
          <a:lstStyle>
            <a:lvl1pPr marL="0" indent="0" algn="l">
              <a:buNone/>
              <a:defRPr sz="2000" b="0" baseline="0">
                <a:solidFill>
                  <a:srgbClr val="444444"/>
                </a:solidFill>
                <a:latin typeface="Vollkorn Regular" panose="02000503070000020003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- Tableau -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>
              <a:defRPr sz="3600" cap="none">
                <a:latin typeface="Vollkorn Regular" panose="02000503070000020003" pitchFamily="2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7" name="Espace réservé du tableau 6"/>
          <p:cNvSpPr>
            <a:spLocks noGrp="1"/>
          </p:cNvSpPr>
          <p:nvPr>
            <p:ph type="tbl" sz="quarter" idx="13"/>
          </p:nvPr>
        </p:nvSpPr>
        <p:spPr>
          <a:xfrm>
            <a:off x="185981" y="1136649"/>
            <a:ext cx="8757994" cy="4664076"/>
          </a:xfrm>
        </p:spPr>
        <p:txBody>
          <a:bodyPr/>
          <a:lstStyle>
            <a:lvl1pPr>
              <a:defRPr baseline="0">
                <a:latin typeface="Vollkorn Regular" panose="02000503070000020003" pitchFamily="2" charset="0"/>
              </a:defRPr>
            </a:lvl1pPr>
          </a:lstStyle>
          <a:p>
            <a:r>
              <a:rPr lang="fr-FR" dirty="0" smtClean="0"/>
              <a:t>Cliquez sur l'icône pour ajouter un tableau</a:t>
            </a:r>
            <a:endParaRPr lang="fr-FR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4"/>
          </p:nvPr>
        </p:nvSpPr>
        <p:spPr>
          <a:xfrm>
            <a:off x="185981" y="5937601"/>
            <a:ext cx="8757993" cy="385707"/>
          </a:xfrm>
        </p:spPr>
        <p:txBody>
          <a:bodyPr anchor="t" anchorCtr="0">
            <a:noAutofit/>
          </a:bodyPr>
          <a:lstStyle>
            <a:lvl1pPr marL="0" indent="0" algn="l">
              <a:buNone/>
              <a:defRPr sz="2000" b="0" baseline="0">
                <a:solidFill>
                  <a:srgbClr val="444444"/>
                </a:solidFill>
                <a:latin typeface="Vollkorn Regular" panose="02000503070000020003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223925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>
              <a:defRPr cap="none">
                <a:latin typeface="Vollkorn Regular" panose="02000503070000020003" pitchFamily="2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6351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En-tête de sec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4526" y="3616958"/>
            <a:ext cx="8146548" cy="1962431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0" i="0" cap="none" baseline="0">
                <a:solidFill>
                  <a:schemeClr val="bg2"/>
                </a:solidFill>
                <a:latin typeface="Vollkorn Regular" panose="02000503070000020003" pitchFamily="2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Merci</a:t>
            </a:r>
            <a:endParaRPr lang="fr-BE" sz="850" dirty="0" smtClean="0">
              <a:solidFill>
                <a:schemeClr val="tx1"/>
              </a:solidFill>
              <a:latin typeface="Vollkorn Regular" panose="02000503070000020003" pitchFamily="2" charset="0"/>
            </a:endParaRPr>
          </a:p>
        </p:txBody>
      </p:sp>
      <p:sp>
        <p:nvSpPr>
          <p:cNvPr id="7" name="ZoneTexte 6"/>
          <p:cNvSpPr txBox="1"/>
          <p:nvPr userDrawn="1"/>
        </p:nvSpPr>
        <p:spPr>
          <a:xfrm>
            <a:off x="454526" y="5754993"/>
            <a:ext cx="81465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400" b="1" dirty="0" err="1" smtClean="0">
                <a:solidFill>
                  <a:schemeClr val="bg2"/>
                </a:solidFill>
                <a:latin typeface="Vollkorn Regular" panose="02000503070000020003" pitchFamily="2" charset="0"/>
              </a:rPr>
              <a:t>Liege</a:t>
            </a:r>
            <a:r>
              <a:rPr lang="fr-BE" sz="1400" b="1" dirty="0" smtClean="0">
                <a:solidFill>
                  <a:schemeClr val="bg2"/>
                </a:solidFill>
                <a:latin typeface="Vollkorn Regular" panose="02000503070000020003" pitchFamily="2" charset="0"/>
              </a:rPr>
              <a:t> </a:t>
            </a:r>
            <a:r>
              <a:rPr lang="fr-BE" sz="1400" b="1" dirty="0" err="1" smtClean="0">
                <a:solidFill>
                  <a:schemeClr val="bg2"/>
                </a:solidFill>
                <a:latin typeface="Vollkorn Regular" panose="02000503070000020003" pitchFamily="2" charset="0"/>
              </a:rPr>
              <a:t>Competition</a:t>
            </a:r>
            <a:r>
              <a:rPr lang="fr-BE" sz="1400" b="1" dirty="0" smtClean="0">
                <a:solidFill>
                  <a:schemeClr val="bg2"/>
                </a:solidFill>
                <a:latin typeface="Vollkorn Regular" panose="02000503070000020003" pitchFamily="2" charset="0"/>
              </a:rPr>
              <a:t> and Innovation Institute (LCII)</a:t>
            </a:r>
          </a:p>
          <a:p>
            <a:pPr algn="ctr"/>
            <a:r>
              <a:rPr lang="fr-BE" sz="1400" dirty="0" err="1" smtClean="0">
                <a:solidFill>
                  <a:schemeClr val="bg2"/>
                </a:solidFill>
                <a:latin typeface="Vollkorn Regular" panose="02000503070000020003" pitchFamily="2" charset="0"/>
              </a:rPr>
              <a:t>University</a:t>
            </a:r>
            <a:r>
              <a:rPr lang="fr-BE" sz="1400" dirty="0" smtClean="0">
                <a:solidFill>
                  <a:schemeClr val="bg2"/>
                </a:solidFill>
                <a:latin typeface="Vollkorn Regular" panose="02000503070000020003" pitchFamily="2" charset="0"/>
              </a:rPr>
              <a:t> of </a:t>
            </a:r>
            <a:r>
              <a:rPr lang="fr-BE" sz="1400" dirty="0" err="1" smtClean="0">
                <a:solidFill>
                  <a:schemeClr val="bg2"/>
                </a:solidFill>
                <a:latin typeface="Vollkorn Regular" panose="02000503070000020003" pitchFamily="2" charset="0"/>
              </a:rPr>
              <a:t>Liege</a:t>
            </a:r>
            <a:r>
              <a:rPr lang="fr-BE" sz="1400" dirty="0" smtClean="0">
                <a:solidFill>
                  <a:schemeClr val="bg2"/>
                </a:solidFill>
                <a:latin typeface="Vollkorn Regular" panose="02000503070000020003" pitchFamily="2" charset="0"/>
              </a:rPr>
              <a:t> (</a:t>
            </a:r>
            <a:r>
              <a:rPr lang="fr-BE" sz="1400" dirty="0" err="1" smtClean="0">
                <a:solidFill>
                  <a:schemeClr val="bg2"/>
                </a:solidFill>
                <a:latin typeface="Vollkorn Regular" panose="02000503070000020003" pitchFamily="2" charset="0"/>
              </a:rPr>
              <a:t>ULg</a:t>
            </a:r>
            <a:r>
              <a:rPr lang="fr-BE" sz="1400" dirty="0" smtClean="0">
                <a:solidFill>
                  <a:schemeClr val="bg2"/>
                </a:solidFill>
                <a:latin typeface="Vollkorn Regular" panose="02000503070000020003" pitchFamily="2" charset="0"/>
              </a:rPr>
              <a:t>)</a:t>
            </a:r>
          </a:p>
          <a:p>
            <a:pPr algn="ctr"/>
            <a:r>
              <a:rPr lang="fr-BE" sz="1400" dirty="0" smtClean="0">
                <a:solidFill>
                  <a:schemeClr val="bg2"/>
                </a:solidFill>
                <a:latin typeface="Vollkorn Regular" panose="02000503070000020003" pitchFamily="2" charset="0"/>
              </a:rPr>
              <a:t>Quartier Agora | Place des Orateurs, 1, Bât. B 33, 4000 </a:t>
            </a:r>
            <a:r>
              <a:rPr lang="fr-BE" sz="1400" dirty="0" err="1" smtClean="0">
                <a:solidFill>
                  <a:schemeClr val="bg2"/>
                </a:solidFill>
                <a:latin typeface="Vollkorn Regular" panose="02000503070000020003" pitchFamily="2" charset="0"/>
              </a:rPr>
              <a:t>Liege</a:t>
            </a:r>
            <a:r>
              <a:rPr lang="fr-BE" sz="1400" dirty="0" smtClean="0">
                <a:solidFill>
                  <a:schemeClr val="bg2"/>
                </a:solidFill>
                <a:latin typeface="Vollkorn Regular" panose="02000503070000020003" pitchFamily="2" charset="0"/>
              </a:rPr>
              <a:t>, BELGIUM</a:t>
            </a:r>
          </a:p>
        </p:txBody>
      </p:sp>
    </p:spTree>
    <p:extLst>
      <p:ext uri="{BB962C8B-B14F-4D97-AF65-F5344CB8AC3E}">
        <p14:creationId xmlns:p14="http://schemas.microsoft.com/office/powerpoint/2010/main" val="14269422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5980" y="170547"/>
            <a:ext cx="8757494" cy="65861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fr-FR" dirty="0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980" y="1075383"/>
            <a:ext cx="8757493" cy="5049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3"/>
            <a:endParaRPr lang="fr-FR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" y="6427113"/>
            <a:ext cx="9143999" cy="430887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r-BE" sz="1100" b="1" spc="0" dirty="0" smtClean="0">
                <a:solidFill>
                  <a:schemeClr val="bg1"/>
                </a:solidFill>
                <a:latin typeface="Vollkorn Regular" panose="02000503070000020003" pitchFamily="2" charset="0"/>
              </a:rPr>
              <a:t>www.lcii.eu</a:t>
            </a:r>
            <a:endParaRPr lang="fr-BE" sz="850" spc="0" dirty="0">
              <a:solidFill>
                <a:schemeClr val="bg1"/>
              </a:solidFill>
              <a:latin typeface="Vollkorn Regular" panose="02000503070000020003" pitchFamily="2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7" r:id="rId2"/>
    <p:sldLayoutId id="2147483663" r:id="rId3"/>
    <p:sldLayoutId id="2147483665" r:id="rId4"/>
    <p:sldLayoutId id="2147483666" r:id="rId5"/>
    <p:sldLayoutId id="2147483668" r:id="rId6"/>
    <p:sldLayoutId id="2147483669" r:id="rId7"/>
    <p:sldLayoutId id="2147483670" r:id="rId8"/>
    <p:sldLayoutId id="2147483672" r:id="rId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0" kern="1200" cap="none" baseline="0">
          <a:solidFill>
            <a:schemeClr val="tx1"/>
          </a:solidFill>
          <a:latin typeface="Vollkorn Regular" panose="02000503070000020003" pitchFamily="2" charset="0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49238" algn="l" defTabSz="914400" rtl="0" eaLnBrk="1" latinLnBrk="0" hangingPunct="1">
        <a:spcBef>
          <a:spcPct val="20000"/>
        </a:spcBef>
        <a:buClr>
          <a:schemeClr val="tx1"/>
        </a:buClr>
        <a:buSzPct val="76000"/>
        <a:buFont typeface="Wingdings 3" pitchFamily="18" charset="2"/>
        <a:buChar char=""/>
        <a:defRPr sz="2800" b="1" i="0" kern="1200" baseline="0">
          <a:solidFill>
            <a:srgbClr val="444444"/>
          </a:solidFill>
          <a:latin typeface="Vollkorn Regular" panose="02000503070000020003" pitchFamily="2" charset="0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rgbClr val="444444"/>
        </a:buClr>
        <a:buSzPct val="50000"/>
        <a:buFont typeface="Wingdings 3" pitchFamily="18" charset="2"/>
        <a:buChar char="}"/>
        <a:defRPr sz="2600" kern="1200">
          <a:solidFill>
            <a:srgbClr val="444444"/>
          </a:solidFill>
          <a:latin typeface="Vollkorn Regular" panose="02000503070000020003" pitchFamily="2" charset="0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rgbClr val="313131"/>
        </a:buClr>
        <a:buSzPct val="40000"/>
        <a:buFont typeface="Wingdings 3" pitchFamily="18" charset="2"/>
        <a:buChar char="}"/>
        <a:defRPr sz="2400" kern="1200">
          <a:solidFill>
            <a:srgbClr val="444444"/>
          </a:solidFill>
          <a:latin typeface="Vollkorn Regular" panose="02000503070000020003" pitchFamily="2" charset="0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rgbClr val="444444"/>
        </a:buClr>
        <a:buSzPct val="76000"/>
        <a:buFont typeface="Arial" pitchFamily="34" charset="0"/>
        <a:buChar char="•"/>
        <a:defRPr sz="2000" kern="1200">
          <a:solidFill>
            <a:srgbClr val="444444"/>
          </a:solidFill>
          <a:latin typeface="Vollkorn Regular" panose="02000503070000020003" pitchFamily="2" charset="0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rgbClr val="313131"/>
        </a:buClr>
        <a:buSzPct val="76000"/>
        <a:buFont typeface="Wingdings" pitchFamily="2" charset="2"/>
        <a:buChar char="§"/>
        <a:defRPr sz="1600" kern="1200" baseline="0">
          <a:solidFill>
            <a:srgbClr val="313131"/>
          </a:solidFill>
          <a:latin typeface="Vollkorn Regular" pitchFamily="2" charset="0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papers.ssrn.com/sol3/cf_dev/AbsByAuth.cfm?per_id=358753" TargetMode="Externa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Re-pricing through disruption in tacitly collusive oligopolies:  making sense of abuse of collective dominance law</a:t>
            </a:r>
          </a:p>
          <a:p>
            <a:r>
              <a:rPr lang="en-US" b="1" dirty="0" smtClean="0"/>
              <a:t>Professor Nicolas Petit, University of Liege</a:t>
            </a:r>
          </a:p>
          <a:p>
            <a:r>
              <a:rPr lang="en-US" b="1" dirty="0" smtClean="0"/>
              <a:t>OECD Roundtable on Oligopoly Markets, 16 June 2015</a:t>
            </a:r>
            <a:endParaRPr lang="fr-BE" b="1" dirty="0"/>
          </a:p>
        </p:txBody>
      </p:sp>
    </p:spTree>
    <p:extLst>
      <p:ext uri="{BB962C8B-B14F-4D97-AF65-F5344CB8AC3E}">
        <p14:creationId xmlns:p14="http://schemas.microsoft.com/office/powerpoint/2010/main" val="1584291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17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BE" dirty="0" err="1" smtClean="0"/>
              <a:t>Follow</a:t>
            </a:r>
            <a:r>
              <a:rPr lang="fr-BE" dirty="0" smtClean="0"/>
              <a:t> me on twitter @</a:t>
            </a:r>
            <a:r>
              <a:rPr lang="fr-BE" dirty="0" err="1" smtClean="0"/>
              <a:t>CompetitionProf</a:t>
            </a:r>
            <a:r>
              <a:rPr lang="fr-BE" dirty="0" smtClean="0"/>
              <a:t> </a:t>
            </a:r>
          </a:p>
          <a:p>
            <a:r>
              <a:rPr lang="fr-BE" dirty="0" err="1" smtClean="0"/>
              <a:t>Papers</a:t>
            </a:r>
            <a:r>
              <a:rPr lang="fr-BE" dirty="0" smtClean="0"/>
              <a:t> </a:t>
            </a:r>
            <a:r>
              <a:rPr lang="fr-BE" dirty="0" err="1" smtClean="0"/>
              <a:t>available</a:t>
            </a:r>
            <a:r>
              <a:rPr lang="fr-BE" dirty="0" smtClean="0"/>
              <a:t> @ </a:t>
            </a:r>
            <a:r>
              <a:rPr lang="fr-BE" dirty="0" smtClean="0">
                <a:hlinkClick r:id="rId2"/>
              </a:rPr>
              <a:t>http</a:t>
            </a:r>
            <a:r>
              <a:rPr lang="fr-BE" dirty="0">
                <a:hlinkClick r:id="rId2"/>
              </a:rPr>
              <a:t>://</a:t>
            </a:r>
            <a:r>
              <a:rPr lang="fr-BE" dirty="0" smtClean="0">
                <a:hlinkClick r:id="rId2"/>
              </a:rPr>
              <a:t>papers.ssrn.com/sol3/cf_dev/AbsByAuth.cfm?per_id=358753</a:t>
            </a:r>
            <a:r>
              <a:rPr lang="fr-BE" dirty="0" smtClean="0"/>
              <a:t> </a:t>
            </a:r>
            <a:endParaRPr lang="fr-B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5980" y="136041"/>
            <a:ext cx="8757494" cy="658614"/>
          </a:xfrm>
        </p:spPr>
        <p:txBody>
          <a:bodyPr/>
          <a:lstStyle/>
          <a:p>
            <a:r>
              <a:rPr lang="fr-BE" dirty="0" smtClean="0"/>
              <a:t>Goals of the </a:t>
            </a:r>
            <a:r>
              <a:rPr lang="fr-BE" dirty="0" err="1" smtClean="0"/>
              <a:t>presentation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sz="2800" dirty="0" smtClean="0"/>
              <a:t>Case for more </a:t>
            </a:r>
            <a:r>
              <a:rPr lang="fr-BE" sz="2800" i="1" dirty="0" smtClean="0"/>
              <a:t>ex post </a:t>
            </a:r>
            <a:r>
              <a:rPr lang="fr-BE" sz="2800" dirty="0" err="1" smtClean="0"/>
              <a:t>enforcement</a:t>
            </a:r>
            <a:r>
              <a:rPr lang="fr-BE" sz="2800" dirty="0" smtClean="0"/>
              <a:t> </a:t>
            </a:r>
            <a:r>
              <a:rPr lang="fr-BE" sz="2800" dirty="0" err="1" smtClean="0"/>
              <a:t>against</a:t>
            </a:r>
            <a:r>
              <a:rPr lang="fr-BE" sz="2800" dirty="0" smtClean="0"/>
              <a:t> </a:t>
            </a:r>
            <a:r>
              <a:rPr lang="fr-BE" sz="2800" dirty="0" err="1" smtClean="0"/>
              <a:t>tacit</a:t>
            </a:r>
            <a:r>
              <a:rPr lang="fr-BE" sz="2800" dirty="0" smtClean="0"/>
              <a:t> collusion</a:t>
            </a:r>
          </a:p>
          <a:p>
            <a:r>
              <a:rPr lang="fr-BE" sz="2800" dirty="0" err="1" smtClean="0"/>
              <a:t>Proposed</a:t>
            </a:r>
            <a:r>
              <a:rPr lang="fr-BE" sz="2800" dirty="0" smtClean="0"/>
              <a:t> </a:t>
            </a:r>
            <a:r>
              <a:rPr lang="fr-BE" sz="2800" dirty="0" err="1" smtClean="0"/>
              <a:t>theory</a:t>
            </a:r>
            <a:r>
              <a:rPr lang="fr-BE" sz="2800" dirty="0" smtClean="0"/>
              <a:t> of </a:t>
            </a:r>
            <a:r>
              <a:rPr lang="fr-BE" sz="2800" dirty="0" err="1" smtClean="0"/>
              <a:t>liability</a:t>
            </a:r>
            <a:r>
              <a:rPr lang="fr-BE" sz="2800" dirty="0" smtClean="0"/>
              <a:t> </a:t>
            </a:r>
            <a:r>
              <a:rPr lang="fr-BE" sz="2800" dirty="0" err="1" smtClean="0"/>
              <a:t>under</a:t>
            </a:r>
            <a:r>
              <a:rPr lang="fr-BE" sz="2800" dirty="0" smtClean="0"/>
              <a:t> abuse of </a:t>
            </a:r>
            <a:r>
              <a:rPr lang="fr-BE" sz="2800" dirty="0" err="1" smtClean="0"/>
              <a:t>colldom</a:t>
            </a:r>
            <a:r>
              <a:rPr lang="fr-BE" sz="2800" dirty="0" smtClean="0"/>
              <a:t>/</a:t>
            </a:r>
            <a:r>
              <a:rPr lang="fr-BE" sz="2800" dirty="0" err="1" smtClean="0"/>
              <a:t>shared</a:t>
            </a:r>
            <a:r>
              <a:rPr lang="fr-BE" sz="2800" dirty="0" smtClean="0"/>
              <a:t> </a:t>
            </a:r>
            <a:r>
              <a:rPr lang="fr-BE" sz="2800" dirty="0" err="1" smtClean="0"/>
              <a:t>monopolization</a:t>
            </a:r>
            <a:endParaRPr lang="fr-BE" sz="2800" dirty="0" smtClean="0"/>
          </a:p>
          <a:p>
            <a:r>
              <a:rPr lang="fr-BE" sz="2800" dirty="0" smtClean="0"/>
              <a:t>Pros and cons</a:t>
            </a:r>
          </a:p>
          <a:p>
            <a:r>
              <a:rPr lang="fr-BE" sz="2800" dirty="0" err="1" smtClean="0"/>
              <a:t>Overview</a:t>
            </a:r>
            <a:r>
              <a:rPr lang="fr-BE" sz="2800" dirty="0" smtClean="0"/>
              <a:t> of </a:t>
            </a:r>
            <a:r>
              <a:rPr lang="fr-BE" sz="2800" dirty="0" err="1" smtClean="0"/>
              <a:t>enforcement</a:t>
            </a:r>
            <a:r>
              <a:rPr lang="fr-BE" sz="2800" dirty="0" smtClean="0"/>
              <a:t> in EU </a:t>
            </a:r>
            <a:r>
              <a:rPr lang="fr-BE" sz="2800" dirty="0" err="1" smtClean="0"/>
              <a:t>Member</a:t>
            </a:r>
            <a:r>
              <a:rPr lang="fr-BE" sz="2800" dirty="0" smtClean="0"/>
              <a:t> States (option)</a:t>
            </a:r>
            <a:endParaRPr lang="fr-BE" sz="2800" dirty="0"/>
          </a:p>
        </p:txBody>
      </p:sp>
    </p:spTree>
    <p:extLst>
      <p:ext uri="{BB962C8B-B14F-4D97-AF65-F5344CB8AC3E}">
        <p14:creationId xmlns:p14="http://schemas.microsoft.com/office/powerpoint/2010/main" val="1592493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1. The </a:t>
            </a:r>
            <a:r>
              <a:rPr lang="fr-BE" dirty="0" err="1"/>
              <a:t>m</a:t>
            </a:r>
            <a:r>
              <a:rPr lang="fr-BE" dirty="0" err="1" smtClean="0"/>
              <a:t>erger</a:t>
            </a:r>
            <a:r>
              <a:rPr lang="fr-BE" dirty="0" smtClean="0"/>
              <a:t> control </a:t>
            </a:r>
            <a:r>
              <a:rPr lang="fr-BE" dirty="0" err="1" smtClean="0"/>
              <a:t>blindspot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sz="2800" dirty="0" smtClean="0"/>
              <a:t>The </a:t>
            </a:r>
            <a:r>
              <a:rPr lang="fr-BE" sz="2800" dirty="0" err="1" smtClean="0"/>
              <a:t>merger</a:t>
            </a:r>
            <a:r>
              <a:rPr lang="fr-BE" sz="2800" dirty="0" smtClean="0"/>
              <a:t> </a:t>
            </a:r>
            <a:r>
              <a:rPr lang="fr-BE" sz="2800" dirty="0" err="1" smtClean="0"/>
              <a:t>mostly</a:t>
            </a:r>
            <a:r>
              <a:rPr lang="fr-BE" sz="2800" dirty="0" smtClean="0"/>
              <a:t> </a:t>
            </a:r>
            <a:r>
              <a:rPr lang="fr-BE" sz="2800" dirty="0" err="1" smtClean="0"/>
              <a:t>paradigm</a:t>
            </a:r>
            <a:endParaRPr lang="fr-BE" sz="2800" dirty="0" smtClean="0"/>
          </a:p>
          <a:p>
            <a:r>
              <a:rPr lang="fr-BE" sz="2800" dirty="0" smtClean="0"/>
              <a:t>Trigger </a:t>
            </a:r>
            <a:r>
              <a:rPr lang="fr-BE" sz="2800" dirty="0" err="1" smtClean="0"/>
              <a:t>defused</a:t>
            </a:r>
            <a:r>
              <a:rPr lang="fr-BE" sz="2800" dirty="0" smtClean="0"/>
              <a:t> in stable </a:t>
            </a:r>
            <a:r>
              <a:rPr lang="fr-BE" sz="2800" dirty="0" err="1" smtClean="0"/>
              <a:t>oligopolies</a:t>
            </a:r>
            <a:endParaRPr lang="fr-BE" sz="2800" dirty="0" smtClean="0"/>
          </a:p>
          <a:p>
            <a:r>
              <a:rPr lang="fr-BE" sz="2800" dirty="0" smtClean="0"/>
              <a:t>The Coca-Cola/</a:t>
            </a:r>
            <a:r>
              <a:rPr lang="fr-BE" sz="2800" dirty="0" err="1" smtClean="0"/>
              <a:t>PepsiCo</a:t>
            </a:r>
            <a:r>
              <a:rPr lang="fr-BE" sz="2800" dirty="0" smtClean="0"/>
              <a:t> </a:t>
            </a:r>
            <a:r>
              <a:rPr lang="fr-BE" sz="2800" dirty="0" err="1" smtClean="0"/>
              <a:t>impossibility</a:t>
            </a:r>
            <a:endParaRPr lang="fr-BE" sz="2800" dirty="0" smtClean="0"/>
          </a:p>
          <a:p>
            <a:endParaRPr lang="fr-BE" sz="2800" dirty="0"/>
          </a:p>
        </p:txBody>
      </p:sp>
    </p:spTree>
    <p:extLst>
      <p:ext uri="{BB962C8B-B14F-4D97-AF65-F5344CB8AC3E}">
        <p14:creationId xmlns:p14="http://schemas.microsoft.com/office/powerpoint/2010/main" val="771497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 </a:t>
            </a:r>
            <a:r>
              <a:rPr lang="en-GB" smtClean="0"/>
              <a:t>Re-pricing through </a:t>
            </a:r>
            <a:r>
              <a:rPr lang="en-GB" smtClean="0"/>
              <a:t>disruption</a:t>
            </a:r>
            <a:endParaRPr lang="fr-BE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 err="1" smtClean="0"/>
              <a:t>Fictional</a:t>
            </a:r>
            <a:r>
              <a:rPr lang="fr-BE" dirty="0" smtClean="0"/>
              <a:t> </a:t>
            </a:r>
            <a:r>
              <a:rPr lang="fr-BE" dirty="0" err="1" smtClean="0"/>
              <a:t>example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BE" dirty="0" err="1" smtClean="0"/>
              <a:t>Beer</a:t>
            </a:r>
            <a:r>
              <a:rPr lang="fr-BE" dirty="0" smtClean="0"/>
              <a:t> </a:t>
            </a:r>
            <a:r>
              <a:rPr lang="fr-BE" dirty="0" err="1" smtClean="0"/>
              <a:t>duopoly</a:t>
            </a:r>
            <a:r>
              <a:rPr lang="fr-BE" dirty="0" smtClean="0"/>
              <a:t>, </a:t>
            </a:r>
            <a:r>
              <a:rPr lang="fr-BE" dirty="0" err="1" smtClean="0"/>
              <a:t>with</a:t>
            </a:r>
            <a:r>
              <a:rPr lang="fr-BE" dirty="0" smtClean="0"/>
              <a:t> </a:t>
            </a:r>
            <a:r>
              <a:rPr lang="fr-BE" dirty="0" err="1" smtClean="0"/>
              <a:t>symmetric</a:t>
            </a:r>
            <a:r>
              <a:rPr lang="fr-BE" dirty="0" smtClean="0"/>
              <a:t> </a:t>
            </a:r>
            <a:r>
              <a:rPr lang="fr-BE" dirty="0" err="1" smtClean="0"/>
              <a:t>players</a:t>
            </a:r>
            <a:endParaRPr lang="fr-BE" dirty="0" smtClean="0"/>
          </a:p>
          <a:p>
            <a:r>
              <a:rPr lang="fr-BE" dirty="0" smtClean="0"/>
              <a:t>Collusive </a:t>
            </a:r>
            <a:r>
              <a:rPr lang="fr-BE" dirty="0" err="1" smtClean="0"/>
              <a:t>price</a:t>
            </a:r>
            <a:r>
              <a:rPr lang="fr-BE" dirty="0" smtClean="0"/>
              <a:t> of 10$/gallon; AVC of 5$/gallon</a:t>
            </a:r>
          </a:p>
          <a:p>
            <a:r>
              <a:rPr lang="fr-BE" dirty="0" err="1" smtClean="0"/>
              <a:t>Government</a:t>
            </a:r>
            <a:r>
              <a:rPr lang="fr-BE" dirty="0" smtClean="0"/>
              <a:t> </a:t>
            </a:r>
            <a:r>
              <a:rPr lang="fr-BE" dirty="0" err="1" smtClean="0"/>
              <a:t>introduces</a:t>
            </a:r>
            <a:r>
              <a:rPr lang="fr-BE" dirty="0" smtClean="0"/>
              <a:t> </a:t>
            </a:r>
            <a:r>
              <a:rPr lang="fr-BE" dirty="0" err="1" smtClean="0"/>
              <a:t>tax</a:t>
            </a:r>
            <a:r>
              <a:rPr lang="fr-BE" dirty="0" smtClean="0"/>
              <a:t> of 3$/gallon</a:t>
            </a:r>
          </a:p>
          <a:p>
            <a:r>
              <a:rPr lang="fr-BE" dirty="0" smtClean="0"/>
              <a:t>Four possible </a:t>
            </a:r>
            <a:r>
              <a:rPr lang="fr-BE" dirty="0" err="1" smtClean="0"/>
              <a:t>re-pricing</a:t>
            </a:r>
            <a:r>
              <a:rPr lang="fr-BE" dirty="0" smtClean="0"/>
              <a:t> options</a:t>
            </a:r>
          </a:p>
          <a:p>
            <a:pPr lvl="1"/>
            <a:r>
              <a:rPr lang="fr-BE" dirty="0"/>
              <a:t>Full </a:t>
            </a:r>
            <a:r>
              <a:rPr lang="fr-BE" dirty="0" err="1"/>
              <a:t>transfer</a:t>
            </a:r>
            <a:r>
              <a:rPr lang="fr-BE" dirty="0"/>
              <a:t> 13$/gallon</a:t>
            </a:r>
          </a:p>
          <a:p>
            <a:pPr lvl="1"/>
            <a:r>
              <a:rPr lang="fr-BE" dirty="0"/>
              <a:t>Full </a:t>
            </a:r>
            <a:r>
              <a:rPr lang="fr-BE" dirty="0" err="1"/>
              <a:t>internalization</a:t>
            </a:r>
            <a:r>
              <a:rPr lang="fr-BE" dirty="0"/>
              <a:t> of </a:t>
            </a:r>
            <a:r>
              <a:rPr lang="fr-BE" dirty="0" err="1"/>
              <a:t>tax</a:t>
            </a:r>
            <a:r>
              <a:rPr lang="fr-BE" dirty="0"/>
              <a:t> 10$/gallon</a:t>
            </a:r>
          </a:p>
          <a:p>
            <a:pPr lvl="1"/>
            <a:r>
              <a:rPr lang="fr-BE" dirty="0"/>
              <a:t>Partial </a:t>
            </a:r>
            <a:r>
              <a:rPr lang="fr-BE" dirty="0" err="1"/>
              <a:t>internalization</a:t>
            </a:r>
            <a:r>
              <a:rPr lang="fr-BE" dirty="0"/>
              <a:t> of </a:t>
            </a:r>
            <a:r>
              <a:rPr lang="fr-BE" dirty="0" err="1"/>
              <a:t>tax</a:t>
            </a:r>
            <a:r>
              <a:rPr lang="fr-BE" dirty="0"/>
              <a:t> 10-13$/gallon</a:t>
            </a:r>
          </a:p>
          <a:p>
            <a:pPr lvl="1"/>
            <a:r>
              <a:rPr lang="fr-BE" dirty="0"/>
              <a:t>Over </a:t>
            </a:r>
            <a:r>
              <a:rPr lang="fr-BE" dirty="0" err="1"/>
              <a:t>internalization</a:t>
            </a:r>
            <a:r>
              <a:rPr lang="fr-BE" dirty="0"/>
              <a:t> of </a:t>
            </a:r>
            <a:r>
              <a:rPr lang="fr-BE" dirty="0" err="1"/>
              <a:t>tax</a:t>
            </a:r>
            <a:r>
              <a:rPr lang="fr-BE" dirty="0"/>
              <a:t> 5-9$ per </a:t>
            </a:r>
            <a:r>
              <a:rPr lang="fr-BE" dirty="0" smtClean="0"/>
              <a:t>gallon</a:t>
            </a:r>
          </a:p>
          <a:p>
            <a:r>
              <a:rPr lang="fr-BE" dirty="0" err="1" smtClean="0"/>
              <a:t>Choice</a:t>
            </a:r>
            <a:r>
              <a:rPr lang="fr-BE" dirty="0" smtClean="0"/>
              <a:t> not </a:t>
            </a:r>
            <a:r>
              <a:rPr lang="fr-BE" dirty="0" err="1" smtClean="0"/>
              <a:t>entirely</a:t>
            </a:r>
            <a:r>
              <a:rPr lang="fr-BE" dirty="0" smtClean="0"/>
              <a:t> </a:t>
            </a:r>
            <a:r>
              <a:rPr lang="fr-BE" dirty="0" err="1" smtClean="0"/>
              <a:t>amenable</a:t>
            </a:r>
            <a:r>
              <a:rPr lang="fr-BE" dirty="0" smtClean="0"/>
              <a:t> to simple </a:t>
            </a:r>
            <a:r>
              <a:rPr lang="fr-BE" dirty="0" err="1" smtClean="0"/>
              <a:t>game</a:t>
            </a:r>
            <a:r>
              <a:rPr lang="fr-BE" dirty="0" smtClean="0"/>
              <a:t> </a:t>
            </a:r>
            <a:r>
              <a:rPr lang="fr-BE" dirty="0" err="1" smtClean="0"/>
              <a:t>theoretic</a:t>
            </a:r>
            <a:r>
              <a:rPr lang="fr-BE" dirty="0" smtClean="0"/>
              <a:t> </a:t>
            </a:r>
            <a:r>
              <a:rPr lang="fr-BE" dirty="0" err="1" smtClean="0"/>
              <a:t>framework</a:t>
            </a:r>
            <a:endParaRPr lang="fr-BE" dirty="0" smtClean="0"/>
          </a:p>
          <a:p>
            <a:r>
              <a:rPr lang="fr-BE" dirty="0" smtClean="0"/>
              <a:t>Information, </a:t>
            </a:r>
            <a:r>
              <a:rPr lang="fr-BE" dirty="0" err="1" smtClean="0"/>
              <a:t>urgency</a:t>
            </a:r>
            <a:r>
              <a:rPr lang="fr-BE" dirty="0" smtClean="0"/>
              <a:t> and </a:t>
            </a:r>
            <a:r>
              <a:rPr lang="fr-BE" dirty="0" err="1" smtClean="0"/>
              <a:t>lack</a:t>
            </a:r>
            <a:r>
              <a:rPr lang="fr-BE" dirty="0" smtClean="0"/>
              <a:t> of </a:t>
            </a:r>
            <a:r>
              <a:rPr lang="fr-BE" dirty="0" err="1" smtClean="0"/>
              <a:t>readability</a:t>
            </a:r>
            <a:r>
              <a:rPr lang="fr-BE" dirty="0" smtClean="0"/>
              <a:t> of disruption</a:t>
            </a:r>
          </a:p>
          <a:p>
            <a:pPr lvl="1"/>
            <a:endParaRPr lang="fr-BE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fr-BE" dirty="0" smtClean="0"/>
              <a:t>Real life illustrations</a:t>
            </a:r>
            <a:endParaRPr lang="fr-BE" dirty="0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In </a:t>
            </a:r>
            <a:r>
              <a:rPr lang="en-US" sz="2000" dirty="0"/>
              <a:t>the 1960s, </a:t>
            </a:r>
            <a:r>
              <a:rPr lang="en-US" sz="2000" dirty="0" smtClean="0"/>
              <a:t>introduction </a:t>
            </a:r>
            <a:r>
              <a:rPr lang="en-US" sz="2000" dirty="0"/>
              <a:t>of radial technology by Michelin </a:t>
            </a:r>
            <a:r>
              <a:rPr lang="en-US" sz="2000" dirty="0" smtClean="0"/>
              <a:t>in US </a:t>
            </a:r>
            <a:r>
              <a:rPr lang="en-US" sz="2000" dirty="0" err="1"/>
              <a:t>tyre</a:t>
            </a:r>
            <a:r>
              <a:rPr lang="en-US" sz="2000" dirty="0"/>
              <a:t> </a:t>
            </a:r>
            <a:r>
              <a:rPr lang="en-US" sz="2000" dirty="0" smtClean="0"/>
              <a:t>oligopoly</a:t>
            </a:r>
          </a:p>
          <a:p>
            <a:r>
              <a:rPr lang="en-US" sz="2000" dirty="0"/>
              <a:t>I</a:t>
            </a:r>
            <a:r>
              <a:rPr lang="en-US" sz="2000" dirty="0" smtClean="0"/>
              <a:t>n </a:t>
            </a:r>
            <a:r>
              <a:rPr lang="en-US" sz="2000" dirty="0"/>
              <a:t>the 1980s, </a:t>
            </a:r>
            <a:r>
              <a:rPr lang="en-US" sz="2000" dirty="0" smtClean="0"/>
              <a:t>entry </a:t>
            </a:r>
            <a:r>
              <a:rPr lang="en-US" sz="2000" dirty="0"/>
              <a:t>of low cost carriers on routes dominated by oligopoly </a:t>
            </a:r>
            <a:r>
              <a:rPr lang="en-US" sz="2000" dirty="0" smtClean="0"/>
              <a:t>airlines</a:t>
            </a:r>
          </a:p>
          <a:p>
            <a:r>
              <a:rPr lang="en-US" sz="2000" dirty="0" smtClean="0"/>
              <a:t>In </a:t>
            </a:r>
            <a:r>
              <a:rPr lang="en-US" sz="2000" dirty="0"/>
              <a:t>2011, </a:t>
            </a:r>
            <a:r>
              <a:rPr lang="en-US" sz="2000" dirty="0" smtClean="0"/>
              <a:t>entry </a:t>
            </a:r>
            <a:r>
              <a:rPr lang="en-US" sz="2000" dirty="0"/>
              <a:t>of the company Free on the French mobile </a:t>
            </a:r>
            <a:r>
              <a:rPr lang="en-US" sz="2000" dirty="0" smtClean="0"/>
              <a:t>oligopoly</a:t>
            </a:r>
          </a:p>
          <a:p>
            <a:r>
              <a:rPr lang="en-US" sz="2000" dirty="0" smtClean="0"/>
              <a:t>Change </a:t>
            </a:r>
            <a:r>
              <a:rPr lang="en-US" sz="2000" dirty="0"/>
              <a:t>brought by digital technologies and sharing economy business </a:t>
            </a:r>
            <a:r>
              <a:rPr lang="en-US" sz="2000" dirty="0" smtClean="0"/>
              <a:t>models?</a:t>
            </a:r>
            <a:endParaRPr lang="fr-BE" sz="2000" dirty="0"/>
          </a:p>
        </p:txBody>
      </p:sp>
    </p:spTree>
    <p:extLst>
      <p:ext uri="{BB962C8B-B14F-4D97-AF65-F5344CB8AC3E}">
        <p14:creationId xmlns:p14="http://schemas.microsoft.com/office/powerpoint/2010/main" val="1327274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Proposed</a:t>
            </a:r>
            <a:r>
              <a:rPr lang="fr-BE" dirty="0" smtClean="0"/>
              <a:t> </a:t>
            </a:r>
            <a:r>
              <a:rPr lang="fr-BE" dirty="0" err="1" smtClean="0"/>
              <a:t>theory</a:t>
            </a:r>
            <a:r>
              <a:rPr lang="fr-BE" dirty="0" smtClean="0"/>
              <a:t> of </a:t>
            </a:r>
            <a:r>
              <a:rPr lang="fr-BE" dirty="0" err="1" smtClean="0"/>
              <a:t>liability</a:t>
            </a:r>
            <a:endParaRPr lang="fr-BE" dirty="0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Catch oligopoly practices adopted to </a:t>
            </a:r>
            <a:r>
              <a:rPr lang="en-US" dirty="0"/>
              <a:t>restore </a:t>
            </a:r>
            <a:r>
              <a:rPr lang="en-US" dirty="0" smtClean="0"/>
              <a:t>collusive </a:t>
            </a:r>
            <a:r>
              <a:rPr lang="en-US" dirty="0"/>
              <a:t>price equilibrium post </a:t>
            </a:r>
            <a:r>
              <a:rPr lang="en-US" dirty="0" smtClean="0"/>
              <a:t>disruption</a:t>
            </a:r>
            <a:endParaRPr lang="en-US" dirty="0"/>
          </a:p>
          <a:p>
            <a:r>
              <a:rPr lang="en-US" dirty="0" smtClean="0"/>
              <a:t>Creation of subtle communication conduits</a:t>
            </a:r>
          </a:p>
          <a:p>
            <a:pPr lvl="1"/>
            <a:r>
              <a:rPr lang="en-US" dirty="0"/>
              <a:t>B makes public statements that it is studying with its analysts the effects of a “</a:t>
            </a:r>
            <a:r>
              <a:rPr lang="en-US" i="1" dirty="0"/>
              <a:t>full transfer</a:t>
            </a:r>
            <a:r>
              <a:rPr lang="en-US" dirty="0"/>
              <a:t>” of the tax on retailers;</a:t>
            </a:r>
          </a:p>
          <a:p>
            <a:pPr lvl="1"/>
            <a:r>
              <a:rPr lang="en-US" dirty="0"/>
              <a:t>A posts its new price on its Facebook timeline.  A is friend with retailer Z.  Z shares A’s posts on its Facebook page.  B is also friend with Z… </a:t>
            </a:r>
          </a:p>
          <a:p>
            <a:pPr lvl="1"/>
            <a:r>
              <a:rPr lang="en-US" dirty="0"/>
              <a:t>A to take a minority shareholding in B, so as to be informed of B’s pricing strategy as an insider</a:t>
            </a:r>
            <a:endParaRPr lang="fr-BE" dirty="0"/>
          </a:p>
          <a:p>
            <a:r>
              <a:rPr lang="en-US" dirty="0" smtClean="0"/>
              <a:t>Change model, entry of 10 micro-brewers who eat 10% of the </a:t>
            </a:r>
            <a:r>
              <a:rPr lang="en-US" dirty="0" err="1" smtClean="0"/>
              <a:t>duopolists</a:t>
            </a:r>
            <a:r>
              <a:rPr lang="en-US" dirty="0" smtClean="0"/>
              <a:t>’ market share</a:t>
            </a:r>
          </a:p>
          <a:p>
            <a:pPr lvl="1"/>
            <a:r>
              <a:rPr lang="en-US" dirty="0"/>
              <a:t>Selection of new price point, to maintain total profits on a 45% market share</a:t>
            </a:r>
          </a:p>
          <a:p>
            <a:pPr lvl="1"/>
            <a:r>
              <a:rPr lang="en-US" dirty="0"/>
              <a:t>Attempted exclusion of micro-brewers will raise costs =&gt; necessity to re-price</a:t>
            </a:r>
          </a:p>
          <a:p>
            <a:pPr lvl="1"/>
            <a:r>
              <a:rPr lang="en-US" dirty="0"/>
              <a:t>Collusive inducement of micro-brewers through threats and </a:t>
            </a:r>
            <a:r>
              <a:rPr lang="en-US" dirty="0" smtClean="0"/>
              <a:t>incentives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705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Framework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Any disruption imposes on </a:t>
            </a:r>
            <a:r>
              <a:rPr lang="en-US" sz="2400" dirty="0" err="1"/>
              <a:t>oligopolists</a:t>
            </a:r>
            <a:r>
              <a:rPr lang="en-US" sz="2400" dirty="0"/>
              <a:t> to re-price</a:t>
            </a:r>
          </a:p>
          <a:p>
            <a:r>
              <a:rPr lang="en-US" sz="2400" dirty="0" err="1"/>
              <a:t>Oligopolists</a:t>
            </a:r>
            <a:r>
              <a:rPr lang="en-US" sz="2400" dirty="0"/>
              <a:t> must avoid a facilitating practice caught by cartel law</a:t>
            </a:r>
          </a:p>
          <a:p>
            <a:r>
              <a:rPr lang="en-US" sz="2400" dirty="0"/>
              <a:t>Space for abuse of collective dominance =&gt; </a:t>
            </a:r>
            <a:r>
              <a:rPr lang="en-US" sz="2400" dirty="0" err="1" smtClean="0"/>
              <a:t>adaptative</a:t>
            </a:r>
            <a:r>
              <a:rPr lang="en-US" sz="2400" dirty="0" smtClean="0"/>
              <a:t> </a:t>
            </a:r>
            <a:r>
              <a:rPr lang="en-US" sz="2400" dirty="0" err="1" smtClean="0"/>
              <a:t>oligopolist</a:t>
            </a:r>
            <a:r>
              <a:rPr lang="en-US" sz="2400" dirty="0" smtClean="0"/>
              <a:t> strategy to re-price through disruption, and elude its pro-competitive effect</a:t>
            </a:r>
          </a:p>
          <a:p>
            <a:r>
              <a:rPr lang="en-US" sz="2400" dirty="0" smtClean="0"/>
              <a:t>Core evidentiary components, proof of (</a:t>
            </a:r>
            <a:r>
              <a:rPr lang="en-US" sz="2400" dirty="0" err="1" smtClean="0"/>
              <a:t>i</a:t>
            </a:r>
            <a:r>
              <a:rPr lang="en-US" sz="2400" dirty="0" smtClean="0"/>
              <a:t>) a certain degree of existing collusion; (ii) disruption; (iii) re-pricing strategy; (iv) likely return to collusive equilibria</a:t>
            </a:r>
            <a:endParaRPr lang="en-US" sz="2400" dirty="0"/>
          </a:p>
          <a:p>
            <a:r>
              <a:rPr lang="en-US" sz="2400" dirty="0" smtClean="0"/>
              <a:t>Typical example </a:t>
            </a:r>
            <a:r>
              <a:rPr lang="en-US" sz="2400" dirty="0"/>
              <a:t>is unilateral signaling, but not limited to </a:t>
            </a:r>
            <a:r>
              <a:rPr lang="en-US" sz="2400" dirty="0" smtClean="0"/>
              <a:t>this</a:t>
            </a:r>
          </a:p>
          <a:p>
            <a:r>
              <a:rPr lang="en-US" sz="2400" dirty="0" smtClean="0"/>
              <a:t>“</a:t>
            </a:r>
            <a:r>
              <a:rPr lang="en-US" sz="2400" i="1" dirty="0" smtClean="0"/>
              <a:t>Parallel exclusion</a:t>
            </a:r>
            <a:r>
              <a:rPr lang="en-US" sz="2400" dirty="0" smtClean="0"/>
              <a:t>” is possibility, though no priority? At any rate, should be restricted to disrupted contexts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41065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3.	Pros and cons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Type I v Type 2 </a:t>
            </a:r>
            <a:r>
              <a:rPr lang="fr-BE" dirty="0" err="1" smtClean="0"/>
              <a:t>errors</a:t>
            </a:r>
            <a:endParaRPr lang="fr-BE" dirty="0" smtClean="0"/>
          </a:p>
          <a:p>
            <a:pPr lvl="1"/>
            <a:r>
              <a:rPr lang="fr-BE" dirty="0" smtClean="0"/>
              <a:t>Disruption </a:t>
            </a:r>
            <a:r>
              <a:rPr lang="fr-BE" dirty="0" err="1" smtClean="0"/>
              <a:t>remains</a:t>
            </a:r>
            <a:r>
              <a:rPr lang="fr-BE" dirty="0" smtClean="0"/>
              <a:t> a </a:t>
            </a:r>
            <a:r>
              <a:rPr lang="fr-BE" dirty="0" err="1" smtClean="0"/>
              <a:t>necessary</a:t>
            </a:r>
            <a:r>
              <a:rPr lang="fr-BE" dirty="0" smtClean="0"/>
              <a:t> trigger…</a:t>
            </a:r>
          </a:p>
          <a:p>
            <a:pPr lvl="1"/>
            <a:r>
              <a:rPr lang="fr-BE" dirty="0" smtClean="0"/>
              <a:t>But </a:t>
            </a:r>
            <a:r>
              <a:rPr lang="fr-BE" dirty="0" err="1" smtClean="0"/>
              <a:t>rationalized</a:t>
            </a:r>
            <a:r>
              <a:rPr lang="fr-BE" dirty="0" smtClean="0"/>
              <a:t> </a:t>
            </a:r>
            <a:r>
              <a:rPr lang="fr-BE" dirty="0" err="1" smtClean="0"/>
              <a:t>approach</a:t>
            </a:r>
            <a:r>
              <a:rPr lang="fr-BE" dirty="0" smtClean="0"/>
              <a:t>, </a:t>
            </a:r>
            <a:r>
              <a:rPr lang="fr-BE" dirty="0" err="1" smtClean="0"/>
              <a:t>which</a:t>
            </a:r>
            <a:r>
              <a:rPr lang="fr-BE" dirty="0" smtClean="0"/>
              <a:t> </a:t>
            </a:r>
            <a:r>
              <a:rPr lang="fr-BE" dirty="0" err="1" smtClean="0"/>
              <a:t>keeps</a:t>
            </a:r>
            <a:r>
              <a:rPr lang="fr-BE" dirty="0" smtClean="0"/>
              <a:t> the </a:t>
            </a:r>
            <a:r>
              <a:rPr lang="fr-BE" dirty="0" err="1" smtClean="0"/>
              <a:t>theory</a:t>
            </a:r>
            <a:r>
              <a:rPr lang="fr-BE" dirty="0" smtClean="0"/>
              <a:t> </a:t>
            </a:r>
            <a:r>
              <a:rPr lang="fr-BE" dirty="0" err="1" smtClean="0"/>
              <a:t>reasonably</a:t>
            </a:r>
            <a:r>
              <a:rPr lang="fr-BE" dirty="0" smtClean="0"/>
              <a:t> </a:t>
            </a:r>
            <a:r>
              <a:rPr lang="fr-BE" dirty="0" err="1" smtClean="0"/>
              <a:t>predictable</a:t>
            </a:r>
            <a:endParaRPr lang="fr-BE" dirty="0" smtClean="0"/>
          </a:p>
          <a:p>
            <a:pPr lvl="1"/>
            <a:r>
              <a:rPr lang="fr-BE" dirty="0" err="1" smtClean="0"/>
              <a:t>Kills</a:t>
            </a:r>
            <a:r>
              <a:rPr lang="fr-BE" dirty="0" smtClean="0"/>
              <a:t> </a:t>
            </a:r>
            <a:r>
              <a:rPr lang="en-GB" dirty="0" smtClean="0"/>
              <a:t>“</a:t>
            </a:r>
            <a:r>
              <a:rPr lang="fr-BE" i="1" dirty="0" smtClean="0"/>
              <a:t>bogey man</a:t>
            </a:r>
            <a:r>
              <a:rPr lang="en-GB" dirty="0" smtClean="0"/>
              <a:t>”</a:t>
            </a:r>
            <a:r>
              <a:rPr lang="fr-BE" dirty="0" smtClean="0"/>
              <a:t> of transposition of single </a:t>
            </a:r>
            <a:r>
              <a:rPr lang="fr-BE" dirty="0" err="1" smtClean="0"/>
              <a:t>firm</a:t>
            </a:r>
            <a:r>
              <a:rPr lang="fr-BE" dirty="0" smtClean="0"/>
              <a:t> </a:t>
            </a:r>
            <a:r>
              <a:rPr lang="fr-BE" dirty="0" err="1" smtClean="0"/>
              <a:t>conduct</a:t>
            </a:r>
            <a:r>
              <a:rPr lang="fr-BE" dirty="0" smtClean="0"/>
              <a:t> </a:t>
            </a:r>
            <a:r>
              <a:rPr lang="fr-BE" dirty="0" err="1" smtClean="0"/>
              <a:t>law</a:t>
            </a:r>
            <a:r>
              <a:rPr lang="fr-BE" dirty="0" smtClean="0"/>
              <a:t> in </a:t>
            </a:r>
            <a:r>
              <a:rPr lang="fr-BE" dirty="0" err="1" smtClean="0"/>
              <a:t>oligopoly</a:t>
            </a:r>
            <a:r>
              <a:rPr lang="fr-BE" dirty="0" smtClean="0"/>
              <a:t> </a:t>
            </a:r>
            <a:r>
              <a:rPr lang="fr-BE" dirty="0" err="1" smtClean="0"/>
              <a:t>markets</a:t>
            </a:r>
            <a:endParaRPr lang="fr-BE" dirty="0" smtClean="0"/>
          </a:p>
          <a:p>
            <a:r>
              <a:rPr lang="fr-BE" dirty="0" smtClean="0"/>
              <a:t>Abuse v cartel </a:t>
            </a:r>
            <a:r>
              <a:rPr lang="fr-BE" dirty="0" err="1" smtClean="0"/>
              <a:t>law</a:t>
            </a:r>
            <a:r>
              <a:rPr lang="fr-BE" dirty="0" smtClean="0"/>
              <a:t>?</a:t>
            </a:r>
          </a:p>
          <a:p>
            <a:pPr lvl="1"/>
            <a:r>
              <a:rPr lang="en-GB" dirty="0"/>
              <a:t>Problem with cartel law approach is not one of desirability, but of feasibility</a:t>
            </a:r>
          </a:p>
          <a:p>
            <a:pPr lvl="1"/>
            <a:r>
              <a:rPr lang="en-GB" dirty="0"/>
              <a:t>+ “</a:t>
            </a:r>
            <a:r>
              <a:rPr lang="en-GB" i="1" dirty="0"/>
              <a:t>problem of proof</a:t>
            </a:r>
            <a:r>
              <a:rPr lang="en-GB" dirty="0"/>
              <a:t>” (</a:t>
            </a:r>
            <a:r>
              <a:rPr lang="en-GB" dirty="0" err="1"/>
              <a:t>Mezzanote</a:t>
            </a:r>
            <a:r>
              <a:rPr lang="en-GB" dirty="0"/>
              <a:t>, 2009</a:t>
            </a:r>
            <a:r>
              <a:rPr lang="en-GB" dirty="0" smtClean="0"/>
              <a:t>)</a:t>
            </a:r>
            <a:endParaRPr lang="en-GB" dirty="0"/>
          </a:p>
          <a:p>
            <a:pPr lvl="1"/>
            <a:r>
              <a:rPr lang="en-GB" dirty="0"/>
              <a:t>Yet another “</a:t>
            </a:r>
            <a:r>
              <a:rPr lang="en-GB" i="1" dirty="0"/>
              <a:t>bogey man</a:t>
            </a:r>
            <a:r>
              <a:rPr lang="en-GB" dirty="0"/>
              <a:t>”: </a:t>
            </a:r>
            <a:r>
              <a:rPr lang="en-GB" i="1" dirty="0"/>
              <a:t>ex post </a:t>
            </a:r>
            <a:r>
              <a:rPr lang="en-GB" dirty="0"/>
              <a:t>proof of tacit collusion is possible + documentary evidence; </a:t>
            </a:r>
            <a:r>
              <a:rPr lang="en-GB" dirty="0" smtClean="0"/>
              <a:t>resilient idea</a:t>
            </a:r>
            <a:endParaRPr lang="en-GB" dirty="0"/>
          </a:p>
          <a:p>
            <a:pPr lvl="1"/>
            <a:r>
              <a:rPr lang="en-GB" dirty="0"/>
              <a:t>Our approach focuses less on tacit collusion, and at any rate does not make it unlawful =&gt; </a:t>
            </a:r>
            <a:r>
              <a:rPr lang="en-GB" dirty="0" smtClean="0"/>
              <a:t>possibility </a:t>
            </a:r>
            <a:r>
              <a:rPr lang="en-GB" dirty="0"/>
              <a:t>to apply a “</a:t>
            </a:r>
            <a:r>
              <a:rPr lang="en-GB" i="1" dirty="0"/>
              <a:t>preponderance of the evidence</a:t>
            </a:r>
            <a:r>
              <a:rPr lang="en-GB" dirty="0"/>
              <a:t>” standard of </a:t>
            </a:r>
            <a:r>
              <a:rPr lang="en-GB" dirty="0" smtClean="0"/>
              <a:t>proof to tacit collusion</a:t>
            </a:r>
            <a:endParaRPr lang="en-GB" dirty="0"/>
          </a:p>
          <a:p>
            <a:r>
              <a:rPr lang="en-US" dirty="0" smtClean="0"/>
              <a:t>Rationalized v open-ended abuse of collective dominance?</a:t>
            </a:r>
            <a:endParaRPr lang="fr-BE" dirty="0" smtClean="0"/>
          </a:p>
          <a:p>
            <a:pPr lvl="1"/>
            <a:r>
              <a:rPr lang="en-GB" dirty="0" smtClean="0"/>
              <a:t>“</a:t>
            </a:r>
            <a:r>
              <a:rPr lang="fr-BE" i="1" dirty="0" smtClean="0"/>
              <a:t>Sports </a:t>
            </a:r>
            <a:r>
              <a:rPr lang="fr-BE" i="1" dirty="0" err="1" smtClean="0"/>
              <a:t>leagues</a:t>
            </a:r>
            <a:r>
              <a:rPr lang="en-GB" dirty="0" smtClean="0"/>
              <a:t>”</a:t>
            </a:r>
            <a:r>
              <a:rPr lang="fr-BE" dirty="0" smtClean="0"/>
              <a:t> </a:t>
            </a:r>
            <a:r>
              <a:rPr lang="fr-BE" dirty="0" err="1" smtClean="0"/>
              <a:t>disease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120008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4.	</a:t>
            </a:r>
            <a:r>
              <a:rPr lang="fr-BE" dirty="0" err="1" smtClean="0"/>
              <a:t>Overview</a:t>
            </a:r>
            <a:r>
              <a:rPr lang="fr-BE" dirty="0" smtClean="0"/>
              <a:t> of </a:t>
            </a:r>
            <a:r>
              <a:rPr lang="fr-BE" dirty="0" err="1" smtClean="0"/>
              <a:t>enforcement</a:t>
            </a:r>
            <a:r>
              <a:rPr lang="fr-BE" dirty="0" smtClean="0"/>
              <a:t> in EU countries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err="1" smtClean="0"/>
              <a:t>Follow</a:t>
            </a:r>
            <a:r>
              <a:rPr lang="fr-BE" dirty="0" smtClean="0"/>
              <a:t> up of 2011 </a:t>
            </a:r>
            <a:r>
              <a:rPr lang="fr-BE" dirty="0" err="1" smtClean="0"/>
              <a:t>study</a:t>
            </a:r>
            <a:r>
              <a:rPr lang="fr-BE" dirty="0" smtClean="0"/>
              <a:t> </a:t>
            </a:r>
            <a:r>
              <a:rPr lang="fr-BE" dirty="0" err="1" smtClean="0"/>
              <a:t>with</a:t>
            </a:r>
            <a:r>
              <a:rPr lang="fr-BE" dirty="0" smtClean="0"/>
              <a:t> N. </a:t>
            </a:r>
            <a:r>
              <a:rPr lang="fr-BE" dirty="0" err="1" smtClean="0"/>
              <a:t>Neyrinck</a:t>
            </a:r>
            <a:endParaRPr lang="fr-BE" dirty="0" smtClean="0"/>
          </a:p>
          <a:p>
            <a:r>
              <a:rPr lang="fr-BE" dirty="0" smtClean="0"/>
              <a:t>E-</a:t>
            </a:r>
            <a:r>
              <a:rPr lang="fr-BE" dirty="0" err="1" smtClean="0"/>
              <a:t>competitions</a:t>
            </a:r>
            <a:r>
              <a:rPr lang="fr-BE" dirty="0" smtClean="0"/>
              <a:t> </a:t>
            </a:r>
            <a:r>
              <a:rPr lang="fr-BE" dirty="0" err="1" smtClean="0"/>
              <a:t>database</a:t>
            </a:r>
            <a:endParaRPr lang="fr-BE" dirty="0" smtClean="0"/>
          </a:p>
          <a:p>
            <a:r>
              <a:rPr lang="fr-BE" dirty="0" smtClean="0"/>
              <a:t>9 relevant </a:t>
            </a:r>
            <a:r>
              <a:rPr lang="fr-BE" dirty="0" err="1" smtClean="0"/>
              <a:t>decisions</a:t>
            </a:r>
            <a:endParaRPr lang="fr-BE" dirty="0" smtClean="0"/>
          </a:p>
          <a:p>
            <a:r>
              <a:rPr lang="fr-BE" dirty="0" err="1" smtClean="0"/>
              <a:t>Merger</a:t>
            </a:r>
            <a:r>
              <a:rPr lang="fr-BE" dirty="0" smtClean="0"/>
              <a:t> cases</a:t>
            </a:r>
          </a:p>
          <a:p>
            <a:pPr lvl="1"/>
            <a:r>
              <a:rPr lang="fr-BE" dirty="0" err="1" smtClean="0"/>
              <a:t>Several</a:t>
            </a:r>
            <a:r>
              <a:rPr lang="fr-BE" dirty="0" smtClean="0"/>
              <a:t> </a:t>
            </a:r>
            <a:r>
              <a:rPr lang="fr-BE" dirty="0" err="1" smtClean="0"/>
              <a:t>German</a:t>
            </a:r>
            <a:r>
              <a:rPr lang="fr-BE" dirty="0" smtClean="0"/>
              <a:t> cases </a:t>
            </a:r>
            <a:r>
              <a:rPr lang="fr-BE" dirty="0" err="1" smtClean="0"/>
              <a:t>related</a:t>
            </a:r>
            <a:r>
              <a:rPr lang="fr-BE" dirty="0" smtClean="0"/>
              <a:t> to use of structural </a:t>
            </a:r>
            <a:r>
              <a:rPr lang="fr-BE" dirty="0" err="1" smtClean="0"/>
              <a:t>presumption</a:t>
            </a:r>
            <a:r>
              <a:rPr lang="fr-BE" dirty="0" smtClean="0"/>
              <a:t> of </a:t>
            </a:r>
            <a:r>
              <a:rPr lang="fr-BE" dirty="0" err="1" smtClean="0"/>
              <a:t>CollDom</a:t>
            </a:r>
            <a:endParaRPr lang="fr-BE" dirty="0"/>
          </a:p>
          <a:p>
            <a:r>
              <a:rPr lang="fr-BE" dirty="0" smtClean="0"/>
              <a:t>Abuse of dominance cases</a:t>
            </a:r>
          </a:p>
          <a:p>
            <a:pPr lvl="1"/>
            <a:r>
              <a:rPr lang="fr-BE" dirty="0"/>
              <a:t>No </a:t>
            </a:r>
            <a:r>
              <a:rPr lang="fr-BE" dirty="0" err="1"/>
              <a:t>genuine</a:t>
            </a:r>
            <a:r>
              <a:rPr lang="fr-BE" dirty="0"/>
              <a:t> cases of </a:t>
            </a:r>
            <a:r>
              <a:rPr lang="fr-BE" dirty="0" err="1"/>
              <a:t>tacit</a:t>
            </a:r>
            <a:r>
              <a:rPr lang="fr-BE" dirty="0"/>
              <a:t> collusion</a:t>
            </a:r>
          </a:p>
          <a:p>
            <a:pPr lvl="1"/>
            <a:r>
              <a:rPr lang="fr-BE" dirty="0"/>
              <a:t>Spain, </a:t>
            </a:r>
            <a:r>
              <a:rPr lang="fr-BE" dirty="0" err="1"/>
              <a:t>wholesale</a:t>
            </a:r>
            <a:r>
              <a:rPr lang="fr-BE" dirty="0"/>
              <a:t> </a:t>
            </a:r>
            <a:r>
              <a:rPr lang="fr-BE" dirty="0" err="1"/>
              <a:t>telephone</a:t>
            </a:r>
            <a:r>
              <a:rPr lang="fr-BE" dirty="0"/>
              <a:t> sort messaging case, 2012: </a:t>
            </a:r>
            <a:r>
              <a:rPr lang="fr-BE" dirty="0" err="1"/>
              <a:t>individually</a:t>
            </a:r>
            <a:r>
              <a:rPr lang="fr-BE" dirty="0"/>
              <a:t> dominant positions of </a:t>
            </a:r>
            <a:r>
              <a:rPr lang="fr-BE" dirty="0" err="1"/>
              <a:t>each</a:t>
            </a:r>
            <a:r>
              <a:rPr lang="fr-BE" dirty="0"/>
              <a:t> </a:t>
            </a:r>
            <a:r>
              <a:rPr lang="fr-BE" dirty="0" err="1"/>
              <a:t>telco</a:t>
            </a:r>
            <a:r>
              <a:rPr lang="fr-BE" dirty="0"/>
              <a:t> </a:t>
            </a:r>
            <a:r>
              <a:rPr lang="fr-BE" dirty="0" err="1"/>
              <a:t>operator</a:t>
            </a:r>
            <a:r>
              <a:rPr lang="fr-BE" dirty="0"/>
              <a:t> on </a:t>
            </a:r>
            <a:r>
              <a:rPr lang="fr-BE" dirty="0" err="1"/>
              <a:t>termination</a:t>
            </a:r>
            <a:r>
              <a:rPr lang="fr-BE" dirty="0"/>
              <a:t> </a:t>
            </a:r>
            <a:r>
              <a:rPr lang="fr-BE" dirty="0" err="1"/>
              <a:t>market</a:t>
            </a:r>
            <a:endParaRPr lang="fr-BE" dirty="0"/>
          </a:p>
          <a:p>
            <a:pPr lvl="1"/>
            <a:r>
              <a:rPr lang="fr-BE" dirty="0"/>
              <a:t>France, GIE Exploitation des carrières, 2012: </a:t>
            </a:r>
            <a:r>
              <a:rPr lang="fr-BE" dirty="0" err="1"/>
              <a:t>price</a:t>
            </a:r>
            <a:r>
              <a:rPr lang="fr-BE" dirty="0"/>
              <a:t>-fixing case, </a:t>
            </a:r>
            <a:r>
              <a:rPr lang="fr-BE" dirty="0" err="1"/>
              <a:t>with</a:t>
            </a:r>
            <a:r>
              <a:rPr lang="fr-BE" dirty="0"/>
              <a:t> </a:t>
            </a:r>
            <a:r>
              <a:rPr lang="fr-BE" dirty="0" err="1"/>
              <a:t>selling</a:t>
            </a:r>
            <a:r>
              <a:rPr lang="fr-BE" dirty="0"/>
              <a:t> boycott </a:t>
            </a:r>
            <a:r>
              <a:rPr lang="fr-BE" dirty="0" err="1"/>
              <a:t>treated</a:t>
            </a:r>
            <a:r>
              <a:rPr lang="fr-BE" dirty="0"/>
              <a:t> as abuse of collective dominance  </a:t>
            </a:r>
          </a:p>
          <a:p>
            <a:r>
              <a:rPr lang="fr-BE" dirty="0" smtClean="0"/>
              <a:t>Not </a:t>
            </a:r>
            <a:r>
              <a:rPr lang="fr-BE" dirty="0" err="1" smtClean="0"/>
              <a:t>enough</a:t>
            </a:r>
            <a:r>
              <a:rPr lang="fr-BE" dirty="0" smtClean="0"/>
              <a:t> to </a:t>
            </a:r>
            <a:r>
              <a:rPr lang="fr-BE" dirty="0" err="1" smtClean="0"/>
              <a:t>draw</a:t>
            </a:r>
            <a:r>
              <a:rPr lang="fr-BE" dirty="0" smtClean="0"/>
              <a:t> conclusions</a:t>
            </a:r>
          </a:p>
        </p:txBody>
      </p:sp>
    </p:spTree>
    <p:extLst>
      <p:ext uri="{BB962C8B-B14F-4D97-AF65-F5344CB8AC3E}">
        <p14:creationId xmlns:p14="http://schemas.microsoft.com/office/powerpoint/2010/main" val="1264698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Conclusion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ationalized</a:t>
            </a:r>
            <a:r>
              <a:rPr lang="en-US" dirty="0"/>
              <a:t>, market-triggered, case-law proof and predictable abuse of collective dominance theory of </a:t>
            </a:r>
            <a:r>
              <a:rPr lang="en-US" dirty="0" smtClean="0"/>
              <a:t>liability</a:t>
            </a:r>
          </a:p>
          <a:p>
            <a:r>
              <a:rPr lang="en-US" dirty="0" smtClean="0"/>
              <a:t>For more, see </a:t>
            </a:r>
            <a:r>
              <a:rPr lang="en-US" dirty="0"/>
              <a:t>(2012), ‘The Oligopoly Problem in EU Competition Law’, </a:t>
            </a:r>
            <a:r>
              <a:rPr lang="en-US" i="1" dirty="0"/>
              <a:t>Research Handbook in European Competition Law</a:t>
            </a:r>
            <a:r>
              <a:rPr lang="en-US" dirty="0"/>
              <a:t>, I. </a:t>
            </a:r>
            <a:r>
              <a:rPr lang="en-US" dirty="0" err="1"/>
              <a:t>Liannos</a:t>
            </a:r>
            <a:r>
              <a:rPr lang="en-US" dirty="0"/>
              <a:t> and D. </a:t>
            </a:r>
            <a:r>
              <a:rPr lang="en-US" dirty="0" err="1"/>
              <a:t>Geradin</a:t>
            </a:r>
            <a:r>
              <a:rPr lang="en-US" dirty="0"/>
              <a:t> eds., Edward Elgar, September </a:t>
            </a:r>
            <a:r>
              <a:rPr lang="en-US" dirty="0" smtClean="0"/>
              <a:t>2013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604529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5cbc9ac5a4a286a51e07cd0646c2cb9d7c0bd8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duweb_présentation_power-point_template">
  <a:themeElements>
    <a:clrScheme name="LCII">
      <a:dk1>
        <a:srgbClr val="1B5B77"/>
      </a:dk1>
      <a:lt1>
        <a:srgbClr val="FFFFFF"/>
      </a:lt1>
      <a:dk2>
        <a:srgbClr val="1B5B77"/>
      </a:dk2>
      <a:lt2>
        <a:srgbClr val="FFFFFF"/>
      </a:lt2>
      <a:accent1>
        <a:srgbClr val="FFDD00"/>
      </a:accent1>
      <a:accent2>
        <a:srgbClr val="F6D300"/>
      </a:accent2>
      <a:accent3>
        <a:srgbClr val="E6C500"/>
      </a:accent3>
      <a:accent4>
        <a:srgbClr val="DEB400"/>
      </a:accent4>
      <a:accent5>
        <a:srgbClr val="D6AD00"/>
      </a:accent5>
      <a:accent6>
        <a:srgbClr val="CCA500"/>
      </a:accent6>
      <a:hlink>
        <a:srgbClr val="F1CF01"/>
      </a:hlink>
      <a:folHlink>
        <a:srgbClr val="A5A5A5"/>
      </a:folHlink>
    </a:clrScheme>
    <a:fontScheme name="LCII">
      <a:majorFont>
        <a:latin typeface="Adobe Garamond Pro Bold"/>
        <a:ea typeface=""/>
        <a:cs typeface=""/>
      </a:majorFont>
      <a:minorFont>
        <a:latin typeface="Calibri"/>
        <a:ea typeface=""/>
        <a:cs typeface="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PDW_présentation_power-point_template</Template>
  <TotalTime>399</TotalTime>
  <Words>765</Words>
  <Application>Microsoft Office PowerPoint</Application>
  <PresentationFormat>Affichage à l'écran (4:3)</PresentationFormat>
  <Paragraphs>75</Paragraphs>
  <Slides>10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7" baseType="lpstr">
      <vt:lpstr>Arial</vt:lpstr>
      <vt:lpstr>Calibri</vt:lpstr>
      <vt:lpstr>Vollkorn Regular</vt:lpstr>
      <vt:lpstr>Wingdings</vt:lpstr>
      <vt:lpstr>Wingdings 2</vt:lpstr>
      <vt:lpstr>Wingdings 3</vt:lpstr>
      <vt:lpstr>Produweb_présentation_power-point_template</vt:lpstr>
      <vt:lpstr>Présentation PowerPoint</vt:lpstr>
      <vt:lpstr>Goals of the presentation</vt:lpstr>
      <vt:lpstr>1. The merger control blindspot</vt:lpstr>
      <vt:lpstr>2. Re-pricing through disruption</vt:lpstr>
      <vt:lpstr>Proposed theory of liability</vt:lpstr>
      <vt:lpstr>Framework</vt:lpstr>
      <vt:lpstr>3. Pros and cons</vt:lpstr>
      <vt:lpstr>4. Overview of enforcement in EU countries</vt:lpstr>
      <vt:lpstr>Conclusion</vt:lpstr>
      <vt:lpstr>Présentation PowerPoint</vt:lpstr>
    </vt:vector>
  </TitlesOfParts>
  <Manager>Rodolphe FInamore</Manager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Impulso</dc:subject>
  <dc:creator>Laurent Schoonbrodt</dc:creator>
  <cp:lastModifiedBy>Nicolas Petit</cp:lastModifiedBy>
  <cp:revision>48</cp:revision>
  <dcterms:created xsi:type="dcterms:W3CDTF">2014-09-11T08:12:46Z</dcterms:created>
  <dcterms:modified xsi:type="dcterms:W3CDTF">2015-06-16T22:12:03Z</dcterms:modified>
  <cp:category>Présentation Officielle</cp:category>
</cp:coreProperties>
</file>