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4"/>
  </p:notesMasterIdLst>
  <p:handoutMasterIdLst>
    <p:handoutMasterId r:id="rId35"/>
  </p:handoutMasterIdLst>
  <p:sldIdLst>
    <p:sldId id="258" r:id="rId2"/>
    <p:sldId id="260" r:id="rId3"/>
    <p:sldId id="297"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9" r:id="rId27"/>
    <p:sldId id="293" r:id="rId28"/>
    <p:sldId id="296" r:id="rId29"/>
    <p:sldId id="298" r:id="rId30"/>
    <p:sldId id="294" r:id="rId31"/>
    <p:sldId id="295" r:id="rId32"/>
    <p:sldId id="263" r:id="rId33"/>
  </p:sldIdLst>
  <p:sldSz cx="9144000" cy="6858000" type="screen4x3"/>
  <p:notesSz cx="6662738" cy="9926638"/>
  <p:custDataLst>
    <p:tags r:id="rId36"/>
  </p:custDataLst>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09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B133"/>
    <a:srgbClr val="313131"/>
    <a:srgbClr val="FFDD00"/>
    <a:srgbClr val="060E9F"/>
    <a:srgbClr val="FFD100"/>
    <a:srgbClr val="203B8E"/>
    <a:srgbClr val="B9B8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85" autoAdjust="0"/>
  </p:normalViewPr>
  <p:slideViewPr>
    <p:cSldViewPr snapToGrid="0" snapToObjects="1">
      <p:cViewPr varScale="1">
        <p:scale>
          <a:sx n="89" d="100"/>
          <a:sy n="89" d="100"/>
        </p:scale>
        <p:origin x="1262"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6" d="100"/>
          <a:sy n="66" d="100"/>
        </p:scale>
        <p:origin x="3130" y="62"/>
      </p:cViewPr>
      <p:guideLst>
        <p:guide orient="horz" pos="2880"/>
        <p:guide pos="2160"/>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Macintosh%20HD:Users:jorgemarcosramos:Google%20Drive:IEJE:GCR%20Nicolas%20Petit%20IP%202.0:R&amp;D%20and%20others%20mobil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Macintosh%20HD:Users:jorgemarcosramos:Google%20Drive:IEJE:GCR%20Nicolas%20Petit%20IP%202.0:R&amp;D%20and%20others%20mobile.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a:t>R&amp;D expenditures</a:t>
            </a:r>
          </a:p>
        </c:rich>
      </c:tx>
      <c:layout>
        <c:manualLayout>
          <c:xMode val="edge"/>
          <c:yMode val="edge"/>
          <c:x val="0.33686144129402723"/>
          <c:y val="1.3513513513513504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fr-FR"/>
        </a:p>
      </c:txPr>
    </c:title>
    <c:autoTitleDeleted val="0"/>
    <c:plotArea>
      <c:layout>
        <c:manualLayout>
          <c:layoutTarget val="inner"/>
          <c:xMode val="edge"/>
          <c:yMode val="edge"/>
          <c:x val="0.17698792782631506"/>
          <c:y val="0.14110115015172306"/>
          <c:w val="0.57962236382992083"/>
          <c:h val="0.72608496780123477"/>
        </c:manualLayout>
      </c:layout>
      <c:lineChart>
        <c:grouping val="standard"/>
        <c:varyColors val="0"/>
        <c:ser>
          <c:idx val="0"/>
          <c:order val="0"/>
          <c:tx>
            <c:strRef>
              <c:f>'2012'!$B$3</c:f>
              <c:strCache>
                <c:ptCount val="1"/>
                <c:pt idx="0">
                  <c:v>SAMSUNG ELECTRONICS</c:v>
                </c:pt>
              </c:strCache>
            </c:strRef>
          </c:tx>
          <c:spPr>
            <a:ln w="47625" cap="rnd" cmpd="sng" algn="ctr">
              <a:solidFill>
                <a:schemeClr val="accent6">
                  <a:tint val="48000"/>
                </a:schemeClr>
              </a:solidFill>
              <a:prstDash val="solid"/>
              <a:round/>
            </a:ln>
            <a:effectLst/>
          </c:spPr>
          <c:marker>
            <c:symbol val="none"/>
          </c:marker>
          <c:cat>
            <c:numLit>
              <c:formatCode>General</c:formatCode>
              <c:ptCount val="5"/>
              <c:pt idx="0">
                <c:v>2008</c:v>
              </c:pt>
              <c:pt idx="1">
                <c:v>2009</c:v>
              </c:pt>
              <c:pt idx="2">
                <c:v>2010</c:v>
              </c:pt>
              <c:pt idx="3">
                <c:v>2011</c:v>
              </c:pt>
              <c:pt idx="4">
                <c:v>2012</c:v>
              </c:pt>
            </c:numLit>
          </c:cat>
          <c:val>
            <c:numRef>
              <c:f>('2012'!$E$47,'2012'!$E$33,'2012'!$E$23,'2012'!$E$12,'2012'!$E$3)</c:f>
              <c:numCache>
                <c:formatCode>#,##0.00</c:formatCode>
                <c:ptCount val="5"/>
                <c:pt idx="0">
                  <c:v>3469.4500000000007</c:v>
                </c:pt>
                <c:pt idx="1">
                  <c:v>4510.0060000000003</c:v>
                </c:pt>
                <c:pt idx="2">
                  <c:v>6181.3630000000003</c:v>
                </c:pt>
                <c:pt idx="3" formatCode="#,#00">
                  <c:v>6857.7658640000018</c:v>
                </c:pt>
                <c:pt idx="4" formatCode="#,#00">
                  <c:v>8344.6570149999989</c:v>
                </c:pt>
              </c:numCache>
            </c:numRef>
          </c:val>
          <c:smooth val="0"/>
        </c:ser>
        <c:ser>
          <c:idx val="1"/>
          <c:order val="1"/>
          <c:tx>
            <c:strRef>
              <c:f>'2012'!$B$4</c:f>
              <c:strCache>
                <c:ptCount val="1"/>
                <c:pt idx="0">
                  <c:v>MICROSOFT</c:v>
                </c:pt>
              </c:strCache>
            </c:strRef>
          </c:tx>
          <c:spPr>
            <a:ln w="47625" cap="rnd" cmpd="sng" algn="ctr">
              <a:solidFill>
                <a:schemeClr val="accent6">
                  <a:tint val="65000"/>
                </a:schemeClr>
              </a:solidFill>
              <a:prstDash val="solid"/>
              <a:round/>
            </a:ln>
            <a:effectLst/>
          </c:spPr>
          <c:marker>
            <c:symbol val="none"/>
          </c:marker>
          <c:cat>
            <c:numLit>
              <c:formatCode>General</c:formatCode>
              <c:ptCount val="5"/>
              <c:pt idx="0">
                <c:v>2008</c:v>
              </c:pt>
              <c:pt idx="1">
                <c:v>2009</c:v>
              </c:pt>
              <c:pt idx="2">
                <c:v>2010</c:v>
              </c:pt>
              <c:pt idx="3">
                <c:v>2011</c:v>
              </c:pt>
              <c:pt idx="4">
                <c:v>2012</c:v>
              </c:pt>
            </c:numLit>
          </c:cat>
          <c:val>
            <c:numRef>
              <c:f>('2012'!$E$45,'2012'!$E$31,'2012'!$E$22,'2012'!$E$11,'2012'!$E$4)</c:f>
              <c:numCache>
                <c:formatCode>#,##0.00</c:formatCode>
                <c:ptCount val="5"/>
                <c:pt idx="0">
                  <c:v>6482.09</c:v>
                </c:pt>
                <c:pt idx="1">
                  <c:v>6073.1980000000003</c:v>
                </c:pt>
                <c:pt idx="2">
                  <c:v>6740.8090000000002</c:v>
                </c:pt>
                <c:pt idx="3" formatCode="#,#00">
                  <c:v>7582.5024360000016</c:v>
                </c:pt>
                <c:pt idx="4" formatCode="#,#00">
                  <c:v>7890.7081790000002</c:v>
                </c:pt>
              </c:numCache>
            </c:numRef>
          </c:val>
          <c:smooth val="0"/>
        </c:ser>
        <c:ser>
          <c:idx val="2"/>
          <c:order val="2"/>
          <c:tx>
            <c:strRef>
              <c:f>'2012'!$B$5</c:f>
              <c:strCache>
                <c:ptCount val="1"/>
                <c:pt idx="0">
                  <c:v>GOOGLE</c:v>
                </c:pt>
              </c:strCache>
            </c:strRef>
          </c:tx>
          <c:spPr>
            <a:ln w="47625" cap="rnd" cmpd="sng" algn="ctr">
              <a:solidFill>
                <a:schemeClr val="accent6">
                  <a:tint val="83000"/>
                </a:schemeClr>
              </a:solidFill>
              <a:prstDash val="solid"/>
              <a:round/>
            </a:ln>
            <a:effectLst/>
          </c:spPr>
          <c:marker>
            <c:symbol val="none"/>
          </c:marker>
          <c:cat>
            <c:numLit>
              <c:formatCode>General</c:formatCode>
              <c:ptCount val="5"/>
              <c:pt idx="0">
                <c:v>2008</c:v>
              </c:pt>
              <c:pt idx="1">
                <c:v>2009</c:v>
              </c:pt>
              <c:pt idx="2">
                <c:v>2010</c:v>
              </c:pt>
              <c:pt idx="3">
                <c:v>2011</c:v>
              </c:pt>
              <c:pt idx="4">
                <c:v>2012</c:v>
              </c:pt>
            </c:numLit>
          </c:cat>
          <c:val>
            <c:numRef>
              <c:f>('2012'!$E$49,'2012'!$E$35,'2012'!$E$25,'2012'!$E$13,'2012'!$E$5)</c:f>
              <c:numCache>
                <c:formatCode>#,##0.00</c:formatCode>
                <c:ptCount val="5"/>
                <c:pt idx="0">
                  <c:v>2009.51</c:v>
                </c:pt>
                <c:pt idx="1">
                  <c:v>1981.44</c:v>
                </c:pt>
                <c:pt idx="2">
                  <c:v>2804.2599999999998</c:v>
                </c:pt>
                <c:pt idx="3" formatCode="#,#00">
                  <c:v>4910</c:v>
                </c:pt>
                <c:pt idx="4" formatCode="#,#00">
                  <c:v>4996.9684969999989</c:v>
                </c:pt>
              </c:numCache>
            </c:numRef>
          </c:val>
          <c:smooth val="0"/>
        </c:ser>
        <c:ser>
          <c:idx val="3"/>
          <c:order val="3"/>
          <c:tx>
            <c:strRef>
              <c:f>'2012'!$B$6</c:f>
              <c:strCache>
                <c:ptCount val="1"/>
                <c:pt idx="0">
                  <c:v>NOKIA</c:v>
                </c:pt>
              </c:strCache>
            </c:strRef>
          </c:tx>
          <c:spPr>
            <a:ln w="47625" cap="rnd" cmpd="sng" algn="ctr">
              <a:solidFill>
                <a:schemeClr val="accent6"/>
              </a:solidFill>
              <a:prstDash val="solid"/>
              <a:round/>
            </a:ln>
            <a:effectLst/>
          </c:spPr>
          <c:marker>
            <c:symbol val="none"/>
          </c:marker>
          <c:cat>
            <c:numLit>
              <c:formatCode>General</c:formatCode>
              <c:ptCount val="5"/>
              <c:pt idx="0">
                <c:v>2008</c:v>
              </c:pt>
              <c:pt idx="1">
                <c:v>2009</c:v>
              </c:pt>
              <c:pt idx="2">
                <c:v>2010</c:v>
              </c:pt>
              <c:pt idx="3">
                <c:v>2011</c:v>
              </c:pt>
              <c:pt idx="4">
                <c:v>2012</c:v>
              </c:pt>
            </c:numLit>
          </c:cat>
          <c:val>
            <c:numRef>
              <c:f>('2012'!$E$46,'2012'!$E$32,'2012'!$E$24,'2012'!$E$13,'2012'!$E$6)</c:f>
              <c:numCache>
                <c:formatCode>#,##0.00</c:formatCode>
                <c:ptCount val="5"/>
                <c:pt idx="0">
                  <c:v>5321</c:v>
                </c:pt>
                <c:pt idx="1">
                  <c:v>4997</c:v>
                </c:pt>
                <c:pt idx="2">
                  <c:v>4938</c:v>
                </c:pt>
                <c:pt idx="3" formatCode="#,#00">
                  <c:v>4910</c:v>
                </c:pt>
                <c:pt idx="4" formatCode="#,#00">
                  <c:v>4169</c:v>
                </c:pt>
              </c:numCache>
            </c:numRef>
          </c:val>
          <c:smooth val="0"/>
        </c:ser>
        <c:ser>
          <c:idx val="4"/>
          <c:order val="4"/>
          <c:tx>
            <c:strRef>
              <c:f>'2012'!$B$7</c:f>
              <c:strCache>
                <c:ptCount val="1"/>
                <c:pt idx="0">
                  <c:v>HUAWEI</c:v>
                </c:pt>
              </c:strCache>
            </c:strRef>
          </c:tx>
          <c:spPr>
            <a:ln w="47625" cap="rnd" cmpd="sng" algn="ctr">
              <a:solidFill>
                <a:schemeClr val="accent6">
                  <a:shade val="82000"/>
                </a:schemeClr>
              </a:solidFill>
              <a:prstDash val="solid"/>
              <a:round/>
            </a:ln>
            <a:effectLst/>
          </c:spPr>
          <c:marker>
            <c:symbol val="none"/>
          </c:marker>
          <c:cat>
            <c:numLit>
              <c:formatCode>General</c:formatCode>
              <c:ptCount val="5"/>
              <c:pt idx="0">
                <c:v>2008</c:v>
              </c:pt>
              <c:pt idx="1">
                <c:v>2009</c:v>
              </c:pt>
              <c:pt idx="2">
                <c:v>2010</c:v>
              </c:pt>
              <c:pt idx="3">
                <c:v>2011</c:v>
              </c:pt>
              <c:pt idx="4">
                <c:v>2012</c:v>
              </c:pt>
            </c:numLit>
          </c:cat>
          <c:val>
            <c:numRef>
              <c:f>('2012'!$E$51,'2012'!$E$36,'2012'!$E$27,'2012'!$E$15,'2012'!$E$7)</c:f>
              <c:numCache>
                <c:formatCode>#,##0.00</c:formatCode>
                <c:ptCount val="5"/>
                <c:pt idx="1">
                  <c:v>1334.008</c:v>
                </c:pt>
                <c:pt idx="2">
                  <c:v>1805.7629999999999</c:v>
                </c:pt>
                <c:pt idx="3" formatCode="#,#00">
                  <c:v>2906.5094039999999</c:v>
                </c:pt>
                <c:pt idx="4" formatCode="#,#00">
                  <c:v>3535.6120330000008</c:v>
                </c:pt>
              </c:numCache>
            </c:numRef>
          </c:val>
          <c:smooth val="0"/>
        </c:ser>
        <c:ser>
          <c:idx val="5"/>
          <c:order val="5"/>
          <c:tx>
            <c:strRef>
              <c:f>'2012'!$B$8</c:f>
              <c:strCache>
                <c:ptCount val="1"/>
                <c:pt idx="0">
                  <c:v>APPLE</c:v>
                </c:pt>
              </c:strCache>
            </c:strRef>
          </c:tx>
          <c:spPr>
            <a:ln w="47625" cap="rnd" cmpd="sng" algn="ctr">
              <a:solidFill>
                <a:schemeClr val="accent6">
                  <a:shade val="65000"/>
                </a:schemeClr>
              </a:solidFill>
              <a:prstDash val="solid"/>
              <a:round/>
            </a:ln>
            <a:effectLst/>
          </c:spPr>
          <c:marker>
            <c:symbol val="none"/>
          </c:marker>
          <c:cat>
            <c:numLit>
              <c:formatCode>General</c:formatCode>
              <c:ptCount val="5"/>
              <c:pt idx="0">
                <c:v>2008</c:v>
              </c:pt>
              <c:pt idx="1">
                <c:v>2009</c:v>
              </c:pt>
              <c:pt idx="2">
                <c:v>2010</c:v>
              </c:pt>
              <c:pt idx="3">
                <c:v>2011</c:v>
              </c:pt>
              <c:pt idx="4">
                <c:v>2012</c:v>
              </c:pt>
            </c:numLit>
          </c:cat>
          <c:val>
            <c:numRef>
              <c:f>('2012'!$E$50,'2012'!$E$37,'2012'!$E$28,'2012'!$E$16,'2012'!$E$8)</c:f>
              <c:numCache>
                <c:formatCode>#,##0.00</c:formatCode>
                <c:ptCount val="5"/>
                <c:pt idx="0">
                  <c:v>805.77000000000021</c:v>
                </c:pt>
                <c:pt idx="1">
                  <c:v>978.51400000000001</c:v>
                </c:pt>
                <c:pt idx="2">
                  <c:v>1328.3339999999998</c:v>
                </c:pt>
                <c:pt idx="3" formatCode="#,#00">
                  <c:v>1877.2702489999997</c:v>
                </c:pt>
                <c:pt idx="4" formatCode="#,#00">
                  <c:v>2562.5285140000001</c:v>
                </c:pt>
              </c:numCache>
            </c:numRef>
          </c:val>
          <c:smooth val="0"/>
        </c:ser>
        <c:ser>
          <c:idx val="6"/>
          <c:order val="6"/>
          <c:tx>
            <c:strRef>
              <c:f>'2012'!$B$9</c:f>
              <c:strCache>
                <c:ptCount val="1"/>
                <c:pt idx="0">
                  <c:v>MOTOROLA</c:v>
                </c:pt>
              </c:strCache>
            </c:strRef>
          </c:tx>
          <c:spPr>
            <a:ln w="47625" cap="rnd" cmpd="sng" algn="ctr">
              <a:solidFill>
                <a:schemeClr val="accent6">
                  <a:shade val="47000"/>
                </a:schemeClr>
              </a:solidFill>
              <a:prstDash val="solid"/>
              <a:round/>
            </a:ln>
            <a:effectLst/>
          </c:spPr>
          <c:marker>
            <c:symbol val="none"/>
          </c:marker>
          <c:cat>
            <c:numLit>
              <c:formatCode>General</c:formatCode>
              <c:ptCount val="5"/>
              <c:pt idx="0">
                <c:v>2008</c:v>
              </c:pt>
              <c:pt idx="1">
                <c:v>2009</c:v>
              </c:pt>
              <c:pt idx="2">
                <c:v>2010</c:v>
              </c:pt>
              <c:pt idx="3">
                <c:v>2011</c:v>
              </c:pt>
              <c:pt idx="4">
                <c:v>2012</c:v>
              </c:pt>
            </c:numLit>
          </c:cat>
          <c:val>
            <c:numRef>
              <c:f>('2012'!$E$48,'2012'!$E$34,'2012'!$E$26,'2012'!$E$17,'2012'!$E$9)</c:f>
              <c:numCache>
                <c:formatCode>#,##0.00</c:formatCode>
                <c:ptCount val="5"/>
                <c:pt idx="0">
                  <c:v>2956.15</c:v>
                </c:pt>
                <c:pt idx="1">
                  <c:v>2218.3830000000007</c:v>
                </c:pt>
                <c:pt idx="2">
                  <c:v>1885.9060000000004</c:v>
                </c:pt>
                <c:pt idx="3" formatCode="#,#00">
                  <c:v>799.90724899999975</c:v>
                </c:pt>
                <c:pt idx="4" formatCode="#,#00">
                  <c:v>814.76431600000001</c:v>
                </c:pt>
              </c:numCache>
            </c:numRef>
          </c:val>
          <c:smooth val="0"/>
        </c:ser>
        <c:dLbls>
          <c:showLegendKey val="0"/>
          <c:showVal val="0"/>
          <c:showCatName val="0"/>
          <c:showSerName val="0"/>
          <c:showPercent val="0"/>
          <c:showBubbleSize val="0"/>
        </c:dLbls>
        <c:smooth val="0"/>
        <c:axId val="1846579984"/>
        <c:axId val="1846585968"/>
      </c:lineChart>
      <c:catAx>
        <c:axId val="1846579984"/>
        <c:scaling>
          <c:orientation val="minMax"/>
        </c:scaling>
        <c:delete val="0"/>
        <c:axPos val="b"/>
        <c:numFmt formatCode="General" sourceLinked="1"/>
        <c:majorTickMark val="none"/>
        <c:minorTickMark val="none"/>
        <c:tickLblPos val="nextTo"/>
        <c:spPr>
          <a:noFill/>
          <a:ln w="9525"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fr-FR"/>
          </a:p>
        </c:txPr>
        <c:crossAx val="1846585968"/>
        <c:crosses val="autoZero"/>
        <c:auto val="1"/>
        <c:lblAlgn val="ctr"/>
        <c:lblOffset val="100"/>
        <c:noMultiLvlLbl val="0"/>
      </c:catAx>
      <c:valAx>
        <c:axId val="1846585968"/>
        <c:scaling>
          <c:orientation val="minMax"/>
        </c:scaling>
        <c:delete val="0"/>
        <c:axPos val="l"/>
        <c:majorGridlines>
          <c:spPr>
            <a:ln w="9525" cap="flat" cmpd="sng" algn="ctr">
              <a:solidFill>
                <a:schemeClr val="tx1">
                  <a:tint val="75000"/>
                </a:schemeClr>
              </a:solidFill>
              <a:prstDash val="solid"/>
              <a:round/>
            </a:ln>
            <a:effectLst/>
          </c:spPr>
        </c:majorGridlines>
        <c:title>
          <c:tx>
            <c:rich>
              <a:bodyPr rot="-5400000" spcFirstLastPara="1" vertOverflow="ellipsis" vert="horz" wrap="square" anchor="ctr" anchorCtr="1"/>
              <a:lstStyle/>
              <a:p>
                <a:pPr>
                  <a:defRPr sz="1000" b="1" i="0" u="none" strike="noStrike" kern="1200" baseline="0">
                    <a:solidFill>
                      <a:schemeClr val="tx1"/>
                    </a:solidFill>
                    <a:latin typeface="+mn-lt"/>
                    <a:ea typeface="+mn-ea"/>
                    <a:cs typeface="+mn-cs"/>
                  </a:defRPr>
                </a:pPr>
                <a:r>
                  <a:rPr lang="en-US"/>
                  <a:t>R&amp;D €Millions </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fr-FR"/>
            </a:p>
          </c:txPr>
        </c:title>
        <c:numFmt formatCode="#,##0.00" sourceLinked="1"/>
        <c:majorTickMark val="none"/>
        <c:minorTickMark val="none"/>
        <c:tickLblPos val="nextTo"/>
        <c:spPr>
          <a:noFill/>
          <a:ln w="9525"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fr-FR"/>
          </a:p>
        </c:txPr>
        <c:crossAx val="1846579984"/>
        <c:crosses val="autoZero"/>
        <c:crossBetween val="between"/>
      </c:valAx>
      <c:spPr>
        <a:noFill/>
        <a:ln>
          <a:noFill/>
        </a:ln>
        <a:effectLst/>
      </c:spPr>
    </c:plotArea>
    <c:legend>
      <c:legendPos val="r"/>
      <c:layout>
        <c:manualLayout>
          <c:xMode val="edge"/>
          <c:yMode val="edge"/>
          <c:x val="0.77277741010368461"/>
          <c:y val="0.25986770234801709"/>
          <c:w val="0.209574233399515"/>
          <c:h val="0.61810243314180324"/>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w="9525" cap="flat" cmpd="sng" algn="ctr">
      <a:noFill/>
      <a:prstDash val="solid"/>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fr-FR"/>
              <a:t>Sales</a:t>
            </a:r>
            <a:r>
              <a:rPr lang="fr-FR" baseline="0"/>
              <a:t> €million</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fr-FR"/>
        </a:p>
      </c:txPr>
    </c:title>
    <c:autoTitleDeleted val="0"/>
    <c:plotArea>
      <c:layout/>
      <c:lineChart>
        <c:grouping val="standard"/>
        <c:varyColors val="0"/>
        <c:ser>
          <c:idx val="0"/>
          <c:order val="0"/>
          <c:tx>
            <c:strRef>
              <c:f>'2012'!$B$3</c:f>
              <c:strCache>
                <c:ptCount val="1"/>
                <c:pt idx="0">
                  <c:v>SAMSUNG ELECTRONICS</c:v>
                </c:pt>
              </c:strCache>
            </c:strRef>
          </c:tx>
          <c:spPr>
            <a:ln w="47625" cap="rnd" cmpd="sng" algn="ctr">
              <a:solidFill>
                <a:schemeClr val="accent6">
                  <a:tint val="48000"/>
                </a:schemeClr>
              </a:solidFill>
              <a:prstDash val="solid"/>
              <a:round/>
            </a:ln>
            <a:effectLst/>
          </c:spPr>
          <c:marker>
            <c:symbol val="none"/>
          </c:marker>
          <c:cat>
            <c:numRef>
              <c:f>'2012'!$W$1:$W$19</c:f>
              <c:numCache>
                <c:formatCode>General</c:formatCode>
                <c:ptCount val="19"/>
              </c:numCache>
            </c:numRef>
          </c:cat>
          <c:val>
            <c:numRef>
              <c:f>('2012'!$I$47,'2012'!$I$33,'2012'!$I$23,'2012'!$I$12,'2012'!$I$3)</c:f>
              <c:numCache>
                <c:formatCode>#,##0</c:formatCode>
                <c:ptCount val="5"/>
                <c:pt idx="0">
                  <c:v>56267.8</c:v>
                </c:pt>
                <c:pt idx="1">
                  <c:v>83191.457999999999</c:v>
                </c:pt>
                <c:pt idx="2">
                  <c:v>101566.277</c:v>
                </c:pt>
                <c:pt idx="3" formatCode="#,#00">
                  <c:v>110716.10582800003</c:v>
                </c:pt>
                <c:pt idx="4" formatCode="#,#00">
                  <c:v>142000</c:v>
                </c:pt>
              </c:numCache>
            </c:numRef>
          </c:val>
          <c:smooth val="0"/>
        </c:ser>
        <c:ser>
          <c:idx val="1"/>
          <c:order val="1"/>
          <c:tx>
            <c:strRef>
              <c:f>'2012'!$B$4</c:f>
              <c:strCache>
                <c:ptCount val="1"/>
                <c:pt idx="0">
                  <c:v>MICROSOFT</c:v>
                </c:pt>
              </c:strCache>
            </c:strRef>
          </c:tx>
          <c:spPr>
            <a:ln w="47625" cap="rnd" cmpd="sng" algn="ctr">
              <a:solidFill>
                <a:schemeClr val="accent6">
                  <a:tint val="65000"/>
                </a:schemeClr>
              </a:solidFill>
              <a:prstDash val="solid"/>
              <a:round/>
            </a:ln>
            <a:effectLst/>
          </c:spPr>
          <c:marker>
            <c:symbol val="none"/>
          </c:marker>
          <c:val>
            <c:numRef>
              <c:f>('2012'!$I$45,'2012'!$I$31,'2012'!$I$22,'2012'!$I$11,'2012'!$I$4)</c:f>
              <c:numCache>
                <c:formatCode>#,##0</c:formatCode>
                <c:ptCount val="5"/>
                <c:pt idx="0">
                  <c:v>42041.48</c:v>
                </c:pt>
                <c:pt idx="1">
                  <c:v>43548.048000000003</c:v>
                </c:pt>
                <c:pt idx="2">
                  <c:v>52136.727999999996</c:v>
                </c:pt>
                <c:pt idx="3" formatCode="#,#00">
                  <c:v>56977.354711000015</c:v>
                </c:pt>
                <c:pt idx="4" formatCode="#,#00">
                  <c:v>59003.336956000014</c:v>
                </c:pt>
              </c:numCache>
            </c:numRef>
          </c:val>
          <c:smooth val="0"/>
        </c:ser>
        <c:ser>
          <c:idx val="2"/>
          <c:order val="2"/>
          <c:tx>
            <c:strRef>
              <c:f>'2012'!$B$5</c:f>
              <c:strCache>
                <c:ptCount val="1"/>
                <c:pt idx="0">
                  <c:v>GOOGLE</c:v>
                </c:pt>
              </c:strCache>
            </c:strRef>
          </c:tx>
          <c:spPr>
            <a:ln w="47625" cap="rnd" cmpd="sng" algn="ctr">
              <a:solidFill>
                <a:schemeClr val="accent6">
                  <a:tint val="83000"/>
                </a:schemeClr>
              </a:solidFill>
              <a:prstDash val="solid"/>
              <a:round/>
            </a:ln>
            <a:effectLst/>
          </c:spPr>
          <c:marker>
            <c:symbol val="none"/>
          </c:marker>
          <c:val>
            <c:numRef>
              <c:f>('2012'!$I$49,'2012'!$I$35,'2012'!$I$25,'2012'!$I$14,'2012'!$I$5)</c:f>
              <c:numCache>
                <c:formatCode>#,##0</c:formatCode>
                <c:ptCount val="5"/>
                <c:pt idx="0">
                  <c:v>15680.43</c:v>
                </c:pt>
                <c:pt idx="1">
                  <c:v>16483.192999999996</c:v>
                </c:pt>
                <c:pt idx="2">
                  <c:v>21856.383000000005</c:v>
                </c:pt>
                <c:pt idx="3" formatCode="#,#00">
                  <c:v>29295.153891000005</c:v>
                </c:pt>
                <c:pt idx="4" formatCode="#,#00">
                  <c:v>38028.650743999999</c:v>
                </c:pt>
              </c:numCache>
            </c:numRef>
          </c:val>
          <c:smooth val="0"/>
        </c:ser>
        <c:ser>
          <c:idx val="3"/>
          <c:order val="3"/>
          <c:tx>
            <c:strRef>
              <c:f>'2012'!$B$6</c:f>
              <c:strCache>
                <c:ptCount val="1"/>
                <c:pt idx="0">
                  <c:v>NOKIA</c:v>
                </c:pt>
              </c:strCache>
            </c:strRef>
          </c:tx>
          <c:spPr>
            <a:ln w="47625" cap="rnd" cmpd="sng" algn="ctr">
              <a:solidFill>
                <a:schemeClr val="accent6"/>
              </a:solidFill>
              <a:prstDash val="solid"/>
              <a:round/>
            </a:ln>
            <a:effectLst/>
          </c:spPr>
          <c:marker>
            <c:symbol val="none"/>
          </c:marker>
          <c:val>
            <c:numRef>
              <c:f>('2012'!$I$46,'2012'!$I$32,'2012'!$I$24,'2012'!$I$13,'2012'!$I$6)</c:f>
              <c:numCache>
                <c:formatCode>#,##0</c:formatCode>
                <c:ptCount val="5"/>
                <c:pt idx="0">
                  <c:v>50710</c:v>
                </c:pt>
                <c:pt idx="1">
                  <c:v>40984</c:v>
                </c:pt>
                <c:pt idx="2">
                  <c:v>42446</c:v>
                </c:pt>
                <c:pt idx="3" formatCode="#,#00">
                  <c:v>38659</c:v>
                </c:pt>
                <c:pt idx="4" formatCode="#,#00">
                  <c:v>30176</c:v>
                </c:pt>
              </c:numCache>
            </c:numRef>
          </c:val>
          <c:smooth val="0"/>
        </c:ser>
        <c:ser>
          <c:idx val="4"/>
          <c:order val="4"/>
          <c:tx>
            <c:strRef>
              <c:f>'2012'!$B$7</c:f>
              <c:strCache>
                <c:ptCount val="1"/>
                <c:pt idx="0">
                  <c:v>HUAWEI</c:v>
                </c:pt>
              </c:strCache>
            </c:strRef>
          </c:tx>
          <c:spPr>
            <a:ln w="47625" cap="rnd" cmpd="sng" algn="ctr">
              <a:solidFill>
                <a:schemeClr val="accent6">
                  <a:shade val="82000"/>
                </a:schemeClr>
              </a:solidFill>
              <a:prstDash val="solid"/>
              <a:round/>
            </a:ln>
            <a:effectLst/>
          </c:spPr>
          <c:marker>
            <c:symbol val="none"/>
          </c:marker>
          <c:val>
            <c:numRef>
              <c:f>('2012'!$I$51,'2012'!$I$36,'2012'!$I$27,'2012'!$I$15,'2012'!$I$7)</c:f>
              <c:numCache>
                <c:formatCode>#,##0</c:formatCode>
                <c:ptCount val="5"/>
                <c:pt idx="1">
                  <c:v>15217.414000000002</c:v>
                </c:pt>
                <c:pt idx="2">
                  <c:v>20947.438000000006</c:v>
                </c:pt>
                <c:pt idx="3" formatCode="#,#00">
                  <c:v>15659.345370999998</c:v>
                </c:pt>
                <c:pt idx="4" formatCode="#,#00">
                  <c:v>15384.288255000003</c:v>
                </c:pt>
              </c:numCache>
            </c:numRef>
          </c:val>
          <c:smooth val="0"/>
        </c:ser>
        <c:ser>
          <c:idx val="5"/>
          <c:order val="5"/>
          <c:tx>
            <c:strRef>
              <c:f>'2012'!$B$8</c:f>
              <c:strCache>
                <c:ptCount val="1"/>
                <c:pt idx="0">
                  <c:v>APPLE</c:v>
                </c:pt>
              </c:strCache>
            </c:strRef>
          </c:tx>
          <c:spPr>
            <a:ln w="47625" cap="rnd" cmpd="sng" algn="ctr">
              <a:solidFill>
                <a:schemeClr val="accent6">
                  <a:shade val="65000"/>
                </a:schemeClr>
              </a:solidFill>
              <a:prstDash val="solid"/>
              <a:round/>
            </a:ln>
            <a:effectLst/>
          </c:spPr>
          <c:marker>
            <c:symbol val="none"/>
          </c:marker>
          <c:val>
            <c:numRef>
              <c:f>('2012'!$I$50,'2012'!$I$37,'2012'!$I$28,'2012'!$I$16,'2012'!$I$8)</c:f>
              <c:numCache>
                <c:formatCode>#,##0</c:formatCode>
                <c:ptCount val="5"/>
                <c:pt idx="0">
                  <c:v>23366.45</c:v>
                </c:pt>
                <c:pt idx="1">
                  <c:v>25464.358999999997</c:v>
                </c:pt>
                <c:pt idx="2">
                  <c:v>48619.849000000002</c:v>
                </c:pt>
                <c:pt idx="3" formatCode="#,#00">
                  <c:v>83661.023969999995</c:v>
                </c:pt>
                <c:pt idx="4" formatCode="#,#00">
                  <c:v>119000</c:v>
                </c:pt>
              </c:numCache>
            </c:numRef>
          </c:val>
          <c:smooth val="0"/>
        </c:ser>
        <c:ser>
          <c:idx val="6"/>
          <c:order val="6"/>
          <c:tx>
            <c:strRef>
              <c:f>'2012'!$B$9</c:f>
              <c:strCache>
                <c:ptCount val="1"/>
                <c:pt idx="0">
                  <c:v>MOTOROLA</c:v>
                </c:pt>
              </c:strCache>
            </c:strRef>
          </c:tx>
          <c:spPr>
            <a:ln w="47625" cap="rnd" cmpd="sng" algn="ctr">
              <a:solidFill>
                <a:schemeClr val="accent6">
                  <a:shade val="47000"/>
                </a:schemeClr>
              </a:solidFill>
              <a:prstDash val="solid"/>
              <a:round/>
            </a:ln>
            <a:effectLst/>
          </c:spPr>
          <c:marker>
            <c:symbol val="none"/>
          </c:marker>
          <c:val>
            <c:numRef>
              <c:f>('2012'!$I$48,'2012'!$I$34,'2012'!$I$26,'2012'!$I$17,'2012'!$I$9)</c:f>
              <c:numCache>
                <c:formatCode>#,##0</c:formatCode>
                <c:ptCount val="5"/>
                <c:pt idx="0">
                  <c:v>21688.01</c:v>
                </c:pt>
                <c:pt idx="1">
                  <c:v>15376.746000000003</c:v>
                </c:pt>
                <c:pt idx="2">
                  <c:v>17012.661</c:v>
                </c:pt>
                <c:pt idx="3" formatCode="#,#00">
                  <c:v>6339.7479849999991</c:v>
                </c:pt>
                <c:pt idx="4" formatCode="#,#00">
                  <c:v>6592.3907159999999</c:v>
                </c:pt>
              </c:numCache>
            </c:numRef>
          </c:val>
          <c:smooth val="0"/>
        </c:ser>
        <c:dLbls>
          <c:showLegendKey val="0"/>
          <c:showVal val="0"/>
          <c:showCatName val="0"/>
          <c:showSerName val="0"/>
          <c:showPercent val="0"/>
          <c:showBubbleSize val="0"/>
        </c:dLbls>
        <c:smooth val="0"/>
        <c:axId val="163674752"/>
        <c:axId val="163667680"/>
      </c:lineChart>
      <c:catAx>
        <c:axId val="163674752"/>
        <c:scaling>
          <c:orientation val="minMax"/>
        </c:scaling>
        <c:delete val="0"/>
        <c:axPos val="b"/>
        <c:numFmt formatCode="General" sourceLinked="1"/>
        <c:majorTickMark val="out"/>
        <c:minorTickMark val="none"/>
        <c:tickLblPos val="nextTo"/>
        <c:spPr>
          <a:noFill/>
          <a:ln w="9525"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fr-FR"/>
          </a:p>
        </c:txPr>
        <c:crossAx val="163667680"/>
        <c:crosses val="autoZero"/>
        <c:auto val="1"/>
        <c:lblAlgn val="ctr"/>
        <c:lblOffset val="100"/>
        <c:noMultiLvlLbl val="0"/>
      </c:catAx>
      <c:valAx>
        <c:axId val="163667680"/>
        <c:scaling>
          <c:orientation val="minMax"/>
        </c:scaling>
        <c:delete val="0"/>
        <c:axPos val="l"/>
        <c:majorGridlines>
          <c:spPr>
            <a:ln w="9525" cap="flat" cmpd="sng" algn="ctr">
              <a:solidFill>
                <a:schemeClr val="tx1">
                  <a:tint val="75000"/>
                </a:schemeClr>
              </a:solidFill>
              <a:prstDash val="solid"/>
              <a:round/>
            </a:ln>
            <a:effectLst/>
          </c:spPr>
        </c:majorGridlines>
        <c:numFmt formatCode="#,##0" sourceLinked="1"/>
        <c:majorTickMark val="out"/>
        <c:minorTickMark val="none"/>
        <c:tickLblPos val="nextTo"/>
        <c:spPr>
          <a:noFill/>
          <a:ln w="9525"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fr-FR"/>
          </a:p>
        </c:txPr>
        <c:crossAx val="16367475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w="9525" cap="flat" cmpd="sng" algn="ctr">
      <a:noFill/>
      <a:prstDash val="soli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C3ABD789-9524-4E99-B88E-014A08D1788B}" type="datetimeFigureOut">
              <a:rPr lang="fr-BE" smtClean="0"/>
              <a:pPr/>
              <a:t>18-06-15</a:t>
            </a:fld>
            <a:endParaRPr lang="fr-BE"/>
          </a:p>
        </p:txBody>
      </p:sp>
      <p:sp>
        <p:nvSpPr>
          <p:cNvPr id="4" name="Footer Placehold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fr-BE"/>
          </a:p>
        </p:txBody>
      </p:sp>
      <p:sp>
        <p:nvSpPr>
          <p:cNvPr id="5" name="Slide Number Placehold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59AC0FBF-6EB4-415E-9B8C-EAE1D8326D36}" type="slidenum">
              <a:rPr lang="fr-BE" smtClean="0"/>
              <a:pPr/>
              <a:t>‹N°›</a:t>
            </a:fld>
            <a:endParaRPr lang="fr-BE"/>
          </a:p>
        </p:txBody>
      </p:sp>
    </p:spTree>
    <p:extLst>
      <p:ext uri="{BB962C8B-B14F-4D97-AF65-F5344CB8AC3E}">
        <p14:creationId xmlns:p14="http://schemas.microsoft.com/office/powerpoint/2010/main" val="173785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EB3FDDFE-784A-4BBD-A50A-4FCB748C393C}" type="datetimeFigureOut">
              <a:rPr lang="fr-BE" smtClean="0"/>
              <a:pPr/>
              <a:t>18-06-15</a:t>
            </a:fld>
            <a:endParaRPr lang="fr-BE"/>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89E9347A-56F2-47E9-87C5-05979952153C}" type="slidenum">
              <a:rPr lang="fr-BE" smtClean="0"/>
              <a:pPr/>
              <a:t>‹N°›</a:t>
            </a:fld>
            <a:endParaRPr lang="fr-BE"/>
          </a:p>
        </p:txBody>
      </p:sp>
    </p:spTree>
    <p:extLst>
      <p:ext uri="{BB962C8B-B14F-4D97-AF65-F5344CB8AC3E}">
        <p14:creationId xmlns:p14="http://schemas.microsoft.com/office/powerpoint/2010/main" val="396479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10"/>
          </p:nvPr>
        </p:nvSpPr>
        <p:spPr/>
        <p:txBody>
          <a:bodyPr/>
          <a:lstStyle/>
          <a:p>
            <a:fld id="{89E9347A-56F2-47E9-87C5-05979952153C}" type="slidenum">
              <a:rPr lang="fr-BE" smtClean="0"/>
              <a:pPr/>
              <a:t>1</a:t>
            </a:fld>
            <a:endParaRPr lang="fr-BE"/>
          </a:p>
        </p:txBody>
      </p:sp>
    </p:spTree>
    <p:extLst>
      <p:ext uri="{BB962C8B-B14F-4D97-AF65-F5344CB8AC3E}">
        <p14:creationId xmlns:p14="http://schemas.microsoft.com/office/powerpoint/2010/main" val="4284462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89E9347A-56F2-47E9-87C5-05979952153C}" type="slidenum">
              <a:rPr lang="fr-BE" smtClean="0"/>
              <a:pPr/>
              <a:t>4</a:t>
            </a:fld>
            <a:endParaRPr lang="fr-BE"/>
          </a:p>
        </p:txBody>
      </p:sp>
    </p:spTree>
    <p:extLst>
      <p:ext uri="{BB962C8B-B14F-4D97-AF65-F5344CB8AC3E}">
        <p14:creationId xmlns:p14="http://schemas.microsoft.com/office/powerpoint/2010/main" val="414346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1842DD6D-C0AA-4525-B59C-957B3720D569}" type="slidenum">
              <a:rPr lang="fr-BE" smtClean="0"/>
              <a:t>6</a:t>
            </a:fld>
            <a:endParaRPr lang="fr-BE"/>
          </a:p>
        </p:txBody>
      </p:sp>
    </p:spTree>
    <p:extLst>
      <p:ext uri="{BB962C8B-B14F-4D97-AF65-F5344CB8AC3E}">
        <p14:creationId xmlns:p14="http://schemas.microsoft.com/office/powerpoint/2010/main" val="32179743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7008" y="4848361"/>
            <a:ext cx="8092502" cy="1607857"/>
          </a:xfrm>
        </p:spPr>
        <p:txBody>
          <a:bodyPr anchor="ctr">
            <a:noAutofit/>
          </a:bodyPr>
          <a:lstStyle>
            <a:lvl1pPr marL="0" indent="0" algn="l">
              <a:buNone/>
              <a:defRPr sz="2400" b="0" cap="none" baseline="0">
                <a:solidFill>
                  <a:schemeClr val="bg2"/>
                </a:solidFill>
                <a:latin typeface="Vollkorn Regular" panose="02000503070000020003"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768096" y="6470704"/>
            <a:ext cx="1615607" cy="274320"/>
          </a:xfrm>
          <a:prstGeom prst="rect">
            <a:avLst/>
          </a:prstGeom>
        </p:spPr>
        <p:txBody>
          <a:bodyPr/>
          <a:lstStyle/>
          <a:p>
            <a:fld id="{142E7E62-26EA-4AD1-9620-4F5959CB7DB4}" type="datetime1">
              <a:rPr lang="en-US" smtClean="0">
                <a:solidFill>
                  <a:srgbClr val="2E2B21">
                    <a:lumMod val="90000"/>
                    <a:lumOff val="10000"/>
                  </a:srgbClr>
                </a:solidFill>
              </a:rPr>
              <a:t>6/18/2015</a:t>
            </a:fld>
            <a:endParaRPr lang="en-US" dirty="0">
              <a:solidFill>
                <a:srgbClr val="2E2B21">
                  <a:lumMod val="90000"/>
                  <a:lumOff val="10000"/>
                </a:srgbClr>
              </a:solidFill>
            </a:endParaRPr>
          </a:p>
        </p:txBody>
      </p:sp>
      <p:sp>
        <p:nvSpPr>
          <p:cNvPr id="5" name="Footer Placeholder 4"/>
          <p:cNvSpPr>
            <a:spLocks noGrp="1"/>
          </p:cNvSpPr>
          <p:nvPr>
            <p:ph type="ftr" sz="quarter" idx="11"/>
          </p:nvPr>
        </p:nvSpPr>
        <p:spPr>
          <a:xfrm>
            <a:off x="3632199" y="6470704"/>
            <a:ext cx="4426094" cy="274320"/>
          </a:xfrm>
          <a:prstGeom prst="rect">
            <a:avLst/>
          </a:prstGeom>
        </p:spPr>
        <p:txBody>
          <a:bodyPr/>
          <a:lstStyle/>
          <a:p>
            <a:endParaRPr lang="en-US" dirty="0">
              <a:solidFill>
                <a:srgbClr val="2E2B21">
                  <a:lumMod val="90000"/>
                  <a:lumOff val="10000"/>
                </a:srgbClr>
              </a:solidFill>
            </a:endParaRPr>
          </a:p>
        </p:txBody>
      </p:sp>
      <p:sp>
        <p:nvSpPr>
          <p:cNvPr id="6" name="Slide Number Placeholder 5"/>
          <p:cNvSpPr>
            <a:spLocks noGrp="1"/>
          </p:cNvSpPr>
          <p:nvPr>
            <p:ph type="sldNum" sz="quarter" idx="12"/>
          </p:nvPr>
        </p:nvSpPr>
        <p:spPr>
          <a:xfrm>
            <a:off x="8128000" y="6470704"/>
            <a:ext cx="730250" cy="274320"/>
          </a:xfrm>
          <a:prstGeom prst="rect">
            <a:avLst/>
          </a:prstGeom>
        </p:spPr>
        <p:txBody>
          <a:bodyPr/>
          <a:lstStyle/>
          <a:p>
            <a:fld id="{4FAB73BC-B049-4115-A692-8D63A059BFB8}" type="slidenum">
              <a:rPr lang="en-US" smtClean="0">
                <a:solidFill>
                  <a:srgbClr val="2E2B21">
                    <a:lumMod val="90000"/>
                    <a:lumOff val="10000"/>
                  </a:srgbClr>
                </a:solidFill>
              </a:rPr>
              <a:pPr/>
              <a:t>‹N°›</a:t>
            </a:fld>
            <a:endParaRPr lang="en-US" dirty="0">
              <a:solidFill>
                <a:srgbClr val="2E2B21">
                  <a:lumMod val="90000"/>
                  <a:lumOff val="10000"/>
                </a:srgbClr>
              </a:solidFill>
            </a:endParaRPr>
          </a:p>
        </p:txBody>
      </p:sp>
    </p:spTree>
    <p:extLst>
      <p:ext uri="{BB962C8B-B14F-4D97-AF65-F5344CB8AC3E}">
        <p14:creationId xmlns:p14="http://schemas.microsoft.com/office/powerpoint/2010/main" val="265342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3750" spc="15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rIns="45720" bIns="4572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35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a:xfrm>
            <a:off x="768096" y="6470704"/>
            <a:ext cx="1615607" cy="274320"/>
          </a:xfrm>
          <a:prstGeom prst="rect">
            <a:avLst/>
          </a:prstGeom>
        </p:spPr>
        <p:txBody>
          <a:bodyPr/>
          <a:lstStyle/>
          <a:p>
            <a:fld id="{0CC901FC-3656-45E8-8C1E-A4B236F6D581}" type="datetime1">
              <a:rPr lang="en-US" smtClean="0">
                <a:solidFill>
                  <a:srgbClr val="2E2B21">
                    <a:lumMod val="90000"/>
                    <a:lumOff val="10000"/>
                  </a:srgbClr>
                </a:solidFill>
              </a:rPr>
              <a:t>6/18/2015</a:t>
            </a:fld>
            <a:endParaRPr lang="en-US" dirty="0">
              <a:solidFill>
                <a:srgbClr val="2E2B21">
                  <a:lumMod val="90000"/>
                  <a:lumOff val="10000"/>
                </a:srgbClr>
              </a:solidFill>
            </a:endParaRPr>
          </a:p>
        </p:txBody>
      </p:sp>
      <p:sp>
        <p:nvSpPr>
          <p:cNvPr id="6" name="Footer Placeholder 5"/>
          <p:cNvSpPr>
            <a:spLocks noGrp="1"/>
          </p:cNvSpPr>
          <p:nvPr>
            <p:ph type="ftr" sz="quarter" idx="11"/>
          </p:nvPr>
        </p:nvSpPr>
        <p:spPr>
          <a:xfrm>
            <a:off x="3632199" y="6470704"/>
            <a:ext cx="4426094" cy="274320"/>
          </a:xfrm>
          <a:prstGeom prst="rect">
            <a:avLst/>
          </a:prstGeom>
        </p:spPr>
        <p:txBody>
          <a:bodyPr/>
          <a:lstStyle/>
          <a:p>
            <a:endParaRPr lang="en-US" dirty="0">
              <a:solidFill>
                <a:srgbClr val="2E2B21">
                  <a:lumMod val="90000"/>
                  <a:lumOff val="10000"/>
                </a:srgbClr>
              </a:solidFill>
            </a:endParaRPr>
          </a:p>
        </p:txBody>
      </p:sp>
      <p:sp>
        <p:nvSpPr>
          <p:cNvPr id="7" name="Slide Number Placeholder 6"/>
          <p:cNvSpPr>
            <a:spLocks noGrp="1"/>
          </p:cNvSpPr>
          <p:nvPr>
            <p:ph type="sldNum" sz="quarter" idx="12"/>
          </p:nvPr>
        </p:nvSpPr>
        <p:spPr>
          <a:xfrm>
            <a:off x="8128000" y="6470704"/>
            <a:ext cx="730250" cy="274320"/>
          </a:xfrm>
          <a:prstGeom prst="rect">
            <a:avLst/>
          </a:prstGeom>
        </p:spPr>
        <p:txBody>
          <a:bodyPr/>
          <a:lstStyle/>
          <a:p>
            <a:fld id="{867E5644-1E61-4311-A31E-84CB9C7AA8A9}" type="slidenum">
              <a:rPr lang="en-US" smtClean="0">
                <a:solidFill>
                  <a:srgbClr val="2E2B21">
                    <a:lumMod val="90000"/>
                    <a:lumOff val="10000"/>
                  </a:srgbClr>
                </a:solidFill>
              </a:rPr>
              <a:pPr/>
              <a:t>‹N°›</a:t>
            </a:fld>
            <a:endParaRPr lang="en-US" dirty="0">
              <a:solidFill>
                <a:srgbClr val="2E2B21">
                  <a:lumMod val="90000"/>
                  <a:lumOff val="10000"/>
                </a:srgbClr>
              </a:solidFill>
            </a:endParaRPr>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9595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En-tête de section">
    <p:bg>
      <p:bgPr>
        <a:solidFill>
          <a:schemeClr val="tx1">
            <a:lumMod val="95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48632" y="4665578"/>
            <a:ext cx="7852442" cy="1006016"/>
          </a:xfrm>
        </p:spPr>
        <p:txBody>
          <a:bodyPr anchor="t">
            <a:normAutofit/>
          </a:bodyPr>
          <a:lstStyle>
            <a:lvl1pPr marL="0" indent="0" algn="ctr">
              <a:buNone/>
              <a:defRPr sz="3000" b="0" i="0" cap="none" baseline="0">
                <a:solidFill>
                  <a:schemeClr val="bg2"/>
                </a:solidFill>
                <a:latin typeface="Vollkorn Regular" panose="02000503070000020003"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Tree>
    <p:extLst>
      <p:ext uri="{BB962C8B-B14F-4D97-AF65-F5344CB8AC3E}">
        <p14:creationId xmlns:p14="http://schemas.microsoft.com/office/powerpoint/2010/main" val="428973364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re et contenu + Navigation">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fr-FR" dirty="0"/>
          </a:p>
        </p:txBody>
      </p:sp>
      <p:sp>
        <p:nvSpPr>
          <p:cNvPr id="6" name="Content Placeholder 2"/>
          <p:cNvSpPr>
            <a:spLocks noGrp="1"/>
          </p:cNvSpPr>
          <p:nvPr>
            <p:ph idx="1" hasCustomPrompt="1"/>
          </p:nvPr>
        </p:nvSpPr>
        <p:spPr>
          <a:xfrm>
            <a:off x="185980" y="1080000"/>
            <a:ext cx="8757494" cy="5149349"/>
          </a:xfrm>
        </p:spPr>
        <p:txBody>
          <a:bodyPr/>
          <a:lstStyle>
            <a:lvl1pPr>
              <a:defRPr sz="2000" b="1" i="0" baseline="0">
                <a:latin typeface="Vollkorn Regular" panose="02000503070000020003" pitchFamily="2" charset="0"/>
              </a:defRPr>
            </a:lvl1pPr>
            <a:lvl2pPr>
              <a:defRPr sz="2000" baseline="0">
                <a:latin typeface="Vollkorn Regular" panose="02000503070000020003" pitchFamily="2" charset="0"/>
              </a:defRPr>
            </a:lvl2pPr>
            <a:lvl3pPr>
              <a:defRPr baseline="0">
                <a:latin typeface="Vollkorn Regular" panose="02000503070000020003" pitchFamily="2" charset="0"/>
              </a:defRPr>
            </a:lvl3pPr>
            <a:lvl4pPr>
              <a:defRPr baseline="0">
                <a:latin typeface="Vollkorn Regular" panose="02000503070000020003" pitchFamily="2" charset="0"/>
              </a:defRPr>
            </a:lvl4pPr>
            <a:lvl5pPr>
              <a:buClr>
                <a:srgbClr val="313131"/>
              </a:buClr>
              <a:buFont typeface="Arial" pitchFamily="34" charset="0"/>
              <a:buChar char="•"/>
              <a:defRPr baseline="0">
                <a:solidFill>
                  <a:schemeClr val="tx2"/>
                </a:solidFill>
                <a:latin typeface="Vollkorn Regular" panose="02000503070000020003" pitchFamily="2" charset="0"/>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p:txBody>
      </p:sp>
    </p:spTree>
    <p:extLst>
      <p:ext uri="{BB962C8B-B14F-4D97-AF65-F5344CB8AC3E}">
        <p14:creationId xmlns:p14="http://schemas.microsoft.com/office/powerpoint/2010/main" val="1867447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1" name="Content Placeholder 10"/>
          <p:cNvSpPr>
            <a:spLocks noGrp="1"/>
          </p:cNvSpPr>
          <p:nvPr>
            <p:ph sz="quarter" idx="14"/>
          </p:nvPr>
        </p:nvSpPr>
        <p:spPr>
          <a:xfrm>
            <a:off x="4751780" y="1073577"/>
            <a:ext cx="4191694" cy="5184100"/>
          </a:xfrm>
        </p:spPr>
        <p:txBody>
          <a:bodyPr/>
          <a:lstStyle>
            <a:lvl1pPr>
              <a:defRPr sz="2000" b="1" i="0" baseline="0">
                <a:latin typeface="Vollkorn Regular" panose="02000503070000020003" pitchFamily="2" charset="0"/>
              </a:defRPr>
            </a:lvl1pPr>
            <a:lvl2pPr>
              <a:defRPr baseline="0">
                <a:latin typeface="Vollkorn Regular" panose="02000503070000020003" pitchFamily="2" charset="0"/>
              </a:defRPr>
            </a:lvl2pPr>
            <a:lvl3pPr>
              <a:defRPr baseline="0">
                <a:latin typeface="Vollkorn Regular" panose="02000503070000020003" pitchFamily="2" charset="0"/>
              </a:defRPr>
            </a:lvl3pPr>
            <a:lvl4pPr>
              <a:defRPr baseline="0">
                <a:latin typeface="Vollkorn Regular" panose="02000503070000020003" pitchFamily="2" charset="0"/>
              </a:defRPr>
            </a:lvl4pPr>
            <a:lvl5pPr>
              <a:defRPr baseline="0">
                <a:solidFill>
                  <a:schemeClr val="tx2"/>
                </a:solidFill>
                <a:latin typeface="Vollkorn Regular" panose="02000503070000020003" pitchFamily="2" charset="0"/>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3" name="Title 2"/>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fr-BE" dirty="0"/>
          </a:p>
        </p:txBody>
      </p:sp>
      <p:sp>
        <p:nvSpPr>
          <p:cNvPr id="5" name="Content Placeholder 10"/>
          <p:cNvSpPr>
            <a:spLocks noGrp="1"/>
          </p:cNvSpPr>
          <p:nvPr>
            <p:ph sz="quarter" idx="15"/>
          </p:nvPr>
        </p:nvSpPr>
        <p:spPr>
          <a:xfrm>
            <a:off x="185980" y="1073577"/>
            <a:ext cx="4191694" cy="5184100"/>
          </a:xfrm>
        </p:spPr>
        <p:txBody>
          <a:bodyPr/>
          <a:lstStyle>
            <a:lvl1pPr>
              <a:defRPr sz="2000" b="1" i="0" baseline="0">
                <a:latin typeface="Vollkorn Regular" panose="02000503070000020003" pitchFamily="2" charset="0"/>
              </a:defRPr>
            </a:lvl1pPr>
            <a:lvl2pPr>
              <a:defRPr baseline="0">
                <a:latin typeface="Vollkorn Regular" panose="02000503070000020003" pitchFamily="2" charset="0"/>
              </a:defRPr>
            </a:lvl2pPr>
            <a:lvl3pPr>
              <a:defRPr baseline="0">
                <a:latin typeface="Vollkorn Regular" panose="02000503070000020003" pitchFamily="2" charset="0"/>
              </a:defRPr>
            </a:lvl3pPr>
            <a:lvl4pPr>
              <a:defRPr baseline="0">
                <a:latin typeface="Vollkorn Regular" panose="02000503070000020003" pitchFamily="2" charset="0"/>
              </a:defRPr>
            </a:lvl4pPr>
            <a:lvl5pPr>
              <a:defRPr baseline="0">
                <a:solidFill>
                  <a:schemeClr val="tx2"/>
                </a:solidFill>
                <a:latin typeface="Vollkorn Regular" panose="02000503070000020003" pitchFamily="2" charset="0"/>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en-US" dirty="0"/>
          </a:p>
        </p:txBody>
      </p:sp>
      <p:sp>
        <p:nvSpPr>
          <p:cNvPr id="3" name="Text Placeholder 2"/>
          <p:cNvSpPr>
            <a:spLocks noGrp="1"/>
          </p:cNvSpPr>
          <p:nvPr>
            <p:ph type="body" idx="1" hasCustomPrompt="1"/>
          </p:nvPr>
        </p:nvSpPr>
        <p:spPr>
          <a:xfrm>
            <a:off x="185980" y="1139360"/>
            <a:ext cx="4191694" cy="639762"/>
          </a:xfrm>
        </p:spPr>
        <p:txBody>
          <a:bodyPr anchor="b">
            <a:noAutofit/>
          </a:bodyPr>
          <a:lstStyle>
            <a:lvl1pPr marL="0" indent="0" algn="l">
              <a:buNone/>
              <a:defRPr sz="2800" b="1" cap="none" baseline="0">
                <a:solidFill>
                  <a:schemeClr val="tx2"/>
                </a:solidFill>
                <a:latin typeface="Vollkorn Regular" panose="02000503070000020003"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a:t>
            </a:r>
          </a:p>
        </p:txBody>
      </p:sp>
      <p:sp>
        <p:nvSpPr>
          <p:cNvPr id="4" name="Content Placeholder 3"/>
          <p:cNvSpPr>
            <a:spLocks noGrp="1"/>
          </p:cNvSpPr>
          <p:nvPr>
            <p:ph sz="half" idx="2" hasCustomPrompt="1"/>
          </p:nvPr>
        </p:nvSpPr>
        <p:spPr>
          <a:xfrm>
            <a:off x="185980" y="1833327"/>
            <a:ext cx="4191694" cy="4490134"/>
          </a:xfrm>
        </p:spPr>
        <p:txBody>
          <a:bodyPr/>
          <a:lstStyle>
            <a:lvl1pPr>
              <a:defRPr sz="2200" b="1" i="0" cap="none" baseline="0">
                <a:solidFill>
                  <a:srgbClr val="313131"/>
                </a:solidFill>
                <a:latin typeface="Vollkorn Regular" panose="02000503070000020003" pitchFamily="2" charset="0"/>
              </a:defRPr>
            </a:lvl1pPr>
            <a:lvl2pPr>
              <a:defRPr sz="2000" b="0" i="0" baseline="0">
                <a:latin typeface="Vollkorn Regular" panose="02000503070000020003" pitchFamily="2" charset="0"/>
              </a:defRPr>
            </a:lvl2pPr>
            <a:lvl3pPr>
              <a:defRPr sz="1800" baseline="0">
                <a:latin typeface="Vollkorn Regular" panose="02000503070000020003" pitchFamily="2" charset="0"/>
              </a:defRPr>
            </a:lvl3pPr>
            <a:lvl4pPr>
              <a:defRPr sz="1600" baseline="0">
                <a:latin typeface="Vollkorn Regular" panose="02000503070000020003" pitchFamily="2" charset="0"/>
              </a:defRPr>
            </a:lvl4pPr>
            <a:lvl5pPr>
              <a:defRPr sz="1400" baseline="0">
                <a:solidFill>
                  <a:schemeClr val="tx2"/>
                </a:solidFill>
                <a:latin typeface="Vollkorn Regular" panose="02000503070000020003" pitchFamily="2"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 </a:t>
            </a:r>
            <a:endParaRPr lang="en-US" dirty="0"/>
          </a:p>
        </p:txBody>
      </p:sp>
      <p:cxnSp>
        <p:nvCxnSpPr>
          <p:cNvPr id="15" name="Connecteur droit 14"/>
          <p:cNvCxnSpPr/>
          <p:nvPr/>
        </p:nvCxnSpPr>
        <p:spPr>
          <a:xfrm>
            <a:off x="185980" y="1796862"/>
            <a:ext cx="4191694" cy="0"/>
          </a:xfrm>
          <a:prstGeom prst="line">
            <a:avLst/>
          </a:prstGeom>
          <a:ln>
            <a:solidFill>
              <a:srgbClr val="4E4E4E"/>
            </a:solidFill>
          </a:ln>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hasCustomPrompt="1"/>
          </p:nvPr>
        </p:nvSpPr>
        <p:spPr>
          <a:xfrm>
            <a:off x="4751780" y="1139360"/>
            <a:ext cx="4191694" cy="639762"/>
          </a:xfrm>
        </p:spPr>
        <p:txBody>
          <a:bodyPr anchor="b">
            <a:noAutofit/>
          </a:bodyPr>
          <a:lstStyle>
            <a:lvl1pPr marL="0" indent="0" algn="l">
              <a:buNone/>
              <a:defRPr sz="2800" b="1" cap="none" baseline="0">
                <a:solidFill>
                  <a:schemeClr val="tx2"/>
                </a:solidFill>
                <a:latin typeface="Vollkorn Regular" panose="02000503070000020003"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a:t>
            </a:r>
          </a:p>
        </p:txBody>
      </p:sp>
      <p:sp>
        <p:nvSpPr>
          <p:cNvPr id="12" name="Content Placeholder 3"/>
          <p:cNvSpPr>
            <a:spLocks noGrp="1"/>
          </p:cNvSpPr>
          <p:nvPr>
            <p:ph sz="half" idx="11" hasCustomPrompt="1"/>
          </p:nvPr>
        </p:nvSpPr>
        <p:spPr>
          <a:xfrm>
            <a:off x="4751780" y="1833327"/>
            <a:ext cx="4191694" cy="4490134"/>
          </a:xfrm>
        </p:spPr>
        <p:txBody>
          <a:bodyPr/>
          <a:lstStyle>
            <a:lvl1pPr>
              <a:defRPr sz="2200" b="1" i="0" cap="none" baseline="0">
                <a:solidFill>
                  <a:srgbClr val="313131"/>
                </a:solidFill>
                <a:latin typeface="Vollkorn Regular" panose="02000503070000020003" pitchFamily="2" charset="0"/>
              </a:defRPr>
            </a:lvl1pPr>
            <a:lvl2pPr>
              <a:defRPr sz="2000" b="0" i="0" baseline="0">
                <a:latin typeface="Vollkorn Regular" panose="02000503070000020003" pitchFamily="2" charset="0"/>
              </a:defRPr>
            </a:lvl2pPr>
            <a:lvl3pPr>
              <a:defRPr sz="1800" baseline="0">
                <a:latin typeface="Vollkorn Regular" panose="02000503070000020003" pitchFamily="2" charset="0"/>
              </a:defRPr>
            </a:lvl3pPr>
            <a:lvl4pPr>
              <a:defRPr sz="1600" baseline="0">
                <a:latin typeface="Vollkorn Regular" panose="02000503070000020003" pitchFamily="2" charset="0"/>
              </a:defRPr>
            </a:lvl4pPr>
            <a:lvl5pPr>
              <a:defRPr sz="1400" baseline="0">
                <a:solidFill>
                  <a:schemeClr val="tx2"/>
                </a:solidFill>
                <a:latin typeface="Vollkorn Regular" panose="02000503070000020003" pitchFamily="2" charset="0"/>
              </a:defRPr>
            </a:lvl5pPr>
            <a:lvl6pPr>
              <a:defRPr sz="1600"/>
            </a:lvl6pPr>
            <a:lvl7pPr>
              <a:defRPr sz="1600"/>
            </a:lvl7pPr>
            <a:lvl8pPr>
              <a:defRPr sz="1600"/>
            </a:lvl8pPr>
            <a:lvl9pPr>
              <a:defRPr sz="16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 </a:t>
            </a:r>
            <a:endParaRPr lang="en-US" dirty="0"/>
          </a:p>
        </p:txBody>
      </p:sp>
      <p:cxnSp>
        <p:nvCxnSpPr>
          <p:cNvPr id="14" name="Connecteur droit 13"/>
          <p:cNvCxnSpPr/>
          <p:nvPr userDrawn="1"/>
        </p:nvCxnSpPr>
        <p:spPr>
          <a:xfrm>
            <a:off x="4751780" y="1796862"/>
            <a:ext cx="4191694" cy="0"/>
          </a:xfrm>
          <a:prstGeom prst="line">
            <a:avLst/>
          </a:prstGeom>
          <a:ln>
            <a:solidFill>
              <a:srgbClr val="4E4E4E"/>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 Image - Légende">
    <p:spTree>
      <p:nvGrpSpPr>
        <p:cNvPr id="1" name=""/>
        <p:cNvGrpSpPr/>
        <p:nvPr/>
      </p:nvGrpSpPr>
      <p:grpSpPr>
        <a:xfrm>
          <a:off x="0" y="0"/>
          <a:ext cx="0" cy="0"/>
          <a:chOff x="0" y="0"/>
          <a:chExt cx="0" cy="0"/>
        </a:xfrm>
      </p:grpSpPr>
      <p:sp>
        <p:nvSpPr>
          <p:cNvPr id="8" name="Espace réservé pour une image  7"/>
          <p:cNvSpPr>
            <a:spLocks noGrp="1"/>
          </p:cNvSpPr>
          <p:nvPr>
            <p:ph type="pic" sz="quarter" idx="12"/>
          </p:nvPr>
        </p:nvSpPr>
        <p:spPr>
          <a:xfrm>
            <a:off x="185981" y="1131469"/>
            <a:ext cx="8757994" cy="4688305"/>
          </a:xfrm>
        </p:spPr>
        <p:txBody>
          <a:bodyPr>
            <a:normAutofit/>
          </a:bodyPr>
          <a:lstStyle>
            <a:lvl1pPr>
              <a:defRPr sz="2800" baseline="0">
                <a:latin typeface="Vollkorn Regular" panose="02000503070000020003" pitchFamily="2" charset="0"/>
              </a:defRPr>
            </a:lvl1pPr>
          </a:lstStyle>
          <a:p>
            <a:r>
              <a:rPr lang="fr-FR" dirty="0" smtClean="0"/>
              <a:t>Cliquez sur l'icône pour ajouter une image</a:t>
            </a:r>
            <a:endParaRPr lang="fr-FR" dirty="0"/>
          </a:p>
        </p:txBody>
      </p:sp>
      <p:sp>
        <p:nvSpPr>
          <p:cNvPr id="9" name="Titre 8"/>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fr-FR" dirty="0"/>
          </a:p>
        </p:txBody>
      </p:sp>
      <p:sp>
        <p:nvSpPr>
          <p:cNvPr id="10" name="Text Placeholder 2"/>
          <p:cNvSpPr>
            <a:spLocks noGrp="1"/>
          </p:cNvSpPr>
          <p:nvPr>
            <p:ph type="body" idx="13"/>
          </p:nvPr>
        </p:nvSpPr>
        <p:spPr>
          <a:xfrm>
            <a:off x="185981" y="5937601"/>
            <a:ext cx="8757993" cy="393457"/>
          </a:xfrm>
        </p:spPr>
        <p:txBody>
          <a:bodyPr anchor="t" anchorCtr="0">
            <a:noAutofit/>
          </a:bodyPr>
          <a:lstStyle>
            <a:lvl1pPr marL="0" indent="0" algn="l">
              <a:buNone/>
              <a:defRPr sz="2000" b="0" baseline="0">
                <a:solidFill>
                  <a:srgbClr val="444444"/>
                </a:solidFill>
                <a:latin typeface="Vollkorn Regular" panose="02000503070000020003"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re - Tableau - Légende">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lvl1pPr>
              <a:defRPr sz="3600" cap="none">
                <a:latin typeface="Vollkorn Regular" panose="02000503070000020003" pitchFamily="2" charset="0"/>
              </a:defRPr>
            </a:lvl1pPr>
          </a:lstStyle>
          <a:p>
            <a:r>
              <a:rPr lang="fr-FR" dirty="0" smtClean="0"/>
              <a:t>Modifiez le style du titre</a:t>
            </a:r>
            <a:endParaRPr lang="fr-FR" dirty="0"/>
          </a:p>
        </p:txBody>
      </p:sp>
      <p:sp>
        <p:nvSpPr>
          <p:cNvPr id="7" name="Espace réservé du tableau 6"/>
          <p:cNvSpPr>
            <a:spLocks noGrp="1"/>
          </p:cNvSpPr>
          <p:nvPr>
            <p:ph type="tbl" sz="quarter" idx="13"/>
          </p:nvPr>
        </p:nvSpPr>
        <p:spPr>
          <a:xfrm>
            <a:off x="185981" y="1136649"/>
            <a:ext cx="8757994" cy="4664076"/>
          </a:xfrm>
        </p:spPr>
        <p:txBody>
          <a:bodyPr/>
          <a:lstStyle>
            <a:lvl1pPr>
              <a:defRPr baseline="0">
                <a:latin typeface="Vollkorn Regular" panose="02000503070000020003" pitchFamily="2" charset="0"/>
              </a:defRPr>
            </a:lvl1pPr>
          </a:lstStyle>
          <a:p>
            <a:r>
              <a:rPr lang="fr-FR" dirty="0" smtClean="0"/>
              <a:t>Cliquez sur l'icône pour ajouter un tableau</a:t>
            </a:r>
            <a:endParaRPr lang="fr-FR" dirty="0"/>
          </a:p>
        </p:txBody>
      </p:sp>
      <p:sp>
        <p:nvSpPr>
          <p:cNvPr id="8" name="Text Placeholder 2"/>
          <p:cNvSpPr>
            <a:spLocks noGrp="1"/>
          </p:cNvSpPr>
          <p:nvPr>
            <p:ph type="body" idx="14"/>
          </p:nvPr>
        </p:nvSpPr>
        <p:spPr>
          <a:xfrm>
            <a:off x="185981" y="5937601"/>
            <a:ext cx="8757993" cy="385707"/>
          </a:xfrm>
        </p:spPr>
        <p:txBody>
          <a:bodyPr anchor="t" anchorCtr="0">
            <a:noAutofit/>
          </a:bodyPr>
          <a:lstStyle>
            <a:lvl1pPr marL="0" indent="0" algn="l">
              <a:buNone/>
              <a:defRPr sz="2000" b="0" baseline="0">
                <a:solidFill>
                  <a:srgbClr val="444444"/>
                </a:solidFill>
                <a:latin typeface="Vollkorn Regular" panose="02000503070000020003"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smtClean="0"/>
              <a:t>Modifiez les styles du texte du masque</a:t>
            </a:r>
          </a:p>
        </p:txBody>
      </p:sp>
    </p:spTree>
    <p:extLst>
      <p:ext uri="{BB962C8B-B14F-4D97-AF65-F5344CB8AC3E}">
        <p14:creationId xmlns:p14="http://schemas.microsoft.com/office/powerpoint/2010/main" val="3223925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lvl1pPr>
              <a:defRPr cap="none">
                <a:latin typeface="Vollkorn Regular" panose="02000503070000020003" pitchFamily="2" charset="0"/>
              </a:defRPr>
            </a:lvl1pPr>
          </a:lstStyle>
          <a:p>
            <a:r>
              <a:rPr lang="fr-FR" dirty="0" smtClean="0"/>
              <a:t>Modifiez le style du titre</a:t>
            </a:r>
            <a:endParaRPr lang="fr-FR" dirty="0"/>
          </a:p>
        </p:txBody>
      </p:sp>
    </p:spTree>
    <p:extLst>
      <p:ext uri="{BB962C8B-B14F-4D97-AF65-F5344CB8AC3E}">
        <p14:creationId xmlns:p14="http://schemas.microsoft.com/office/powerpoint/2010/main" val="136351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En-tête de 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4526" y="3616958"/>
            <a:ext cx="8146548" cy="1962431"/>
          </a:xfrm>
        </p:spPr>
        <p:txBody>
          <a:bodyPr anchor="ctr">
            <a:normAutofit/>
          </a:bodyPr>
          <a:lstStyle>
            <a:lvl1pPr marL="0" indent="0" algn="ctr">
              <a:buNone/>
              <a:defRPr sz="4000" b="0" i="0" cap="none" baseline="0">
                <a:solidFill>
                  <a:schemeClr val="bg2"/>
                </a:solidFill>
                <a:latin typeface="Vollkorn Regular" panose="02000503070000020003"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Merci</a:t>
            </a:r>
            <a:endParaRPr lang="fr-BE" sz="850" dirty="0" smtClean="0">
              <a:solidFill>
                <a:schemeClr val="tx1"/>
              </a:solidFill>
              <a:latin typeface="Vollkorn Regular" panose="02000503070000020003" pitchFamily="2" charset="0"/>
            </a:endParaRPr>
          </a:p>
        </p:txBody>
      </p:sp>
      <p:sp>
        <p:nvSpPr>
          <p:cNvPr id="7" name="ZoneTexte 6"/>
          <p:cNvSpPr txBox="1"/>
          <p:nvPr userDrawn="1"/>
        </p:nvSpPr>
        <p:spPr>
          <a:xfrm>
            <a:off x="454526" y="5754993"/>
            <a:ext cx="8146548" cy="738664"/>
          </a:xfrm>
          <a:prstGeom prst="rect">
            <a:avLst/>
          </a:prstGeom>
          <a:noFill/>
        </p:spPr>
        <p:txBody>
          <a:bodyPr wrap="square" rtlCol="0">
            <a:spAutoFit/>
          </a:bodyPr>
          <a:lstStyle/>
          <a:p>
            <a:pPr algn="ctr"/>
            <a:r>
              <a:rPr lang="fr-BE" sz="1400" b="1" dirty="0" err="1" smtClean="0">
                <a:solidFill>
                  <a:schemeClr val="bg2"/>
                </a:solidFill>
                <a:latin typeface="Vollkorn Regular" panose="02000503070000020003" pitchFamily="2" charset="0"/>
              </a:rPr>
              <a:t>Liege</a:t>
            </a:r>
            <a:r>
              <a:rPr lang="fr-BE" sz="1400" b="1" dirty="0" smtClean="0">
                <a:solidFill>
                  <a:schemeClr val="bg2"/>
                </a:solidFill>
                <a:latin typeface="Vollkorn Regular" panose="02000503070000020003" pitchFamily="2" charset="0"/>
              </a:rPr>
              <a:t> </a:t>
            </a:r>
            <a:r>
              <a:rPr lang="fr-BE" sz="1400" b="1" dirty="0" err="1" smtClean="0">
                <a:solidFill>
                  <a:schemeClr val="bg2"/>
                </a:solidFill>
                <a:latin typeface="Vollkorn Regular" panose="02000503070000020003" pitchFamily="2" charset="0"/>
              </a:rPr>
              <a:t>Competition</a:t>
            </a:r>
            <a:r>
              <a:rPr lang="fr-BE" sz="1400" b="1" dirty="0" smtClean="0">
                <a:solidFill>
                  <a:schemeClr val="bg2"/>
                </a:solidFill>
                <a:latin typeface="Vollkorn Regular" panose="02000503070000020003" pitchFamily="2" charset="0"/>
              </a:rPr>
              <a:t> and Innovation Institute (LCII)</a:t>
            </a:r>
          </a:p>
          <a:p>
            <a:pPr algn="ctr"/>
            <a:r>
              <a:rPr lang="fr-BE" sz="1400" dirty="0" err="1" smtClean="0">
                <a:solidFill>
                  <a:schemeClr val="bg2"/>
                </a:solidFill>
                <a:latin typeface="Vollkorn Regular" panose="02000503070000020003" pitchFamily="2" charset="0"/>
              </a:rPr>
              <a:t>University</a:t>
            </a:r>
            <a:r>
              <a:rPr lang="fr-BE" sz="1400" dirty="0" smtClean="0">
                <a:solidFill>
                  <a:schemeClr val="bg2"/>
                </a:solidFill>
                <a:latin typeface="Vollkorn Regular" panose="02000503070000020003" pitchFamily="2" charset="0"/>
              </a:rPr>
              <a:t> of </a:t>
            </a:r>
            <a:r>
              <a:rPr lang="fr-BE" sz="1400" dirty="0" err="1" smtClean="0">
                <a:solidFill>
                  <a:schemeClr val="bg2"/>
                </a:solidFill>
                <a:latin typeface="Vollkorn Regular" panose="02000503070000020003" pitchFamily="2" charset="0"/>
              </a:rPr>
              <a:t>Liege</a:t>
            </a:r>
            <a:r>
              <a:rPr lang="fr-BE" sz="1400" dirty="0" smtClean="0">
                <a:solidFill>
                  <a:schemeClr val="bg2"/>
                </a:solidFill>
                <a:latin typeface="Vollkorn Regular" panose="02000503070000020003" pitchFamily="2" charset="0"/>
              </a:rPr>
              <a:t> (</a:t>
            </a:r>
            <a:r>
              <a:rPr lang="fr-BE" sz="1400" dirty="0" err="1" smtClean="0">
                <a:solidFill>
                  <a:schemeClr val="bg2"/>
                </a:solidFill>
                <a:latin typeface="Vollkorn Regular" panose="02000503070000020003" pitchFamily="2" charset="0"/>
              </a:rPr>
              <a:t>ULg</a:t>
            </a:r>
            <a:r>
              <a:rPr lang="fr-BE" sz="1400" dirty="0" smtClean="0">
                <a:solidFill>
                  <a:schemeClr val="bg2"/>
                </a:solidFill>
                <a:latin typeface="Vollkorn Regular" panose="02000503070000020003" pitchFamily="2" charset="0"/>
              </a:rPr>
              <a:t>)</a:t>
            </a:r>
          </a:p>
          <a:p>
            <a:pPr algn="ctr"/>
            <a:r>
              <a:rPr lang="fr-BE" sz="1400" dirty="0" smtClean="0">
                <a:solidFill>
                  <a:schemeClr val="bg2"/>
                </a:solidFill>
                <a:latin typeface="Vollkorn Regular" panose="02000503070000020003" pitchFamily="2" charset="0"/>
              </a:rPr>
              <a:t>Quartier Agora | Place des Orateurs, 1, Bât. B 33, 4000 </a:t>
            </a:r>
            <a:r>
              <a:rPr lang="fr-BE" sz="1400" dirty="0" err="1" smtClean="0">
                <a:solidFill>
                  <a:schemeClr val="bg2"/>
                </a:solidFill>
                <a:latin typeface="Vollkorn Regular" panose="02000503070000020003" pitchFamily="2" charset="0"/>
              </a:rPr>
              <a:t>Liege</a:t>
            </a:r>
            <a:r>
              <a:rPr lang="fr-BE" sz="1400" dirty="0" smtClean="0">
                <a:solidFill>
                  <a:schemeClr val="bg2"/>
                </a:solidFill>
                <a:latin typeface="Vollkorn Regular" panose="02000503070000020003" pitchFamily="2" charset="0"/>
              </a:rPr>
              <a:t>, BELGIUM</a:t>
            </a:r>
          </a:p>
        </p:txBody>
      </p:sp>
    </p:spTree>
    <p:extLst>
      <p:ext uri="{BB962C8B-B14F-4D97-AF65-F5344CB8AC3E}">
        <p14:creationId xmlns:p14="http://schemas.microsoft.com/office/powerpoint/2010/main" val="142694224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980" y="170547"/>
            <a:ext cx="8757494" cy="658614"/>
          </a:xfrm>
          <a:prstGeom prst="rect">
            <a:avLst/>
          </a:prstGeom>
          <a:solidFill>
            <a:schemeClr val="bg1"/>
          </a:solidFill>
        </p:spPr>
        <p:txBody>
          <a:bodyPr vert="horz" lIns="91440" tIns="45720" rIns="91440" bIns="45720" rtlCol="0" anchor="b">
            <a:noAutofit/>
          </a:bodyPr>
          <a:lstStyle/>
          <a:p>
            <a:r>
              <a:rPr lang="fr-FR" dirty="0" smtClean="0"/>
              <a:t>Cliquez et modifiez le titre</a:t>
            </a:r>
            <a:endParaRPr lang="en-US" dirty="0"/>
          </a:p>
        </p:txBody>
      </p:sp>
      <p:sp>
        <p:nvSpPr>
          <p:cNvPr id="3" name="Text Placeholder 2"/>
          <p:cNvSpPr>
            <a:spLocks noGrp="1"/>
          </p:cNvSpPr>
          <p:nvPr>
            <p:ph type="body" idx="1"/>
          </p:nvPr>
        </p:nvSpPr>
        <p:spPr>
          <a:xfrm>
            <a:off x="185980" y="1075383"/>
            <a:ext cx="8757493" cy="5049192"/>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3"/>
            <a:endParaRPr lang="fr-FR" dirty="0" smtClean="0"/>
          </a:p>
        </p:txBody>
      </p:sp>
      <p:sp>
        <p:nvSpPr>
          <p:cNvPr id="4" name="TextBox 3"/>
          <p:cNvSpPr txBox="1"/>
          <p:nvPr/>
        </p:nvSpPr>
        <p:spPr>
          <a:xfrm>
            <a:off x="1" y="6427113"/>
            <a:ext cx="9143999" cy="430887"/>
          </a:xfrm>
          <a:prstGeom prst="rect">
            <a:avLst/>
          </a:prstGeom>
          <a:solidFill>
            <a:schemeClr val="tx1"/>
          </a:solidFill>
        </p:spPr>
        <p:txBody>
          <a:bodyPr wrap="square" rtlCol="0" anchor="ctr">
            <a:spAutoFit/>
          </a:bodyPr>
          <a:lstStyle/>
          <a:p>
            <a:pPr algn="ctr">
              <a:lnSpc>
                <a:spcPct val="200000"/>
              </a:lnSpc>
            </a:pPr>
            <a:r>
              <a:rPr lang="fr-BE" sz="1100" b="1" spc="0" dirty="0" smtClean="0">
                <a:solidFill>
                  <a:schemeClr val="bg1"/>
                </a:solidFill>
                <a:latin typeface="Vollkorn Regular" panose="02000503070000020003" pitchFamily="2" charset="0"/>
              </a:rPr>
              <a:t>www.lcii.eu</a:t>
            </a:r>
            <a:endParaRPr lang="fr-BE" sz="850" spc="0" dirty="0">
              <a:solidFill>
                <a:schemeClr val="bg1"/>
              </a:solidFill>
              <a:latin typeface="Vollkorn Regular" panose="02000503070000020003" pitchFamily="2" charset="0"/>
            </a:endParaRPr>
          </a:p>
        </p:txBody>
      </p:sp>
    </p:spTree>
  </p:cSld>
  <p:clrMap bg1="lt1" tx1="dk1" bg2="lt2" tx2="dk2" accent1="accent1" accent2="accent2" accent3="accent3" accent4="accent4" accent5="accent5" accent6="accent6" hlink="hlink" folHlink="folHlink"/>
  <p:sldLayoutIdLst>
    <p:sldLayoutId id="2147483661" r:id="rId1"/>
    <p:sldLayoutId id="2147483677" r:id="rId2"/>
    <p:sldLayoutId id="2147483663" r:id="rId3"/>
    <p:sldLayoutId id="2147483665" r:id="rId4"/>
    <p:sldLayoutId id="2147483666" r:id="rId5"/>
    <p:sldLayoutId id="2147483668" r:id="rId6"/>
    <p:sldLayoutId id="2147483669" r:id="rId7"/>
    <p:sldLayoutId id="2147483670" r:id="rId8"/>
    <p:sldLayoutId id="2147483672" r:id="rId9"/>
    <p:sldLayoutId id="2147483678" r:id="rId10"/>
    <p:sldLayoutId id="214748367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3600" b="0" kern="1200" cap="none" baseline="0">
          <a:solidFill>
            <a:schemeClr val="tx1"/>
          </a:solidFill>
          <a:latin typeface="Vollkorn Regular" panose="02000503070000020003" pitchFamily="2"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49238" algn="l" defTabSz="914400" rtl="0" eaLnBrk="1" latinLnBrk="0" hangingPunct="1">
        <a:spcBef>
          <a:spcPct val="20000"/>
        </a:spcBef>
        <a:buClr>
          <a:schemeClr val="tx1"/>
        </a:buClr>
        <a:buSzPct val="76000"/>
        <a:buFont typeface="Wingdings 3" pitchFamily="18" charset="2"/>
        <a:buChar char=""/>
        <a:defRPr sz="2800" b="1" i="0" kern="1200" baseline="0">
          <a:solidFill>
            <a:srgbClr val="444444"/>
          </a:solidFill>
          <a:latin typeface="Vollkorn Regular" panose="02000503070000020003" pitchFamily="2" charset="0"/>
          <a:ea typeface="+mn-ea"/>
          <a:cs typeface="+mn-cs"/>
        </a:defRPr>
      </a:lvl1pPr>
      <a:lvl2pPr marL="640080" indent="-274320" algn="l" defTabSz="914400" rtl="0" eaLnBrk="1" latinLnBrk="0" hangingPunct="1">
        <a:spcBef>
          <a:spcPct val="20000"/>
        </a:spcBef>
        <a:buClr>
          <a:srgbClr val="444444"/>
        </a:buClr>
        <a:buSzPct val="50000"/>
        <a:buFont typeface="Wingdings 3" pitchFamily="18" charset="2"/>
        <a:buChar char="}"/>
        <a:defRPr sz="2600" kern="1200">
          <a:solidFill>
            <a:srgbClr val="444444"/>
          </a:solidFill>
          <a:latin typeface="Vollkorn Regular" panose="02000503070000020003" pitchFamily="2" charset="0"/>
          <a:ea typeface="+mn-ea"/>
          <a:cs typeface="+mn-cs"/>
        </a:defRPr>
      </a:lvl2pPr>
      <a:lvl3pPr marL="914400" indent="-228600" algn="l" defTabSz="914400" rtl="0" eaLnBrk="1" latinLnBrk="0" hangingPunct="1">
        <a:spcBef>
          <a:spcPct val="20000"/>
        </a:spcBef>
        <a:buClr>
          <a:srgbClr val="313131"/>
        </a:buClr>
        <a:buSzPct val="40000"/>
        <a:buFont typeface="Wingdings 3" pitchFamily="18" charset="2"/>
        <a:buChar char="}"/>
        <a:defRPr sz="2400" kern="1200">
          <a:solidFill>
            <a:srgbClr val="444444"/>
          </a:solidFill>
          <a:latin typeface="Vollkorn Regular" panose="02000503070000020003" pitchFamily="2" charset="0"/>
          <a:ea typeface="+mn-ea"/>
          <a:cs typeface="+mn-cs"/>
        </a:defRPr>
      </a:lvl3pPr>
      <a:lvl4pPr marL="1124712" indent="-228600" algn="l" defTabSz="914400" rtl="0" eaLnBrk="1" latinLnBrk="0" hangingPunct="1">
        <a:spcBef>
          <a:spcPct val="20000"/>
        </a:spcBef>
        <a:buClr>
          <a:srgbClr val="444444"/>
        </a:buClr>
        <a:buSzPct val="76000"/>
        <a:buFont typeface="Arial" pitchFamily="34" charset="0"/>
        <a:buChar char="•"/>
        <a:defRPr sz="2000" kern="1200">
          <a:solidFill>
            <a:srgbClr val="444444"/>
          </a:solidFill>
          <a:latin typeface="Vollkorn Regular" panose="02000503070000020003" pitchFamily="2" charset="0"/>
          <a:ea typeface="+mn-ea"/>
          <a:cs typeface="+mn-cs"/>
        </a:defRPr>
      </a:lvl4pPr>
      <a:lvl5pPr marL="1325880" indent="-228600" algn="l" defTabSz="914400" rtl="0" eaLnBrk="1" latinLnBrk="0" hangingPunct="1">
        <a:spcBef>
          <a:spcPct val="20000"/>
        </a:spcBef>
        <a:buClr>
          <a:srgbClr val="313131"/>
        </a:buClr>
        <a:buSzPct val="76000"/>
        <a:buFont typeface="Wingdings" pitchFamily="2" charset="2"/>
        <a:buChar char="§"/>
        <a:defRPr sz="1600" kern="1200" baseline="0">
          <a:solidFill>
            <a:srgbClr val="313131"/>
          </a:solidFill>
          <a:latin typeface="Vollkorn Regular" pitchFamily="2" charset="0"/>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hyperlink" Target="http://papers.ssrn.com/sol3/cf_dev/AbsByAuth.cfm?per_id=358753"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1.bp.blogspot.com/-AfKXoGCUYtk/UgiN9WoJCsI/AAAAAAAABkk/HXXbS0SOaNo/s1600/Samsung+phones+before+and+after+iPhone+launch.jpeg" TargetMode="Externa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r>
              <a:rPr lang="fr-BE" b="1" dirty="0"/>
              <a:t>Patent hold-up and </a:t>
            </a:r>
            <a:r>
              <a:rPr lang="fr-BE" b="1" dirty="0" smtClean="0"/>
              <a:t>the «</a:t>
            </a:r>
            <a:r>
              <a:rPr lang="fr-BE" b="1" i="1" dirty="0" err="1" smtClean="0"/>
              <a:t>antitrustization</a:t>
            </a:r>
            <a:r>
              <a:rPr lang="fr-BE" b="1" dirty="0" smtClean="0"/>
              <a:t>» of FRAND: a multi-</a:t>
            </a:r>
            <a:r>
              <a:rPr lang="fr-BE" b="1" dirty="0" err="1" smtClean="0"/>
              <a:t>sided</a:t>
            </a:r>
            <a:r>
              <a:rPr lang="fr-BE" b="1" dirty="0" smtClean="0"/>
              <a:t> </a:t>
            </a:r>
            <a:r>
              <a:rPr lang="fr-BE" b="1" dirty="0" err="1" smtClean="0"/>
              <a:t>reappraisal</a:t>
            </a:r>
            <a:r>
              <a:rPr lang="fr-BE" b="1" dirty="0" smtClean="0"/>
              <a:t>?</a:t>
            </a:r>
            <a:endParaRPr lang="en-US" b="1" dirty="0" smtClean="0"/>
          </a:p>
          <a:p>
            <a:r>
              <a:rPr lang="en-US" b="1" dirty="0" smtClean="0"/>
              <a:t>Professor Nicolas Petit, University of Liege</a:t>
            </a:r>
          </a:p>
          <a:p>
            <a:r>
              <a:rPr lang="en-US" b="1" dirty="0" smtClean="0"/>
              <a:t>LIEN, Nanterre, 18 </a:t>
            </a:r>
            <a:r>
              <a:rPr lang="en-US" b="1" dirty="0" smtClean="0"/>
              <a:t>June 2015</a:t>
            </a:r>
            <a:endParaRPr lang="fr-BE" b="1" dirty="0"/>
          </a:p>
        </p:txBody>
      </p:sp>
    </p:spTree>
    <p:extLst>
      <p:ext uri="{BB962C8B-B14F-4D97-AF65-F5344CB8AC3E}">
        <p14:creationId xmlns:p14="http://schemas.microsoft.com/office/powerpoint/2010/main" val="158429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mtClean="0"/>
              <a:t>3.	Legal recognition of patent hold up </a:t>
            </a:r>
            <a:endParaRPr lang="fr-BE" dirty="0"/>
          </a:p>
        </p:txBody>
      </p:sp>
      <p:sp>
        <p:nvSpPr>
          <p:cNvPr id="8" name="Espace réservé du contenu 7"/>
          <p:cNvSpPr>
            <a:spLocks noGrp="1"/>
          </p:cNvSpPr>
          <p:nvPr>
            <p:ph idx="1"/>
          </p:nvPr>
        </p:nvSpPr>
        <p:spPr/>
        <p:txBody>
          <a:bodyPr>
            <a:normAutofit lnSpcReduction="10000"/>
          </a:bodyPr>
          <a:lstStyle/>
          <a:p>
            <a:r>
              <a:rPr lang="en-US" dirty="0" smtClean="0"/>
              <a:t>Horizontal cooperation guidelines, §269: IPR owners can “</a:t>
            </a:r>
            <a:r>
              <a:rPr lang="en-US" i="1" dirty="0" smtClean="0"/>
              <a:t>behave in anti-competitive ways, for example by ‘holding-up’ users after the adoption of the standard</a:t>
            </a:r>
            <a:r>
              <a:rPr lang="en-US" dirty="0" smtClean="0"/>
              <a:t>”</a:t>
            </a:r>
          </a:p>
          <a:p>
            <a:r>
              <a:rPr lang="en-US" dirty="0" smtClean="0"/>
              <a:t>Reference to §269 of the HCG in footnote 32 of the </a:t>
            </a:r>
            <a:r>
              <a:rPr lang="en-US" i="1" dirty="0" smtClean="0"/>
              <a:t>Google/Motorola Mobility </a:t>
            </a:r>
            <a:r>
              <a:rPr lang="en-US" dirty="0" smtClean="0"/>
              <a:t>Merger Decision of 2012</a:t>
            </a:r>
          </a:p>
          <a:p>
            <a:r>
              <a:rPr lang="fr-BE" dirty="0" smtClean="0"/>
              <a:t>Reference to </a:t>
            </a:r>
            <a:r>
              <a:rPr lang="en-US" dirty="0" smtClean="0"/>
              <a:t>“</a:t>
            </a:r>
            <a:r>
              <a:rPr lang="fr-BE" i="1" dirty="0" smtClean="0"/>
              <a:t>hold-up</a:t>
            </a:r>
            <a:r>
              <a:rPr lang="en-US" dirty="0" smtClean="0"/>
              <a:t>”</a:t>
            </a:r>
            <a:r>
              <a:rPr lang="fr-BE" dirty="0" smtClean="0"/>
              <a:t> in </a:t>
            </a:r>
            <a:r>
              <a:rPr lang="fr-BE" dirty="0" err="1" smtClean="0"/>
              <a:t>two</a:t>
            </a:r>
            <a:r>
              <a:rPr lang="fr-BE" dirty="0" smtClean="0"/>
              <a:t> </a:t>
            </a:r>
            <a:r>
              <a:rPr lang="fr-BE" dirty="0" err="1" smtClean="0"/>
              <a:t>press</a:t>
            </a:r>
            <a:r>
              <a:rPr lang="fr-BE" dirty="0" smtClean="0"/>
              <a:t> releases of 2012 in Samsung and Motorola</a:t>
            </a:r>
          </a:p>
          <a:p>
            <a:r>
              <a:rPr lang="fr-BE" dirty="0" smtClean="0"/>
              <a:t>Reference to §269 of the HCG in 2014 Samsung (§39) and Motorola </a:t>
            </a:r>
            <a:r>
              <a:rPr lang="fr-BE" dirty="0" err="1" smtClean="0"/>
              <a:t>decisions</a:t>
            </a:r>
            <a:r>
              <a:rPr lang="fr-BE" dirty="0" smtClean="0"/>
              <a:t> (§§</a:t>
            </a:r>
            <a:r>
              <a:rPr lang="en-US" dirty="0" smtClean="0"/>
              <a:t>76, 77 and 289)</a:t>
            </a:r>
          </a:p>
          <a:p>
            <a:r>
              <a:rPr lang="en-US" dirty="0" smtClean="0"/>
              <a:t>Cited by AG </a:t>
            </a:r>
            <a:r>
              <a:rPr lang="en-US" dirty="0" err="1" smtClean="0"/>
              <a:t>Wathelet</a:t>
            </a:r>
            <a:r>
              <a:rPr lang="en-US" dirty="0" smtClean="0"/>
              <a:t> in </a:t>
            </a:r>
            <a:r>
              <a:rPr lang="en-US" i="1" dirty="0" err="1" smtClean="0"/>
              <a:t>Huaweï</a:t>
            </a:r>
            <a:r>
              <a:rPr lang="en-US" i="1" dirty="0" smtClean="0"/>
              <a:t> v ZTE</a:t>
            </a:r>
          </a:p>
          <a:p>
            <a:r>
              <a:rPr lang="en-US" dirty="0" smtClean="0"/>
              <a:t>Soft law turned to hard law?</a:t>
            </a:r>
            <a:endParaRPr lang="fr-BE" dirty="0"/>
          </a:p>
        </p:txBody>
      </p:sp>
    </p:spTree>
    <p:extLst>
      <p:ext uri="{BB962C8B-B14F-4D97-AF65-F5344CB8AC3E}">
        <p14:creationId xmlns:p14="http://schemas.microsoft.com/office/powerpoint/2010/main" val="2246031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r>
              <a:rPr lang="fr-BE" dirty="0" smtClean="0"/>
              <a:t>II.	FRAND « </a:t>
            </a:r>
            <a:r>
              <a:rPr lang="fr-BE" i="1" dirty="0" err="1" smtClean="0"/>
              <a:t>antitrustized</a:t>
            </a:r>
            <a:r>
              <a:rPr lang="fr-BE" i="1" dirty="0" smtClean="0"/>
              <a:t> </a:t>
            </a:r>
            <a:r>
              <a:rPr lang="fr-BE" dirty="0" smtClean="0"/>
              <a:t>»?</a:t>
            </a:r>
            <a:endParaRPr lang="fr-BE" dirty="0"/>
          </a:p>
        </p:txBody>
      </p:sp>
    </p:spTree>
    <p:extLst>
      <p:ext uri="{BB962C8B-B14F-4D97-AF65-F5344CB8AC3E}">
        <p14:creationId xmlns:p14="http://schemas.microsoft.com/office/powerpoint/2010/main" val="27099443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mtClean="0"/>
              <a:t>Issue	</a:t>
            </a:r>
            <a:endParaRPr lang="fr-BE" dirty="0"/>
          </a:p>
        </p:txBody>
      </p:sp>
      <p:sp>
        <p:nvSpPr>
          <p:cNvPr id="3" name="Espace réservé du contenu 2"/>
          <p:cNvSpPr>
            <a:spLocks noGrp="1"/>
          </p:cNvSpPr>
          <p:nvPr>
            <p:ph idx="1"/>
          </p:nvPr>
        </p:nvSpPr>
        <p:spPr/>
        <p:txBody>
          <a:bodyPr>
            <a:normAutofit/>
          </a:bodyPr>
          <a:lstStyle/>
          <a:p>
            <a:r>
              <a:rPr lang="fr-BE" smtClean="0"/>
              <a:t>Antitrust agencies’ view of FRAND pledges as anti-hold-up tools by patent owner, HCG</a:t>
            </a:r>
            <a:r>
              <a:rPr lang="fr-BE" i="1" smtClean="0"/>
              <a:t> </a:t>
            </a:r>
            <a:r>
              <a:rPr lang="fr-BE" smtClean="0"/>
              <a:t>§287, </a:t>
            </a:r>
            <a:r>
              <a:rPr lang="fr-BE" i="1" smtClean="0"/>
              <a:t>Motorola</a:t>
            </a:r>
            <a:r>
              <a:rPr lang="fr-BE" smtClean="0"/>
              <a:t> §77, </a:t>
            </a:r>
            <a:r>
              <a:rPr lang="fr-BE" i="1" smtClean="0"/>
              <a:t>Samsung </a:t>
            </a:r>
            <a:r>
              <a:rPr lang="fr-BE" smtClean="0"/>
              <a:t>§40 =&gt; </a:t>
            </a:r>
            <a:r>
              <a:rPr lang="fr-BE" smtClean="0">
                <a:solidFill>
                  <a:srgbClr val="FF0000"/>
                </a:solidFill>
              </a:rPr>
              <a:t>distributional purpose</a:t>
            </a:r>
          </a:p>
          <a:p>
            <a:r>
              <a:rPr lang="fr-BE" smtClean="0"/>
              <a:t>But issue is that FRAND pledges have no teeth: mere paper-tiger, courtesy obligation;</a:t>
            </a:r>
          </a:p>
          <a:p>
            <a:r>
              <a:rPr lang="fr-BE" smtClean="0"/>
              <a:t>Let’s turn FRAND pledges into antitrust theory of liability and source of antitrust remedy!</a:t>
            </a:r>
          </a:p>
          <a:p>
            <a:r>
              <a:rPr lang="fr-BE" smtClean="0"/>
              <a:t>(+ Let’s encourage (standardize) them, HCG as good practice)</a:t>
            </a:r>
          </a:p>
          <a:p>
            <a:r>
              <a:rPr lang="fr-BE" smtClean="0"/>
              <a:t>Antitrust empowerment of FRAND</a:t>
            </a:r>
            <a:endParaRPr lang="fr-BE" dirty="0" smtClean="0"/>
          </a:p>
        </p:txBody>
      </p:sp>
    </p:spTree>
    <p:extLst>
      <p:ext uri="{BB962C8B-B14F-4D97-AF65-F5344CB8AC3E}">
        <p14:creationId xmlns:p14="http://schemas.microsoft.com/office/powerpoint/2010/main" val="1714054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smtClean="0"/>
              <a:t>Two</a:t>
            </a:r>
            <a:r>
              <a:rPr lang="fr-BE" dirty="0" smtClean="0"/>
              <a:t> possible </a:t>
            </a:r>
            <a:r>
              <a:rPr lang="fr-BE" dirty="0" err="1" smtClean="0"/>
              <a:t>approaches</a:t>
            </a:r>
            <a:endParaRPr lang="fr-BE" dirty="0"/>
          </a:p>
        </p:txBody>
      </p:sp>
      <p:sp>
        <p:nvSpPr>
          <p:cNvPr id="3" name="Espace réservé du texte 2"/>
          <p:cNvSpPr>
            <a:spLocks noGrp="1"/>
          </p:cNvSpPr>
          <p:nvPr>
            <p:ph type="body" idx="1"/>
          </p:nvPr>
        </p:nvSpPr>
        <p:spPr/>
        <p:txBody>
          <a:bodyPr/>
          <a:lstStyle/>
          <a:p>
            <a:r>
              <a:rPr lang="fr-BE" dirty="0"/>
              <a:t>FRAND as source of </a:t>
            </a:r>
            <a:r>
              <a:rPr lang="fr-BE" dirty="0" smtClean="0"/>
              <a:t>antitrust </a:t>
            </a:r>
            <a:r>
              <a:rPr lang="fr-BE" dirty="0" err="1" smtClean="0"/>
              <a:t>pricing</a:t>
            </a:r>
            <a:r>
              <a:rPr lang="fr-BE" dirty="0" smtClean="0"/>
              <a:t> </a:t>
            </a:r>
            <a:r>
              <a:rPr lang="fr-BE" dirty="0"/>
              <a:t>discipline?</a:t>
            </a:r>
          </a:p>
        </p:txBody>
      </p:sp>
      <p:sp>
        <p:nvSpPr>
          <p:cNvPr id="4" name="Espace réservé du contenu 3"/>
          <p:cNvSpPr>
            <a:spLocks noGrp="1"/>
          </p:cNvSpPr>
          <p:nvPr>
            <p:ph sz="half" idx="2"/>
          </p:nvPr>
        </p:nvSpPr>
        <p:spPr/>
        <p:txBody>
          <a:bodyPr/>
          <a:lstStyle/>
          <a:p>
            <a:r>
              <a:rPr lang="fr-BE" dirty="0" err="1" smtClean="0"/>
              <a:t>Verify</a:t>
            </a:r>
            <a:r>
              <a:rPr lang="fr-BE" dirty="0" smtClean="0"/>
              <a:t> </a:t>
            </a:r>
            <a:r>
              <a:rPr lang="fr-BE" dirty="0"/>
              <a:t>if </a:t>
            </a:r>
            <a:r>
              <a:rPr lang="fr-BE" dirty="0" err="1"/>
              <a:t>licensing</a:t>
            </a:r>
            <a:r>
              <a:rPr lang="fr-BE" dirty="0"/>
              <a:t> </a:t>
            </a:r>
            <a:r>
              <a:rPr lang="fr-BE" dirty="0" err="1"/>
              <a:t>terms</a:t>
            </a:r>
            <a:r>
              <a:rPr lang="fr-BE" dirty="0"/>
              <a:t> are un-FRAND, and </a:t>
            </a:r>
            <a:r>
              <a:rPr lang="fr-BE" dirty="0" err="1"/>
              <a:t>consider</a:t>
            </a:r>
            <a:r>
              <a:rPr lang="fr-BE" dirty="0"/>
              <a:t> the </a:t>
            </a:r>
            <a:r>
              <a:rPr lang="fr-BE" dirty="0" err="1"/>
              <a:t>price</a:t>
            </a:r>
            <a:r>
              <a:rPr lang="fr-BE" dirty="0"/>
              <a:t> </a:t>
            </a:r>
            <a:r>
              <a:rPr lang="fr-BE" dirty="0" err="1"/>
              <a:t>level</a:t>
            </a:r>
            <a:r>
              <a:rPr lang="fr-BE" dirty="0"/>
              <a:t> abusive =&gt; </a:t>
            </a:r>
            <a:r>
              <a:rPr lang="fr-BE" dirty="0" err="1"/>
              <a:t>outcome</a:t>
            </a:r>
            <a:r>
              <a:rPr lang="fr-BE" dirty="0"/>
              <a:t> </a:t>
            </a:r>
            <a:r>
              <a:rPr lang="fr-BE" dirty="0" err="1"/>
              <a:t>interpretation</a:t>
            </a:r>
            <a:r>
              <a:rPr lang="fr-BE" dirty="0"/>
              <a:t> of FRAND </a:t>
            </a:r>
            <a:r>
              <a:rPr lang="fr-BE" dirty="0" err="1" smtClean="0"/>
              <a:t>commitments</a:t>
            </a:r>
            <a:endParaRPr lang="fr-BE" dirty="0" smtClean="0"/>
          </a:p>
          <a:p>
            <a:r>
              <a:rPr lang="fr-BE" dirty="0" err="1" smtClean="0"/>
              <a:t>Agencies</a:t>
            </a:r>
            <a:r>
              <a:rPr lang="fr-BE" dirty="0" smtClean="0"/>
              <a:t> </a:t>
            </a:r>
            <a:r>
              <a:rPr lang="fr-BE" dirty="0"/>
              <a:t>have </a:t>
            </a:r>
            <a:r>
              <a:rPr lang="fr-BE" dirty="0" err="1"/>
              <a:t>repugned</a:t>
            </a:r>
            <a:r>
              <a:rPr lang="fr-BE" dirty="0"/>
              <a:t> to do </a:t>
            </a:r>
            <a:r>
              <a:rPr lang="fr-BE" dirty="0" err="1" smtClean="0"/>
              <a:t>this</a:t>
            </a:r>
            <a:endParaRPr lang="fr-BE" dirty="0" smtClean="0"/>
          </a:p>
          <a:p>
            <a:r>
              <a:rPr lang="fr-BE" i="1" dirty="0" err="1" smtClean="0"/>
              <a:t>Qualcomm</a:t>
            </a:r>
            <a:r>
              <a:rPr lang="fr-BE" i="1" dirty="0" smtClean="0"/>
              <a:t> </a:t>
            </a:r>
            <a:r>
              <a:rPr lang="fr-BE" dirty="0"/>
              <a:t>case, 2007</a:t>
            </a:r>
          </a:p>
        </p:txBody>
      </p:sp>
      <p:sp>
        <p:nvSpPr>
          <p:cNvPr id="5" name="Espace réservé du texte 4"/>
          <p:cNvSpPr>
            <a:spLocks noGrp="1"/>
          </p:cNvSpPr>
          <p:nvPr>
            <p:ph type="body" idx="10"/>
          </p:nvPr>
        </p:nvSpPr>
        <p:spPr/>
        <p:txBody>
          <a:bodyPr/>
          <a:lstStyle/>
          <a:p>
            <a:r>
              <a:rPr lang="fr-BE" dirty="0" smtClean="0"/>
              <a:t>FRAND as source of antitrust </a:t>
            </a:r>
            <a:r>
              <a:rPr lang="fr-BE" dirty="0" err="1" smtClean="0"/>
              <a:t>conduct</a:t>
            </a:r>
            <a:r>
              <a:rPr lang="fr-BE" dirty="0" smtClean="0"/>
              <a:t> obligations</a:t>
            </a:r>
            <a:endParaRPr lang="fr-BE" dirty="0"/>
          </a:p>
        </p:txBody>
      </p:sp>
      <p:sp>
        <p:nvSpPr>
          <p:cNvPr id="6" name="Espace réservé du contenu 5"/>
          <p:cNvSpPr>
            <a:spLocks noGrp="1"/>
          </p:cNvSpPr>
          <p:nvPr>
            <p:ph sz="half" idx="11"/>
          </p:nvPr>
        </p:nvSpPr>
        <p:spPr/>
        <p:txBody>
          <a:bodyPr>
            <a:normAutofit fontScale="92500" lnSpcReduction="10000"/>
          </a:bodyPr>
          <a:lstStyle/>
          <a:p>
            <a:r>
              <a:rPr lang="fr-BE" dirty="0" smtClean="0"/>
              <a:t>Commission </a:t>
            </a:r>
            <a:r>
              <a:rPr lang="fr-BE" dirty="0"/>
              <a:t>has </a:t>
            </a:r>
            <a:r>
              <a:rPr lang="fr-BE" dirty="0" err="1"/>
              <a:t>embraced</a:t>
            </a:r>
            <a:r>
              <a:rPr lang="fr-BE" dirty="0"/>
              <a:t> </a:t>
            </a:r>
            <a:r>
              <a:rPr lang="fr-BE" dirty="0" err="1"/>
              <a:t>this</a:t>
            </a:r>
            <a:r>
              <a:rPr lang="fr-BE" dirty="0"/>
              <a:t> </a:t>
            </a:r>
            <a:r>
              <a:rPr lang="fr-BE" dirty="0" err="1" smtClean="0"/>
              <a:t>interpretation</a:t>
            </a:r>
            <a:endParaRPr lang="fr-BE" dirty="0" smtClean="0"/>
          </a:p>
          <a:p>
            <a:r>
              <a:rPr lang="fr-BE" dirty="0" smtClean="0"/>
              <a:t>FRAND </a:t>
            </a:r>
            <a:r>
              <a:rPr lang="fr-BE" dirty="0" err="1"/>
              <a:t>creates</a:t>
            </a:r>
            <a:r>
              <a:rPr lang="fr-BE" dirty="0"/>
              <a:t> « </a:t>
            </a:r>
            <a:r>
              <a:rPr lang="fr-BE" i="1" dirty="0" err="1">
                <a:solidFill>
                  <a:srgbClr val="FF0000"/>
                </a:solidFill>
              </a:rPr>
              <a:t>exceptional</a:t>
            </a:r>
            <a:r>
              <a:rPr lang="fr-BE" i="1" dirty="0">
                <a:solidFill>
                  <a:srgbClr val="FF0000"/>
                </a:solidFill>
              </a:rPr>
              <a:t> </a:t>
            </a:r>
            <a:r>
              <a:rPr lang="fr-BE" i="1" dirty="0" err="1">
                <a:solidFill>
                  <a:srgbClr val="FF0000"/>
                </a:solidFill>
              </a:rPr>
              <a:t>circumstances</a:t>
            </a:r>
            <a:r>
              <a:rPr lang="fr-BE" dirty="0"/>
              <a:t> </a:t>
            </a:r>
            <a:r>
              <a:rPr lang="fr-BE" dirty="0" smtClean="0"/>
              <a:t>»</a:t>
            </a:r>
          </a:p>
          <a:p>
            <a:r>
              <a:rPr lang="fr-BE" dirty="0" smtClean="0"/>
              <a:t>SEP </a:t>
            </a:r>
            <a:r>
              <a:rPr lang="fr-BE" dirty="0" err="1"/>
              <a:t>holder</a:t>
            </a:r>
            <a:r>
              <a:rPr lang="fr-BE" dirty="0"/>
              <a:t> </a:t>
            </a:r>
            <a:r>
              <a:rPr lang="fr-BE" dirty="0" err="1"/>
              <a:t>can</a:t>
            </a:r>
            <a:r>
              <a:rPr lang="fr-BE" dirty="0"/>
              <a:t> no longer </a:t>
            </a:r>
            <a:r>
              <a:rPr lang="fr-BE" dirty="0" err="1"/>
              <a:t>seek</a:t>
            </a:r>
            <a:r>
              <a:rPr lang="fr-BE" dirty="0"/>
              <a:t> </a:t>
            </a:r>
            <a:r>
              <a:rPr lang="fr-BE" dirty="0" err="1"/>
              <a:t>injunction</a:t>
            </a:r>
            <a:r>
              <a:rPr lang="fr-BE" dirty="0"/>
              <a:t> in courts (</a:t>
            </a:r>
            <a:r>
              <a:rPr lang="fr-BE" dirty="0" err="1"/>
              <a:t>agst</a:t>
            </a:r>
            <a:r>
              <a:rPr lang="fr-BE" dirty="0"/>
              <a:t> </a:t>
            </a:r>
            <a:r>
              <a:rPr lang="fr-BE" dirty="0" err="1"/>
              <a:t>implementer</a:t>
            </a:r>
            <a:r>
              <a:rPr lang="fr-BE" dirty="0"/>
              <a:t> </a:t>
            </a:r>
            <a:r>
              <a:rPr lang="fr-BE" dirty="0" err="1"/>
              <a:t>that</a:t>
            </a:r>
            <a:r>
              <a:rPr lang="fr-BE" dirty="0"/>
              <a:t> </a:t>
            </a:r>
            <a:r>
              <a:rPr lang="fr-BE" dirty="0" err="1"/>
              <a:t>is</a:t>
            </a:r>
            <a:r>
              <a:rPr lang="fr-BE" dirty="0"/>
              <a:t> not </a:t>
            </a:r>
            <a:r>
              <a:rPr lang="fr-BE" dirty="0" err="1" smtClean="0"/>
              <a:t>unwilling</a:t>
            </a:r>
            <a:r>
              <a:rPr lang="fr-BE" dirty="0" smtClean="0"/>
              <a:t>)</a:t>
            </a:r>
          </a:p>
          <a:p>
            <a:r>
              <a:rPr lang="fr-BE" dirty="0" smtClean="0"/>
              <a:t>SEP </a:t>
            </a:r>
            <a:r>
              <a:rPr lang="fr-BE" dirty="0" err="1"/>
              <a:t>holder</a:t>
            </a:r>
            <a:r>
              <a:rPr lang="fr-BE" dirty="0"/>
              <a:t> </a:t>
            </a:r>
            <a:r>
              <a:rPr lang="fr-BE" dirty="0" err="1"/>
              <a:t>can</a:t>
            </a:r>
            <a:r>
              <a:rPr lang="fr-BE" dirty="0"/>
              <a:t> no longer </a:t>
            </a:r>
            <a:r>
              <a:rPr lang="fr-BE" dirty="0" err="1"/>
              <a:t>introduce</a:t>
            </a:r>
            <a:r>
              <a:rPr lang="fr-BE" dirty="0"/>
              <a:t> non-challenge or </a:t>
            </a:r>
            <a:r>
              <a:rPr lang="fr-BE" dirty="0" err="1"/>
              <a:t>termination</a:t>
            </a:r>
            <a:r>
              <a:rPr lang="fr-BE" dirty="0"/>
              <a:t> clauses in </a:t>
            </a:r>
            <a:r>
              <a:rPr lang="fr-BE" dirty="0" err="1" smtClean="0"/>
              <a:t>contract</a:t>
            </a:r>
            <a:endParaRPr lang="fr-BE" dirty="0" smtClean="0"/>
          </a:p>
          <a:p>
            <a:r>
              <a:rPr lang="fr-BE" dirty="0" smtClean="0"/>
              <a:t>SEP </a:t>
            </a:r>
            <a:r>
              <a:rPr lang="fr-BE" dirty="0" err="1"/>
              <a:t>holder</a:t>
            </a:r>
            <a:r>
              <a:rPr lang="fr-BE" dirty="0"/>
              <a:t> must </a:t>
            </a:r>
            <a:r>
              <a:rPr lang="fr-BE" dirty="0" err="1"/>
              <a:t>take</a:t>
            </a:r>
            <a:r>
              <a:rPr lang="fr-BE" dirty="0"/>
              <a:t> </a:t>
            </a:r>
            <a:r>
              <a:rPr lang="fr-BE" dirty="0" err="1"/>
              <a:t>very</a:t>
            </a:r>
            <a:r>
              <a:rPr lang="fr-BE" dirty="0"/>
              <a:t> « </a:t>
            </a:r>
            <a:r>
              <a:rPr lang="fr-BE" i="1" dirty="0" err="1">
                <a:solidFill>
                  <a:srgbClr val="FF0000"/>
                </a:solidFill>
              </a:rPr>
              <a:t>specific</a:t>
            </a:r>
            <a:r>
              <a:rPr lang="fr-BE" i="1" dirty="0">
                <a:solidFill>
                  <a:srgbClr val="FF0000"/>
                </a:solidFill>
              </a:rPr>
              <a:t> </a:t>
            </a:r>
            <a:r>
              <a:rPr lang="fr-BE" i="1" dirty="0" err="1">
                <a:solidFill>
                  <a:srgbClr val="FF0000"/>
                </a:solidFill>
              </a:rPr>
              <a:t>steps</a:t>
            </a:r>
            <a:r>
              <a:rPr lang="fr-BE" dirty="0">
                <a:solidFill>
                  <a:srgbClr val="FF0000"/>
                </a:solidFill>
              </a:rPr>
              <a:t> </a:t>
            </a:r>
            <a:r>
              <a:rPr lang="fr-BE" dirty="0"/>
              <a:t>»: Samsung « </a:t>
            </a:r>
            <a:r>
              <a:rPr lang="fr-BE" i="1" dirty="0" err="1">
                <a:solidFill>
                  <a:srgbClr val="FF0000"/>
                </a:solidFill>
              </a:rPr>
              <a:t>licensing</a:t>
            </a:r>
            <a:r>
              <a:rPr lang="fr-BE" i="1" dirty="0">
                <a:solidFill>
                  <a:srgbClr val="FF0000"/>
                </a:solidFill>
              </a:rPr>
              <a:t> </a:t>
            </a:r>
            <a:r>
              <a:rPr lang="fr-BE" i="1" dirty="0" err="1">
                <a:solidFill>
                  <a:srgbClr val="FF0000"/>
                </a:solidFill>
              </a:rPr>
              <a:t>framework</a:t>
            </a:r>
            <a:r>
              <a:rPr lang="fr-BE" dirty="0"/>
              <a:t> » and </a:t>
            </a:r>
            <a:r>
              <a:rPr lang="fr-BE" dirty="0" err="1"/>
              <a:t>Wathelet’s</a:t>
            </a:r>
            <a:r>
              <a:rPr lang="fr-BE" dirty="0"/>
              <a:t> « </a:t>
            </a:r>
            <a:r>
              <a:rPr lang="fr-BE" i="1" dirty="0">
                <a:solidFill>
                  <a:srgbClr val="FF0000"/>
                </a:solidFill>
              </a:rPr>
              <a:t>Guidelines</a:t>
            </a:r>
            <a:r>
              <a:rPr lang="fr-BE" dirty="0"/>
              <a:t> »</a:t>
            </a:r>
          </a:p>
          <a:p>
            <a:endParaRPr lang="fr-BE" dirty="0"/>
          </a:p>
        </p:txBody>
      </p:sp>
    </p:spTree>
    <p:extLst>
      <p:ext uri="{BB962C8B-B14F-4D97-AF65-F5344CB8AC3E}">
        <p14:creationId xmlns:p14="http://schemas.microsoft.com/office/powerpoint/2010/main" val="27302499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dirty="0"/>
              <a:t>The </a:t>
            </a:r>
            <a:r>
              <a:rPr lang="fr-BE" dirty="0" err="1"/>
              <a:t>law</a:t>
            </a:r>
            <a:endParaRPr lang="fr-BE" dirty="0"/>
          </a:p>
        </p:txBody>
      </p:sp>
      <p:sp>
        <p:nvSpPr>
          <p:cNvPr id="8" name="Espace réservé du contenu 7"/>
          <p:cNvSpPr>
            <a:spLocks noGrp="1"/>
          </p:cNvSpPr>
          <p:nvPr>
            <p:ph idx="1"/>
          </p:nvPr>
        </p:nvSpPr>
        <p:spPr/>
        <p:txBody>
          <a:bodyPr/>
          <a:lstStyle/>
          <a:p>
            <a:r>
              <a:rPr lang="fr-BE" dirty="0"/>
              <a:t>Commission </a:t>
            </a:r>
            <a:r>
              <a:rPr lang="fr-BE" dirty="0" err="1"/>
              <a:t>Decision</a:t>
            </a:r>
            <a:r>
              <a:rPr lang="fr-BE" dirty="0"/>
              <a:t>, </a:t>
            </a:r>
            <a:r>
              <a:rPr lang="fr-BE" i="1" dirty="0"/>
              <a:t>Samsung – </a:t>
            </a:r>
            <a:r>
              <a:rPr lang="fr-BE" i="1" dirty="0" err="1"/>
              <a:t>Enforcement</a:t>
            </a:r>
            <a:r>
              <a:rPr lang="fr-BE" i="1" dirty="0"/>
              <a:t> of UMTS Standard  Essential Patents</a:t>
            </a:r>
            <a:r>
              <a:rPr lang="fr-BE" dirty="0"/>
              <a:t>, 29 May 2014, AT 39939 (Article 9) (Apple complaint)</a:t>
            </a:r>
          </a:p>
          <a:p>
            <a:r>
              <a:rPr lang="fr-BE" dirty="0"/>
              <a:t>Commission </a:t>
            </a:r>
            <a:r>
              <a:rPr lang="fr-BE" dirty="0" err="1"/>
              <a:t>Decision</a:t>
            </a:r>
            <a:r>
              <a:rPr lang="fr-BE" dirty="0"/>
              <a:t>, </a:t>
            </a:r>
            <a:r>
              <a:rPr lang="fr-BE" i="1" dirty="0"/>
              <a:t>Motorola – </a:t>
            </a:r>
            <a:r>
              <a:rPr lang="fr-BE" i="1" dirty="0" err="1"/>
              <a:t>Enforcement</a:t>
            </a:r>
            <a:r>
              <a:rPr lang="fr-BE" i="1" dirty="0"/>
              <a:t> of GPRS Standard Essential Patents</a:t>
            </a:r>
            <a:r>
              <a:rPr lang="fr-BE" dirty="0"/>
              <a:t>, 29 May 2014, AT 39985, (Article 7) (Apple complaint)</a:t>
            </a:r>
          </a:p>
          <a:p>
            <a:r>
              <a:rPr lang="fr-BE" dirty="0" err="1"/>
              <a:t>Preliminary</a:t>
            </a:r>
            <a:r>
              <a:rPr lang="fr-BE" dirty="0"/>
              <a:t> </a:t>
            </a:r>
            <a:r>
              <a:rPr lang="fr-BE" dirty="0" err="1"/>
              <a:t>reference</a:t>
            </a:r>
            <a:r>
              <a:rPr lang="fr-BE" dirty="0"/>
              <a:t> </a:t>
            </a:r>
            <a:r>
              <a:rPr lang="fr-BE" dirty="0" err="1"/>
              <a:t>before</a:t>
            </a:r>
            <a:r>
              <a:rPr lang="fr-BE" dirty="0"/>
              <a:t> the CJEU, </a:t>
            </a:r>
            <a:r>
              <a:rPr lang="fr-BE" i="1" dirty="0" err="1"/>
              <a:t>Huawei</a:t>
            </a:r>
            <a:r>
              <a:rPr lang="fr-BE" i="1" dirty="0"/>
              <a:t> v ZTE</a:t>
            </a:r>
            <a:r>
              <a:rPr lang="fr-BE" dirty="0"/>
              <a:t>, </a:t>
            </a:r>
            <a:r>
              <a:rPr lang="en-US" dirty="0"/>
              <a:t>C-170/13</a:t>
            </a:r>
            <a:r>
              <a:rPr lang="fr-BE" dirty="0"/>
              <a:t>, Opinion of AG </a:t>
            </a:r>
            <a:r>
              <a:rPr lang="fr-BE" dirty="0" err="1"/>
              <a:t>Wathelet</a:t>
            </a:r>
            <a:r>
              <a:rPr lang="fr-BE" dirty="0"/>
              <a:t>, 20 </a:t>
            </a:r>
            <a:r>
              <a:rPr lang="fr-BE" dirty="0" err="1"/>
              <a:t>November</a:t>
            </a:r>
            <a:r>
              <a:rPr lang="fr-BE" dirty="0"/>
              <a:t> 2014</a:t>
            </a:r>
            <a:endParaRPr lang="fr-BE" dirty="0"/>
          </a:p>
        </p:txBody>
      </p:sp>
    </p:spTree>
    <p:extLst>
      <p:ext uri="{BB962C8B-B14F-4D97-AF65-F5344CB8AC3E}">
        <p14:creationId xmlns:p14="http://schemas.microsoft.com/office/powerpoint/2010/main" val="3673504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719" y="170547"/>
            <a:ext cx="9139175" cy="658614"/>
          </a:xfrm>
        </p:spPr>
        <p:txBody>
          <a:bodyPr/>
          <a:lstStyle/>
          <a:p>
            <a:r>
              <a:rPr lang="fr-BE" dirty="0" err="1" smtClean="0"/>
              <a:t>Legal</a:t>
            </a:r>
            <a:r>
              <a:rPr lang="fr-BE" dirty="0" smtClean="0"/>
              <a:t> </a:t>
            </a:r>
            <a:r>
              <a:rPr lang="fr-BE" dirty="0" err="1" smtClean="0"/>
              <a:t>problem</a:t>
            </a:r>
            <a:r>
              <a:rPr lang="fr-BE" dirty="0" smtClean="0"/>
              <a:t> </a:t>
            </a:r>
            <a:r>
              <a:rPr lang="fr-BE" dirty="0" err="1"/>
              <a:t>with</a:t>
            </a:r>
            <a:r>
              <a:rPr lang="fr-BE" dirty="0"/>
              <a:t> FRAND « </a:t>
            </a:r>
            <a:r>
              <a:rPr lang="fr-BE" i="1" dirty="0" err="1"/>
              <a:t>Antitrustization</a:t>
            </a:r>
            <a:r>
              <a:rPr lang="fr-BE" dirty="0"/>
              <a:t> »</a:t>
            </a:r>
          </a:p>
        </p:txBody>
      </p:sp>
      <p:sp>
        <p:nvSpPr>
          <p:cNvPr id="4" name="Espace réservé du texte 3"/>
          <p:cNvSpPr>
            <a:spLocks noGrp="1"/>
          </p:cNvSpPr>
          <p:nvPr>
            <p:ph type="body" idx="1"/>
          </p:nvPr>
        </p:nvSpPr>
        <p:spPr/>
        <p:txBody>
          <a:bodyPr/>
          <a:lstStyle/>
          <a:p>
            <a:r>
              <a:rPr lang="fr-BE" dirty="0" err="1" smtClean="0"/>
              <a:t>External</a:t>
            </a:r>
            <a:r>
              <a:rPr lang="fr-BE" dirty="0" smtClean="0"/>
              <a:t> </a:t>
            </a:r>
            <a:r>
              <a:rPr lang="fr-BE" dirty="0" err="1" smtClean="0"/>
              <a:t>controversies</a:t>
            </a:r>
            <a:endParaRPr lang="fr-BE" dirty="0"/>
          </a:p>
        </p:txBody>
      </p:sp>
      <p:sp>
        <p:nvSpPr>
          <p:cNvPr id="5" name="Espace réservé du contenu 4"/>
          <p:cNvSpPr>
            <a:spLocks noGrp="1"/>
          </p:cNvSpPr>
          <p:nvPr>
            <p:ph sz="half" idx="2"/>
          </p:nvPr>
        </p:nvSpPr>
        <p:spPr/>
        <p:txBody>
          <a:bodyPr>
            <a:normAutofit fontScale="85000" lnSpcReduction="20000"/>
          </a:bodyPr>
          <a:lstStyle/>
          <a:p>
            <a:r>
              <a:rPr lang="fr-BE" dirty="0"/>
              <a:t>No </a:t>
            </a:r>
            <a:r>
              <a:rPr lang="fr-BE" dirty="0" err="1"/>
              <a:t>explanation</a:t>
            </a:r>
            <a:r>
              <a:rPr lang="fr-BE" dirty="0"/>
              <a:t> </a:t>
            </a:r>
            <a:r>
              <a:rPr lang="fr-BE" dirty="0" err="1"/>
              <a:t>why</a:t>
            </a:r>
            <a:r>
              <a:rPr lang="fr-BE" dirty="0"/>
              <a:t> FRAND </a:t>
            </a:r>
            <a:r>
              <a:rPr lang="fr-BE" dirty="0" err="1"/>
              <a:t>creates</a:t>
            </a:r>
            <a:r>
              <a:rPr lang="fr-BE" dirty="0"/>
              <a:t> « </a:t>
            </a:r>
            <a:r>
              <a:rPr lang="fr-BE" i="1" dirty="0" err="1"/>
              <a:t>exceptional</a:t>
            </a:r>
            <a:r>
              <a:rPr lang="fr-BE" i="1" dirty="0"/>
              <a:t> </a:t>
            </a:r>
            <a:r>
              <a:rPr lang="fr-BE" i="1" dirty="0" err="1"/>
              <a:t>circumstances</a:t>
            </a:r>
            <a:r>
              <a:rPr lang="fr-BE" dirty="0"/>
              <a:t> »</a:t>
            </a:r>
          </a:p>
          <a:p>
            <a:r>
              <a:rPr lang="fr-BE" dirty="0"/>
              <a:t>Discussion </a:t>
            </a:r>
            <a:r>
              <a:rPr lang="fr-BE" dirty="0" err="1"/>
              <a:t>axed</a:t>
            </a:r>
            <a:r>
              <a:rPr lang="fr-BE" dirty="0"/>
              <a:t> on national </a:t>
            </a:r>
            <a:r>
              <a:rPr lang="fr-BE" dirty="0" err="1"/>
              <a:t>law</a:t>
            </a:r>
            <a:r>
              <a:rPr lang="fr-BE" dirty="0"/>
              <a:t> concepts</a:t>
            </a:r>
          </a:p>
          <a:p>
            <a:pPr lvl="1"/>
            <a:r>
              <a:rPr lang="fr-BE" dirty="0" err="1"/>
              <a:t>Contract</a:t>
            </a:r>
            <a:r>
              <a:rPr lang="fr-BE" dirty="0"/>
              <a:t> or </a:t>
            </a:r>
            <a:r>
              <a:rPr lang="fr-BE" dirty="0" err="1"/>
              <a:t>quasi-contract</a:t>
            </a:r>
            <a:r>
              <a:rPr lang="fr-BE" dirty="0"/>
              <a:t>?</a:t>
            </a:r>
          </a:p>
          <a:p>
            <a:pPr lvl="1"/>
            <a:r>
              <a:rPr lang="fr-BE" dirty="0"/>
              <a:t>Moral promise?</a:t>
            </a:r>
          </a:p>
          <a:p>
            <a:pPr lvl="1"/>
            <a:r>
              <a:rPr lang="fr-BE" dirty="0"/>
              <a:t>Estoppel </a:t>
            </a:r>
            <a:r>
              <a:rPr lang="fr-BE" dirty="0" err="1"/>
              <a:t>theory</a:t>
            </a:r>
            <a:r>
              <a:rPr lang="fr-BE" dirty="0"/>
              <a:t> or </a:t>
            </a:r>
            <a:r>
              <a:rPr lang="fr-BE" dirty="0" err="1"/>
              <a:t>waiver</a:t>
            </a:r>
            <a:r>
              <a:rPr lang="fr-BE" dirty="0"/>
              <a:t> </a:t>
            </a:r>
            <a:r>
              <a:rPr lang="fr-BE" dirty="0" err="1"/>
              <a:t>principle</a:t>
            </a:r>
            <a:r>
              <a:rPr lang="fr-BE" dirty="0"/>
              <a:t>?</a:t>
            </a:r>
          </a:p>
          <a:p>
            <a:pPr lvl="1"/>
            <a:r>
              <a:rPr lang="fr-BE" dirty="0"/>
              <a:t>« </a:t>
            </a:r>
            <a:r>
              <a:rPr lang="fr-BE" i="1" dirty="0"/>
              <a:t>License of right </a:t>
            </a:r>
            <a:r>
              <a:rPr lang="fr-BE" dirty="0"/>
              <a:t>», AG </a:t>
            </a:r>
            <a:r>
              <a:rPr lang="fr-BE" dirty="0" err="1"/>
              <a:t>Wathelet</a:t>
            </a:r>
            <a:r>
              <a:rPr lang="fr-BE" dirty="0"/>
              <a:t>, §65</a:t>
            </a:r>
          </a:p>
          <a:p>
            <a:r>
              <a:rPr lang="fr-BE" dirty="0" err="1"/>
              <a:t>Example</a:t>
            </a:r>
            <a:r>
              <a:rPr lang="fr-BE" dirty="0"/>
              <a:t>: the </a:t>
            </a:r>
            <a:r>
              <a:rPr lang="fr-BE" dirty="0" err="1"/>
              <a:t>German</a:t>
            </a:r>
            <a:r>
              <a:rPr lang="fr-BE" dirty="0"/>
              <a:t> </a:t>
            </a:r>
            <a:r>
              <a:rPr lang="fr-BE" dirty="0" err="1"/>
              <a:t>quagmire</a:t>
            </a:r>
            <a:endParaRPr lang="fr-BE" dirty="0"/>
          </a:p>
          <a:p>
            <a:pPr lvl="1"/>
            <a:r>
              <a:rPr lang="fr-BE" dirty="0"/>
              <a:t>DE test </a:t>
            </a:r>
            <a:r>
              <a:rPr lang="fr-BE" dirty="0" err="1"/>
              <a:t>is</a:t>
            </a:r>
            <a:r>
              <a:rPr lang="fr-BE" dirty="0"/>
              <a:t> </a:t>
            </a:r>
            <a:r>
              <a:rPr lang="fr-BE" dirty="0" err="1"/>
              <a:t>whether</a:t>
            </a:r>
            <a:r>
              <a:rPr lang="fr-BE" dirty="0"/>
              <a:t> </a:t>
            </a:r>
            <a:r>
              <a:rPr lang="fr-BE" dirty="0" err="1"/>
              <a:t>there’s</a:t>
            </a:r>
            <a:r>
              <a:rPr lang="fr-BE" dirty="0"/>
              <a:t> « </a:t>
            </a:r>
            <a:r>
              <a:rPr lang="fr-BE" i="1" dirty="0" err="1"/>
              <a:t>willing</a:t>
            </a:r>
            <a:r>
              <a:rPr lang="fr-BE" i="1" dirty="0"/>
              <a:t> </a:t>
            </a:r>
            <a:r>
              <a:rPr lang="fr-BE" i="1" dirty="0" err="1"/>
              <a:t>licensee</a:t>
            </a:r>
            <a:r>
              <a:rPr lang="fr-BE" dirty="0"/>
              <a:t> »</a:t>
            </a:r>
          </a:p>
          <a:p>
            <a:pPr lvl="1"/>
            <a:r>
              <a:rPr lang="fr-BE" dirty="0"/>
              <a:t>FSC, Orange Book Standard; </a:t>
            </a:r>
            <a:r>
              <a:rPr lang="fr-BE" dirty="0" err="1"/>
              <a:t>Request</a:t>
            </a:r>
            <a:r>
              <a:rPr lang="fr-BE" dirty="0"/>
              <a:t> </a:t>
            </a:r>
            <a:r>
              <a:rPr lang="fr-BE" dirty="0" err="1"/>
              <a:t>under</a:t>
            </a:r>
            <a:r>
              <a:rPr lang="fr-BE" dirty="0"/>
              <a:t> Article 15 of </a:t>
            </a:r>
            <a:r>
              <a:rPr lang="fr-BE" dirty="0" err="1"/>
              <a:t>Regulation</a:t>
            </a:r>
            <a:r>
              <a:rPr lang="fr-BE" dirty="0"/>
              <a:t> 1/2003, </a:t>
            </a:r>
            <a:r>
              <a:rPr lang="en-US" altLang="fr-FR" dirty="0"/>
              <a:t>Judge Andreas </a:t>
            </a:r>
            <a:r>
              <a:rPr lang="nl-NL" altLang="fr-FR" dirty="0" err="1"/>
              <a:t>Voß</a:t>
            </a:r>
            <a:r>
              <a:rPr lang="nl-NL" altLang="fr-FR" dirty="0"/>
              <a:t> </a:t>
            </a:r>
            <a:r>
              <a:rPr lang="nl-NL" altLang="fr-FR" dirty="0" err="1"/>
              <a:t>request</a:t>
            </a:r>
            <a:r>
              <a:rPr lang="nl-NL" altLang="fr-FR" dirty="0"/>
              <a:t> in Motorola v. Apple, November 2013</a:t>
            </a:r>
            <a:r>
              <a:rPr lang="fr-BE" altLang="fr-FR" dirty="0"/>
              <a:t>; </a:t>
            </a:r>
            <a:r>
              <a:rPr lang="fr-BE" dirty="0" err="1"/>
              <a:t>Preliminary</a:t>
            </a:r>
            <a:r>
              <a:rPr lang="fr-BE" dirty="0"/>
              <a:t> </a:t>
            </a:r>
            <a:r>
              <a:rPr lang="fr-BE" dirty="0" err="1"/>
              <a:t>reference</a:t>
            </a:r>
            <a:r>
              <a:rPr lang="fr-BE" dirty="0"/>
              <a:t> </a:t>
            </a:r>
            <a:r>
              <a:rPr lang="fr-BE" dirty="0" err="1"/>
              <a:t>before</a:t>
            </a:r>
            <a:r>
              <a:rPr lang="fr-BE" dirty="0"/>
              <a:t> the CJEU, </a:t>
            </a:r>
            <a:r>
              <a:rPr lang="fr-BE" dirty="0" err="1"/>
              <a:t>Huawei</a:t>
            </a:r>
            <a:r>
              <a:rPr lang="fr-BE" dirty="0"/>
              <a:t> v ZTE, </a:t>
            </a:r>
            <a:r>
              <a:rPr lang="en-US" dirty="0"/>
              <a:t>C-170/13</a:t>
            </a:r>
            <a:r>
              <a:rPr lang="fr-BE" dirty="0"/>
              <a:t>, </a:t>
            </a:r>
            <a:r>
              <a:rPr lang="fr-BE" dirty="0" err="1"/>
              <a:t>Dusseldörf</a:t>
            </a:r>
            <a:r>
              <a:rPr lang="fr-BE" dirty="0"/>
              <a:t> Court</a:t>
            </a:r>
          </a:p>
        </p:txBody>
      </p:sp>
      <p:sp>
        <p:nvSpPr>
          <p:cNvPr id="6" name="Espace réservé du texte 5"/>
          <p:cNvSpPr>
            <a:spLocks noGrp="1"/>
          </p:cNvSpPr>
          <p:nvPr>
            <p:ph type="body" idx="10"/>
          </p:nvPr>
        </p:nvSpPr>
        <p:spPr/>
        <p:txBody>
          <a:bodyPr/>
          <a:lstStyle/>
          <a:p>
            <a:r>
              <a:rPr lang="fr-BE" dirty="0" err="1" smtClean="0"/>
              <a:t>Internal</a:t>
            </a:r>
            <a:r>
              <a:rPr lang="fr-BE" dirty="0" smtClean="0"/>
              <a:t> </a:t>
            </a:r>
            <a:r>
              <a:rPr lang="fr-BE" dirty="0" err="1" smtClean="0"/>
              <a:t>inconsistency</a:t>
            </a:r>
            <a:endParaRPr lang="fr-BE" dirty="0"/>
          </a:p>
        </p:txBody>
      </p:sp>
      <p:sp>
        <p:nvSpPr>
          <p:cNvPr id="7" name="Espace réservé du contenu 6"/>
          <p:cNvSpPr>
            <a:spLocks noGrp="1"/>
          </p:cNvSpPr>
          <p:nvPr>
            <p:ph sz="half" idx="11"/>
          </p:nvPr>
        </p:nvSpPr>
        <p:spPr/>
        <p:txBody>
          <a:bodyPr/>
          <a:lstStyle/>
          <a:p>
            <a:r>
              <a:rPr lang="en-US" dirty="0"/>
              <a:t>Antitrust tends to consider that unilateral announcement of pricing intentions not liable to create assurances on which third parties can rely and make design choices (</a:t>
            </a:r>
            <a:r>
              <a:rPr lang="en-US" i="1" dirty="0" err="1"/>
              <a:t>Woodpulp</a:t>
            </a:r>
            <a:r>
              <a:rPr lang="en-US" dirty="0"/>
              <a:t>, </a:t>
            </a:r>
            <a:r>
              <a:rPr lang="en-US" i="1" dirty="0"/>
              <a:t>Bayer</a:t>
            </a:r>
            <a:r>
              <a:rPr lang="en-US" dirty="0"/>
              <a:t>, etc.)</a:t>
            </a:r>
          </a:p>
          <a:p>
            <a:r>
              <a:rPr lang="en-US" dirty="0"/>
              <a:t>Well settled that for price announcements to trigger antitrust exposure, strategic information must be disclosed: FRAND too abstract in content?</a:t>
            </a:r>
          </a:p>
        </p:txBody>
      </p:sp>
    </p:spTree>
    <p:extLst>
      <p:ext uri="{BB962C8B-B14F-4D97-AF65-F5344CB8AC3E}">
        <p14:creationId xmlns:p14="http://schemas.microsoft.com/office/powerpoint/2010/main" val="10204863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980" y="170547"/>
            <a:ext cx="9130548" cy="658614"/>
          </a:xfrm>
        </p:spPr>
        <p:txBody>
          <a:bodyPr/>
          <a:lstStyle/>
          <a:p>
            <a:r>
              <a:rPr lang="fr-BE" dirty="0" err="1" smtClean="0"/>
              <a:t>Economic</a:t>
            </a:r>
            <a:r>
              <a:rPr lang="fr-BE" dirty="0" smtClean="0"/>
              <a:t> </a:t>
            </a:r>
            <a:r>
              <a:rPr lang="fr-BE" dirty="0" err="1" smtClean="0"/>
              <a:t>problem</a:t>
            </a:r>
            <a:r>
              <a:rPr lang="fr-BE" dirty="0" smtClean="0"/>
              <a:t> </a:t>
            </a:r>
            <a:r>
              <a:rPr lang="fr-BE" dirty="0" err="1" smtClean="0"/>
              <a:t>with</a:t>
            </a:r>
            <a:r>
              <a:rPr lang="fr-BE" dirty="0" smtClean="0"/>
              <a:t> FRAND « </a:t>
            </a:r>
            <a:r>
              <a:rPr lang="fr-BE" i="1" dirty="0" err="1" smtClean="0"/>
              <a:t>antitrustization</a:t>
            </a:r>
            <a:r>
              <a:rPr lang="fr-BE" dirty="0" smtClean="0"/>
              <a:t> »</a:t>
            </a:r>
            <a:endParaRPr lang="fr-BE" dirty="0"/>
          </a:p>
        </p:txBody>
      </p:sp>
      <p:sp>
        <p:nvSpPr>
          <p:cNvPr id="7" name="Espace réservé du contenu 6"/>
          <p:cNvSpPr>
            <a:spLocks noGrp="1"/>
          </p:cNvSpPr>
          <p:nvPr>
            <p:ph idx="1"/>
          </p:nvPr>
        </p:nvSpPr>
        <p:spPr/>
        <p:txBody>
          <a:bodyPr>
            <a:normAutofit fontScale="85000" lnSpcReduction="20000"/>
          </a:bodyPr>
          <a:lstStyle/>
          <a:p>
            <a:r>
              <a:rPr lang="fr-BE" dirty="0" smtClean="0"/>
              <a:t>The </a:t>
            </a:r>
            <a:r>
              <a:rPr lang="fr-BE" dirty="0" err="1" smtClean="0"/>
              <a:t>current</a:t>
            </a:r>
            <a:r>
              <a:rPr lang="fr-BE" dirty="0" smtClean="0"/>
              <a:t> antitrust </a:t>
            </a:r>
            <a:r>
              <a:rPr lang="fr-BE" dirty="0" err="1" smtClean="0"/>
              <a:t>interpretation</a:t>
            </a:r>
            <a:r>
              <a:rPr lang="fr-BE" dirty="0" smtClean="0"/>
              <a:t> of FRAND as a source of strict </a:t>
            </a:r>
            <a:r>
              <a:rPr lang="fr-BE" dirty="0" err="1" smtClean="0"/>
              <a:t>conduct</a:t>
            </a:r>
            <a:r>
              <a:rPr lang="fr-BE" dirty="0" smtClean="0"/>
              <a:t> obligations </a:t>
            </a:r>
            <a:r>
              <a:rPr lang="fr-BE" dirty="0" err="1" smtClean="0"/>
              <a:t>seeks</a:t>
            </a:r>
            <a:r>
              <a:rPr lang="fr-BE" dirty="0" smtClean="0"/>
              <a:t> to </a:t>
            </a:r>
            <a:r>
              <a:rPr lang="fr-BE" dirty="0" err="1" smtClean="0"/>
              <a:t>prevent</a:t>
            </a:r>
            <a:r>
              <a:rPr lang="fr-BE" dirty="0" smtClean="0"/>
              <a:t> hold-up, </a:t>
            </a:r>
            <a:r>
              <a:rPr lang="fr-BE" dirty="0" err="1" smtClean="0"/>
              <a:t>rather</a:t>
            </a:r>
            <a:r>
              <a:rPr lang="fr-BE" dirty="0" smtClean="0"/>
              <a:t> </a:t>
            </a:r>
            <a:r>
              <a:rPr lang="fr-BE" dirty="0" err="1" smtClean="0"/>
              <a:t>than</a:t>
            </a:r>
            <a:r>
              <a:rPr lang="fr-BE" dirty="0" smtClean="0"/>
              <a:t> </a:t>
            </a:r>
            <a:r>
              <a:rPr lang="fr-BE" dirty="0" err="1" smtClean="0"/>
              <a:t>remedying</a:t>
            </a:r>
            <a:r>
              <a:rPr lang="fr-BE" dirty="0" smtClean="0"/>
              <a:t> </a:t>
            </a:r>
            <a:r>
              <a:rPr lang="fr-BE" dirty="0" err="1" smtClean="0"/>
              <a:t>it</a:t>
            </a:r>
            <a:r>
              <a:rPr lang="fr-BE" dirty="0" smtClean="0"/>
              <a:t> </a:t>
            </a:r>
            <a:r>
              <a:rPr lang="fr-BE" dirty="0" err="1" smtClean="0"/>
              <a:t>when</a:t>
            </a:r>
            <a:r>
              <a:rPr lang="fr-BE" dirty="0" smtClean="0"/>
              <a:t> </a:t>
            </a:r>
            <a:r>
              <a:rPr lang="fr-BE" dirty="0" err="1" smtClean="0"/>
              <a:t>it</a:t>
            </a:r>
            <a:r>
              <a:rPr lang="fr-BE" dirty="0" smtClean="0"/>
              <a:t> </a:t>
            </a:r>
            <a:r>
              <a:rPr lang="fr-BE" dirty="0" err="1" smtClean="0"/>
              <a:t>occurs</a:t>
            </a:r>
            <a:endParaRPr lang="fr-BE" dirty="0" smtClean="0"/>
          </a:p>
          <a:p>
            <a:r>
              <a:rPr lang="fr-BE" dirty="0" smtClean="0"/>
              <a:t>This </a:t>
            </a:r>
            <a:r>
              <a:rPr lang="fr-BE" dirty="0" err="1" smtClean="0"/>
              <a:t>theory</a:t>
            </a:r>
            <a:r>
              <a:rPr lang="fr-BE" dirty="0" smtClean="0"/>
              <a:t> assumes, conjectures, </a:t>
            </a:r>
            <a:r>
              <a:rPr lang="fr-BE" dirty="0" err="1" smtClean="0"/>
              <a:t>predicts</a:t>
            </a:r>
            <a:r>
              <a:rPr lang="fr-BE" dirty="0" smtClean="0"/>
              <a:t> hold-up </a:t>
            </a:r>
            <a:r>
              <a:rPr lang="fr-BE" dirty="0" err="1" smtClean="0"/>
              <a:t>is</a:t>
            </a:r>
            <a:r>
              <a:rPr lang="fr-BE" dirty="0" smtClean="0"/>
              <a:t> </a:t>
            </a:r>
            <a:r>
              <a:rPr lang="fr-BE" dirty="0" err="1" smtClean="0"/>
              <a:t>inevitable</a:t>
            </a:r>
            <a:r>
              <a:rPr lang="fr-BE" dirty="0" smtClean="0"/>
              <a:t> </a:t>
            </a:r>
            <a:r>
              <a:rPr lang="fr-BE" dirty="0" err="1" smtClean="0"/>
              <a:t>result</a:t>
            </a:r>
            <a:r>
              <a:rPr lang="fr-BE" dirty="0" smtClean="0"/>
              <a:t> of un-FRAND </a:t>
            </a:r>
            <a:r>
              <a:rPr lang="fr-BE" dirty="0" err="1" smtClean="0"/>
              <a:t>SEPs</a:t>
            </a:r>
            <a:r>
              <a:rPr lang="fr-BE" dirty="0" smtClean="0"/>
              <a:t> </a:t>
            </a:r>
            <a:r>
              <a:rPr lang="fr-BE" dirty="0" err="1" smtClean="0"/>
              <a:t>owner</a:t>
            </a:r>
            <a:r>
              <a:rPr lang="fr-BE" dirty="0" smtClean="0"/>
              <a:t> </a:t>
            </a:r>
            <a:r>
              <a:rPr lang="fr-BE" dirty="0" err="1" smtClean="0"/>
              <a:t>conduct</a:t>
            </a:r>
            <a:endParaRPr lang="fr-BE" dirty="0" smtClean="0"/>
          </a:p>
          <a:p>
            <a:r>
              <a:rPr lang="fr-BE" dirty="0" smtClean="0"/>
              <a:t>Normative </a:t>
            </a:r>
            <a:r>
              <a:rPr lang="fr-BE" dirty="0" err="1" smtClean="0"/>
              <a:t>assumption</a:t>
            </a:r>
            <a:r>
              <a:rPr lang="fr-BE" dirty="0" smtClean="0"/>
              <a:t> </a:t>
            </a:r>
            <a:r>
              <a:rPr lang="fr-BE" dirty="0" err="1" smtClean="0"/>
              <a:t>devoid</a:t>
            </a:r>
            <a:r>
              <a:rPr lang="fr-BE" dirty="0" smtClean="0"/>
              <a:t> of support</a:t>
            </a:r>
          </a:p>
          <a:p>
            <a:r>
              <a:rPr lang="fr-BE" dirty="0" err="1" smtClean="0"/>
              <a:t>Weak</a:t>
            </a:r>
            <a:r>
              <a:rPr lang="fr-BE" dirty="0" smtClean="0"/>
              <a:t> </a:t>
            </a:r>
            <a:r>
              <a:rPr lang="fr-BE" dirty="0" err="1" smtClean="0"/>
              <a:t>theoretical</a:t>
            </a:r>
            <a:r>
              <a:rPr lang="fr-BE" dirty="0" smtClean="0"/>
              <a:t> </a:t>
            </a:r>
            <a:r>
              <a:rPr lang="fr-BE" dirty="0" err="1" smtClean="0"/>
              <a:t>evidence</a:t>
            </a:r>
            <a:r>
              <a:rPr lang="fr-BE" dirty="0" smtClean="0"/>
              <a:t>: extrapolation of Shapiro </a:t>
            </a:r>
            <a:r>
              <a:rPr lang="fr-BE" dirty="0" err="1" smtClean="0"/>
              <a:t>papers</a:t>
            </a:r>
            <a:endParaRPr lang="fr-BE" dirty="0" smtClean="0"/>
          </a:p>
          <a:p>
            <a:pPr lvl="1"/>
            <a:r>
              <a:rPr lang="en-US" dirty="0" smtClean="0"/>
              <a:t>No antitrust remedy =&gt; stay injunctions until redesign has taken place;</a:t>
            </a:r>
          </a:p>
          <a:p>
            <a:pPr lvl="1"/>
            <a:r>
              <a:rPr lang="en-US" dirty="0" smtClean="0"/>
              <a:t>Heavy focus on non-integrated innovators (trolls)</a:t>
            </a:r>
          </a:p>
          <a:p>
            <a:r>
              <a:rPr lang="fr-BE" dirty="0" err="1" smtClean="0"/>
              <a:t>Weak</a:t>
            </a:r>
            <a:r>
              <a:rPr lang="fr-BE" dirty="0" smtClean="0"/>
              <a:t> </a:t>
            </a:r>
            <a:r>
              <a:rPr lang="fr-BE" dirty="0" err="1" smtClean="0"/>
              <a:t>empirical</a:t>
            </a:r>
            <a:r>
              <a:rPr lang="fr-BE" dirty="0" smtClean="0"/>
              <a:t> </a:t>
            </a:r>
            <a:r>
              <a:rPr lang="fr-BE" dirty="0" err="1" smtClean="0"/>
              <a:t>evidence</a:t>
            </a:r>
            <a:r>
              <a:rPr lang="fr-BE" dirty="0" smtClean="0"/>
              <a:t>:</a:t>
            </a:r>
          </a:p>
          <a:p>
            <a:pPr lvl="1"/>
            <a:r>
              <a:rPr lang="fr-BE" dirty="0" smtClean="0"/>
              <a:t>Joshua Wright, </a:t>
            </a:r>
            <a:r>
              <a:rPr lang="en-US" dirty="0" smtClean="0"/>
              <a:t>“Evidence-Based Antitrust Enforcement in the Technology Sector”, enforcement should be “disciplined by empiricism”</a:t>
            </a:r>
          </a:p>
          <a:p>
            <a:pPr lvl="1"/>
            <a:r>
              <a:rPr lang="fr-BE" dirty="0" smtClean="0"/>
              <a:t>ICT </a:t>
            </a:r>
            <a:r>
              <a:rPr lang="fr-BE" dirty="0" err="1" smtClean="0"/>
              <a:t>sector</a:t>
            </a:r>
            <a:r>
              <a:rPr lang="fr-BE" dirty="0" smtClean="0"/>
              <a:t>, public </a:t>
            </a:r>
            <a:r>
              <a:rPr lang="fr-BE" dirty="0" err="1" smtClean="0"/>
              <a:t>enemy</a:t>
            </a:r>
            <a:r>
              <a:rPr lang="fr-BE" dirty="0" smtClean="0"/>
              <a:t> N°1 for </a:t>
            </a:r>
            <a:r>
              <a:rPr lang="fr-BE" dirty="0" err="1" smtClean="0"/>
              <a:t>both</a:t>
            </a:r>
            <a:r>
              <a:rPr lang="fr-BE" dirty="0" smtClean="0"/>
              <a:t> </a:t>
            </a:r>
            <a:r>
              <a:rPr lang="fr-BE" dirty="0" err="1" smtClean="0"/>
              <a:t>abolitionists</a:t>
            </a:r>
            <a:r>
              <a:rPr lang="fr-BE" dirty="0" smtClean="0"/>
              <a:t> – innovation </a:t>
            </a:r>
            <a:r>
              <a:rPr lang="fr-BE" dirty="0" err="1" smtClean="0"/>
              <a:t>is</a:t>
            </a:r>
            <a:r>
              <a:rPr lang="fr-BE" dirty="0" smtClean="0"/>
              <a:t> </a:t>
            </a:r>
            <a:r>
              <a:rPr lang="fr-BE" dirty="0" err="1" smtClean="0"/>
              <a:t>said</a:t>
            </a:r>
            <a:r>
              <a:rPr lang="fr-BE" dirty="0" smtClean="0"/>
              <a:t> to </a:t>
            </a:r>
            <a:r>
              <a:rPr lang="fr-BE" dirty="0" err="1" smtClean="0"/>
              <a:t>be</a:t>
            </a:r>
            <a:r>
              <a:rPr lang="fr-BE" dirty="0" smtClean="0"/>
              <a:t> </a:t>
            </a:r>
            <a:r>
              <a:rPr lang="fr-BE" dirty="0" err="1" smtClean="0"/>
              <a:t>hampered</a:t>
            </a:r>
            <a:r>
              <a:rPr lang="fr-BE" dirty="0" smtClean="0"/>
              <a:t> by patents – and </a:t>
            </a:r>
            <a:r>
              <a:rPr lang="fr-BE" dirty="0" err="1" smtClean="0"/>
              <a:t>reformists</a:t>
            </a:r>
            <a:r>
              <a:rPr lang="fr-BE" dirty="0" smtClean="0"/>
              <a:t> – </a:t>
            </a:r>
            <a:r>
              <a:rPr lang="fr-BE" dirty="0" err="1" smtClean="0"/>
              <a:t>view</a:t>
            </a:r>
            <a:r>
              <a:rPr lang="fr-BE" dirty="0" smtClean="0"/>
              <a:t> </a:t>
            </a:r>
            <a:r>
              <a:rPr lang="fr-BE" dirty="0" err="1" smtClean="0"/>
              <a:t>that</a:t>
            </a:r>
            <a:r>
              <a:rPr lang="fr-BE" dirty="0" smtClean="0"/>
              <a:t> </a:t>
            </a:r>
            <a:r>
              <a:rPr lang="fr-BE" dirty="0" err="1" smtClean="0"/>
              <a:t>weak</a:t>
            </a:r>
            <a:r>
              <a:rPr lang="fr-BE" dirty="0" smtClean="0"/>
              <a:t> patents and </a:t>
            </a:r>
            <a:r>
              <a:rPr lang="fr-BE" dirty="0" err="1" smtClean="0"/>
              <a:t>thickets</a:t>
            </a:r>
            <a:r>
              <a:rPr lang="fr-BE" dirty="0" smtClean="0"/>
              <a:t> </a:t>
            </a:r>
            <a:r>
              <a:rPr lang="fr-BE" dirty="0" err="1" smtClean="0"/>
              <a:t>plague</a:t>
            </a:r>
            <a:r>
              <a:rPr lang="fr-BE" dirty="0" smtClean="0"/>
              <a:t> the </a:t>
            </a:r>
            <a:r>
              <a:rPr lang="fr-BE" dirty="0" err="1" smtClean="0"/>
              <a:t>sector</a:t>
            </a:r>
            <a:r>
              <a:rPr lang="fr-BE" dirty="0" smtClean="0"/>
              <a:t> </a:t>
            </a:r>
          </a:p>
          <a:p>
            <a:pPr lvl="1"/>
            <a:endParaRPr lang="en-US" dirty="0" smtClean="0"/>
          </a:p>
          <a:p>
            <a:pPr lvl="1"/>
            <a:endParaRPr lang="en-US" dirty="0" smtClean="0"/>
          </a:p>
          <a:p>
            <a:endParaRPr lang="fr-BE" dirty="0"/>
          </a:p>
        </p:txBody>
      </p:sp>
    </p:spTree>
    <p:extLst>
      <p:ext uri="{BB962C8B-B14F-4D97-AF65-F5344CB8AC3E}">
        <p14:creationId xmlns:p14="http://schemas.microsoft.com/office/powerpoint/2010/main" val="2806896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smtClean="0"/>
              <a:t>Prices</a:t>
            </a:r>
            <a:r>
              <a:rPr lang="fr-BE" dirty="0"/>
              <a:t> </a:t>
            </a:r>
            <a:r>
              <a:rPr lang="fr-BE" dirty="0" smtClean="0"/>
              <a:t>(</a:t>
            </a:r>
            <a:r>
              <a:rPr lang="fr-BE" dirty="0" err="1" smtClean="0"/>
              <a:t>Galetovic</a:t>
            </a:r>
            <a:r>
              <a:rPr lang="fr-BE" dirty="0" smtClean="0"/>
              <a:t>, Haber and </a:t>
            </a:r>
            <a:r>
              <a:rPr lang="fr-BE" dirty="0" err="1" smtClean="0"/>
              <a:t>Levine</a:t>
            </a:r>
            <a:r>
              <a:rPr lang="fr-BE" dirty="0" smtClean="0"/>
              <a:t>, 2014)</a:t>
            </a:r>
            <a:endParaRPr lang="fr-BE" dirty="0"/>
          </a:p>
        </p:txBody>
      </p:sp>
      <p:pic>
        <p:nvPicPr>
          <p:cNvPr id="4" name="Espace réservé du contenu 3"/>
          <p:cNvPicPr>
            <a:picLocks noGrp="1" noChangeAspect="1"/>
          </p:cNvPicPr>
          <p:nvPr>
            <p:ph idx="1"/>
          </p:nvPr>
        </p:nvPicPr>
        <p:blipFill>
          <a:blip r:embed="rId2"/>
          <a:stretch>
            <a:fillRect/>
          </a:stretch>
        </p:blipFill>
        <p:spPr>
          <a:xfrm>
            <a:off x="2539556" y="1624623"/>
            <a:ext cx="4050600" cy="3950067"/>
          </a:xfrm>
          <a:prstGeom prst="rect">
            <a:avLst/>
          </a:prstGeom>
        </p:spPr>
      </p:pic>
    </p:spTree>
    <p:extLst>
      <p:ext uri="{BB962C8B-B14F-4D97-AF65-F5344CB8AC3E}">
        <p14:creationId xmlns:p14="http://schemas.microsoft.com/office/powerpoint/2010/main" val="885364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dirty="0" smtClean="0"/>
              <a:t>EU Commission </a:t>
            </a:r>
            <a:br>
              <a:rPr lang="fr-BE" dirty="0" smtClean="0"/>
            </a:br>
            <a:r>
              <a:rPr lang="fr-BE" dirty="0" smtClean="0"/>
              <a:t>Joint </a:t>
            </a:r>
            <a:r>
              <a:rPr lang="fr-BE" dirty="0" err="1" smtClean="0"/>
              <a:t>Research</a:t>
            </a:r>
            <a:r>
              <a:rPr lang="fr-BE" dirty="0"/>
              <a:t> </a:t>
            </a:r>
            <a:r>
              <a:rPr lang="en-US" dirty="0" smtClean="0"/>
              <a:t>Centre</a:t>
            </a:r>
            <a:endParaRPr lang="fr-BE" dirty="0"/>
          </a:p>
        </p:txBody>
      </p:sp>
      <p:sp>
        <p:nvSpPr>
          <p:cNvPr id="4" name="Espace réservé du texte 3"/>
          <p:cNvSpPr>
            <a:spLocks noGrp="1"/>
          </p:cNvSpPr>
          <p:nvPr>
            <p:ph type="body" sz="half" idx="2"/>
          </p:nvPr>
        </p:nvSpPr>
        <p:spPr/>
        <p:txBody>
          <a:bodyPr/>
          <a:lstStyle/>
          <a:p>
            <a:r>
              <a:rPr lang="fr-BE" dirty="0" smtClean="0"/>
              <a:t>Data </a:t>
            </a:r>
            <a:r>
              <a:rPr lang="fr-BE" dirty="0" err="1" smtClean="0"/>
              <a:t>retrieved</a:t>
            </a:r>
            <a:r>
              <a:rPr lang="fr-BE" dirty="0" smtClean="0"/>
              <a:t> </a:t>
            </a:r>
            <a:r>
              <a:rPr lang="fr-BE" dirty="0" err="1" smtClean="0"/>
              <a:t>from</a:t>
            </a:r>
            <a:r>
              <a:rPr lang="fr-BE" dirty="0" smtClean="0"/>
              <a:t> EU </a:t>
            </a:r>
            <a:r>
              <a:rPr lang="fr-BE" dirty="0" err="1" smtClean="0"/>
              <a:t>Industrial</a:t>
            </a:r>
            <a:r>
              <a:rPr lang="fr-BE" dirty="0" smtClean="0"/>
              <a:t> R&amp;D Investment</a:t>
            </a:r>
          </a:p>
          <a:p>
            <a:r>
              <a:rPr lang="fr-BE" dirty="0" smtClean="0"/>
              <a:t>SCOREBOARDS 2009-2013</a:t>
            </a:r>
            <a:endParaRPr lang="fr-BE" dirty="0"/>
          </a:p>
        </p:txBody>
      </p:sp>
      <p:graphicFrame>
        <p:nvGraphicFramePr>
          <p:cNvPr id="15" name="Espace réservé pour une image  14"/>
          <p:cNvGraphicFramePr>
            <a:graphicFrameLocks noGrp="1"/>
          </p:cNvGraphicFramePr>
          <p:nvPr>
            <p:ph type="pic" idx="1"/>
            <p:extLst>
              <p:ext uri="{D42A27DB-BD31-4B8C-83A1-F6EECF244321}">
                <p14:modId xmlns:p14="http://schemas.microsoft.com/office/powerpoint/2010/main" val="796414062"/>
              </p:ext>
            </p:extLst>
          </p:nvPr>
        </p:nvGraphicFramePr>
        <p:xfrm>
          <a:off x="1143001" y="857250"/>
          <a:ext cx="6856810"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6501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815" y="4960138"/>
            <a:ext cx="5775385" cy="1463040"/>
          </a:xfrm>
        </p:spPr>
        <p:txBody>
          <a:bodyPr>
            <a:normAutofit/>
          </a:bodyPr>
          <a:lstStyle/>
          <a:p>
            <a:r>
              <a:rPr lang="fr-BE" dirty="0" smtClean="0"/>
              <a:t>EU Commission </a:t>
            </a:r>
            <a:br>
              <a:rPr lang="fr-BE" dirty="0" smtClean="0"/>
            </a:br>
            <a:r>
              <a:rPr lang="fr-BE" dirty="0" smtClean="0"/>
              <a:t>Joint </a:t>
            </a:r>
            <a:r>
              <a:rPr lang="fr-BE" dirty="0" err="1" smtClean="0"/>
              <a:t>Research</a:t>
            </a:r>
            <a:r>
              <a:rPr lang="fr-BE" dirty="0"/>
              <a:t> </a:t>
            </a:r>
            <a:r>
              <a:rPr lang="en-US" dirty="0" smtClean="0"/>
              <a:t>Centre</a:t>
            </a:r>
            <a:endParaRPr lang="fr-BE" dirty="0"/>
          </a:p>
        </p:txBody>
      </p:sp>
      <p:sp>
        <p:nvSpPr>
          <p:cNvPr id="4" name="Espace réservé du texte 3"/>
          <p:cNvSpPr>
            <a:spLocks noGrp="1"/>
          </p:cNvSpPr>
          <p:nvPr>
            <p:ph type="body" sz="half" idx="2"/>
          </p:nvPr>
        </p:nvSpPr>
        <p:spPr>
          <a:xfrm>
            <a:off x="6457950" y="4986017"/>
            <a:ext cx="2400300" cy="1463040"/>
          </a:xfrm>
        </p:spPr>
        <p:txBody>
          <a:bodyPr/>
          <a:lstStyle/>
          <a:p>
            <a:r>
              <a:rPr lang="fr-BE" dirty="0" smtClean="0"/>
              <a:t>Data </a:t>
            </a:r>
            <a:r>
              <a:rPr lang="fr-BE" dirty="0" err="1" smtClean="0"/>
              <a:t>retrieved</a:t>
            </a:r>
            <a:r>
              <a:rPr lang="fr-BE" dirty="0" smtClean="0"/>
              <a:t> </a:t>
            </a:r>
            <a:r>
              <a:rPr lang="fr-BE" dirty="0" err="1" smtClean="0"/>
              <a:t>from</a:t>
            </a:r>
            <a:r>
              <a:rPr lang="fr-BE" dirty="0" smtClean="0"/>
              <a:t> EU </a:t>
            </a:r>
            <a:r>
              <a:rPr lang="fr-BE" dirty="0" err="1"/>
              <a:t>Industrial</a:t>
            </a:r>
            <a:r>
              <a:rPr lang="fr-BE" dirty="0"/>
              <a:t> R&amp;D Investment</a:t>
            </a:r>
          </a:p>
          <a:p>
            <a:r>
              <a:rPr lang="fr-BE" dirty="0"/>
              <a:t>SCOREBOARDS </a:t>
            </a:r>
            <a:r>
              <a:rPr lang="fr-BE" dirty="0" smtClean="0"/>
              <a:t>2009-2013</a:t>
            </a:r>
            <a:endParaRPr lang="fr-BE" dirty="0"/>
          </a:p>
        </p:txBody>
      </p:sp>
      <p:graphicFrame>
        <p:nvGraphicFramePr>
          <p:cNvPr id="6" name="Espace réservé pour une image  5"/>
          <p:cNvGraphicFramePr>
            <a:graphicFrameLocks noGrp="1"/>
          </p:cNvGraphicFramePr>
          <p:nvPr>
            <p:ph type="pic" idx="1"/>
            <p:extLst>
              <p:ext uri="{D42A27DB-BD31-4B8C-83A1-F6EECF244321}">
                <p14:modId xmlns:p14="http://schemas.microsoft.com/office/powerpoint/2010/main" val="2852752709"/>
              </p:ext>
            </p:extLst>
          </p:nvPr>
        </p:nvGraphicFramePr>
        <p:xfrm>
          <a:off x="1143001" y="857250"/>
          <a:ext cx="6856810"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35433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980" y="136041"/>
            <a:ext cx="8757494" cy="658614"/>
          </a:xfrm>
        </p:spPr>
        <p:txBody>
          <a:bodyPr/>
          <a:lstStyle/>
          <a:p>
            <a:r>
              <a:rPr lang="fr-BE" dirty="0" smtClean="0"/>
              <a:t>Goals of the </a:t>
            </a:r>
            <a:r>
              <a:rPr lang="fr-BE" dirty="0" err="1" smtClean="0"/>
              <a:t>presentation</a:t>
            </a:r>
            <a:endParaRPr lang="fr-BE" dirty="0"/>
          </a:p>
        </p:txBody>
      </p:sp>
      <p:sp>
        <p:nvSpPr>
          <p:cNvPr id="3" name="Espace réservé du contenu 2"/>
          <p:cNvSpPr>
            <a:spLocks noGrp="1"/>
          </p:cNvSpPr>
          <p:nvPr>
            <p:ph idx="1"/>
          </p:nvPr>
        </p:nvSpPr>
        <p:spPr/>
        <p:txBody>
          <a:bodyPr>
            <a:normAutofit/>
          </a:bodyPr>
          <a:lstStyle/>
          <a:p>
            <a:pPr marL="608012" indent="-514350">
              <a:buFont typeface="+mj-lt"/>
              <a:buAutoNum type="arabicPeriod"/>
            </a:pPr>
            <a:r>
              <a:rPr lang="fr-BE" sz="2800" dirty="0"/>
              <a:t>Patent hold-up</a:t>
            </a:r>
          </a:p>
          <a:p>
            <a:pPr marL="608012" indent="-514350">
              <a:buFont typeface="+mj-lt"/>
              <a:buAutoNum type="arabicPeriod"/>
            </a:pPr>
            <a:r>
              <a:rPr lang="fr-BE" sz="2800" dirty="0" smtClean="0"/>
              <a:t>The </a:t>
            </a:r>
            <a:r>
              <a:rPr lang="fr-BE" sz="2800" dirty="0"/>
              <a:t>« </a:t>
            </a:r>
            <a:r>
              <a:rPr lang="fr-BE" sz="2800" i="1" dirty="0" err="1" smtClean="0"/>
              <a:t>antitrustization</a:t>
            </a:r>
            <a:r>
              <a:rPr lang="fr-BE" sz="2800" dirty="0"/>
              <a:t> » of FRAND, or FRAND as source of antitrust </a:t>
            </a:r>
            <a:r>
              <a:rPr lang="fr-BE" sz="2800" dirty="0" err="1"/>
              <a:t>liability</a:t>
            </a:r>
            <a:r>
              <a:rPr lang="fr-BE" sz="2800" dirty="0"/>
              <a:t> </a:t>
            </a:r>
            <a:r>
              <a:rPr lang="fr-BE" sz="2800" dirty="0" smtClean="0"/>
              <a:t>and </a:t>
            </a:r>
            <a:r>
              <a:rPr lang="fr-BE" sz="2800" dirty="0" err="1"/>
              <a:t>remedy</a:t>
            </a:r>
            <a:endParaRPr lang="fr-BE" sz="2800" dirty="0"/>
          </a:p>
          <a:p>
            <a:pPr marL="608012" indent="-514350">
              <a:buFont typeface="+mj-lt"/>
              <a:buAutoNum type="arabicPeriod"/>
            </a:pPr>
            <a:r>
              <a:rPr lang="fr-BE" sz="2800" dirty="0" smtClean="0"/>
              <a:t>A </a:t>
            </a:r>
            <a:r>
              <a:rPr lang="fr-BE" sz="2800" dirty="0" err="1"/>
              <a:t>reappraisal</a:t>
            </a:r>
            <a:r>
              <a:rPr lang="fr-BE" sz="2800" dirty="0"/>
              <a:t>: FRAND as </a:t>
            </a:r>
            <a:r>
              <a:rPr lang="fr-BE" sz="2800" dirty="0" err="1"/>
              <a:t>matching</a:t>
            </a:r>
            <a:r>
              <a:rPr lang="fr-BE" sz="2800" dirty="0"/>
              <a:t> </a:t>
            </a:r>
            <a:r>
              <a:rPr lang="fr-BE" sz="2800" dirty="0" err="1"/>
              <a:t>device</a:t>
            </a:r>
            <a:r>
              <a:rPr lang="fr-BE" sz="2800" dirty="0"/>
              <a:t> on multi-</a:t>
            </a:r>
            <a:r>
              <a:rPr lang="fr-BE" sz="2800" dirty="0" err="1"/>
              <a:t>sided</a:t>
            </a:r>
            <a:r>
              <a:rPr lang="fr-BE" sz="2800" dirty="0"/>
              <a:t> </a:t>
            </a:r>
            <a:r>
              <a:rPr lang="fr-BE" sz="2800" dirty="0" err="1"/>
              <a:t>platforms</a:t>
            </a:r>
            <a:endParaRPr lang="fr-BE" sz="2800" dirty="0"/>
          </a:p>
        </p:txBody>
      </p:sp>
    </p:spTree>
    <p:extLst>
      <p:ext uri="{BB962C8B-B14F-4D97-AF65-F5344CB8AC3E}">
        <p14:creationId xmlns:p14="http://schemas.microsoft.com/office/powerpoint/2010/main" val="1592493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
          <p:cNvGrpSpPr>
            <a:grpSpLocks noChangeAspect="1"/>
          </p:cNvGrpSpPr>
          <p:nvPr/>
        </p:nvGrpSpPr>
        <p:grpSpPr bwMode="auto">
          <a:xfrm>
            <a:off x="373846" y="78608"/>
            <a:ext cx="5237711" cy="6779392"/>
            <a:chOff x="567" y="77"/>
            <a:chExt cx="3924" cy="5079"/>
          </a:xfrm>
        </p:grpSpPr>
        <p:sp>
          <p:nvSpPr>
            <p:cNvPr id="12" name="AutoShape 3"/>
            <p:cNvSpPr>
              <a:spLocks noChangeAspect="1" noChangeArrowheads="1" noTextEdit="1"/>
            </p:cNvSpPr>
            <p:nvPr/>
          </p:nvSpPr>
          <p:spPr bwMode="auto">
            <a:xfrm>
              <a:off x="567" y="77"/>
              <a:ext cx="3917" cy="5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BE">
                <a:solidFill>
                  <a:srgbClr val="2E2B21"/>
                </a:solidFill>
              </a:endParaRPr>
            </a:p>
          </p:txBody>
        </p:sp>
        <p:pic>
          <p:nvPicPr>
            <p:cNvPr id="1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 y="77"/>
              <a:ext cx="3924" cy="5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ZoneTexte 14"/>
          <p:cNvSpPr txBox="1"/>
          <p:nvPr/>
        </p:nvSpPr>
        <p:spPr>
          <a:xfrm>
            <a:off x="6497790" y="1147279"/>
            <a:ext cx="1837978" cy="4524315"/>
          </a:xfrm>
          <a:prstGeom prst="rect">
            <a:avLst/>
          </a:prstGeom>
          <a:noFill/>
        </p:spPr>
        <p:txBody>
          <a:bodyPr wrap="square" rtlCol="0">
            <a:spAutoFit/>
          </a:bodyPr>
          <a:lstStyle/>
          <a:p>
            <a:pPr algn="ctr"/>
            <a:r>
              <a:rPr lang="fr-BE" dirty="0" err="1" smtClean="0">
                <a:solidFill>
                  <a:srgbClr val="2E2B21"/>
                </a:solidFill>
                <a:latin typeface="Vollkorn Regular" panose="02000503070000020003"/>
              </a:rPr>
              <a:t>Number</a:t>
            </a:r>
            <a:r>
              <a:rPr lang="fr-BE" dirty="0" smtClean="0">
                <a:solidFill>
                  <a:srgbClr val="2E2B21"/>
                </a:solidFill>
                <a:latin typeface="Vollkorn Regular" panose="02000503070000020003"/>
              </a:rPr>
              <a:t> of ICT </a:t>
            </a:r>
            <a:r>
              <a:rPr lang="fr-BE" dirty="0" err="1" smtClean="0">
                <a:solidFill>
                  <a:srgbClr val="2E2B21"/>
                </a:solidFill>
                <a:latin typeface="Vollkorn Regular" panose="02000503070000020003"/>
              </a:rPr>
              <a:t>firms</a:t>
            </a:r>
            <a:r>
              <a:rPr lang="fr-BE" dirty="0" smtClean="0">
                <a:solidFill>
                  <a:srgbClr val="2E2B21"/>
                </a:solidFill>
                <a:latin typeface="Vollkorn Regular" panose="02000503070000020003"/>
              </a:rPr>
              <a:t> in top </a:t>
            </a:r>
            <a:r>
              <a:rPr lang="fr-BE" dirty="0">
                <a:solidFill>
                  <a:srgbClr val="2E2B21"/>
                </a:solidFill>
                <a:latin typeface="Vollkorn Regular" panose="02000503070000020003"/>
              </a:rPr>
              <a:t>40 </a:t>
            </a:r>
            <a:r>
              <a:rPr lang="fr-BE" dirty="0" smtClean="0">
                <a:solidFill>
                  <a:srgbClr val="2E2B21"/>
                </a:solidFill>
                <a:latin typeface="Vollkorn Regular" panose="02000503070000020003"/>
              </a:rPr>
              <a:t>(and </a:t>
            </a:r>
            <a:r>
              <a:rPr lang="fr-BE" dirty="0" err="1" smtClean="0">
                <a:solidFill>
                  <a:srgbClr val="2E2B21"/>
                </a:solidFill>
                <a:latin typeface="Vollkorn Regular" panose="02000503070000020003"/>
              </a:rPr>
              <a:t>rank</a:t>
            </a:r>
            <a:r>
              <a:rPr lang="fr-BE" dirty="0" smtClean="0">
                <a:solidFill>
                  <a:srgbClr val="2E2B21"/>
                </a:solidFill>
                <a:latin typeface="Vollkorn Regular" panose="02000503070000020003"/>
              </a:rPr>
              <a:t>)</a:t>
            </a:r>
            <a:endParaRPr lang="fr-BE" dirty="0">
              <a:solidFill>
                <a:srgbClr val="2E2B21"/>
              </a:solidFill>
              <a:latin typeface="Vollkorn Regular" panose="02000503070000020003"/>
            </a:endParaRPr>
          </a:p>
          <a:p>
            <a:endParaRPr lang="fr-BE" dirty="0">
              <a:solidFill>
                <a:srgbClr val="2E2B21"/>
              </a:solidFill>
              <a:latin typeface="Vollkorn Regular" panose="02000503070000020003"/>
            </a:endParaRPr>
          </a:p>
          <a:p>
            <a:pPr marL="342900" indent="-342900">
              <a:buFont typeface="+mj-lt"/>
              <a:buAutoNum type="arabicPeriod"/>
            </a:pPr>
            <a:r>
              <a:rPr lang="fr-BE" dirty="0">
                <a:solidFill>
                  <a:srgbClr val="2E2B21"/>
                </a:solidFill>
                <a:latin typeface="Vollkorn Regular" panose="02000503070000020003"/>
              </a:rPr>
              <a:t>Samsung (</a:t>
            </a:r>
            <a:r>
              <a:rPr lang="fr-BE" dirty="0">
                <a:solidFill>
                  <a:srgbClr val="FF0000"/>
                </a:solidFill>
                <a:latin typeface="Vollkorn Regular" panose="02000503070000020003"/>
              </a:rPr>
              <a:t>2</a:t>
            </a:r>
            <a:r>
              <a:rPr lang="fr-BE" dirty="0">
                <a:solidFill>
                  <a:srgbClr val="2E2B21"/>
                </a:solidFill>
                <a:latin typeface="Vollkorn Regular" panose="02000503070000020003"/>
              </a:rPr>
              <a:t>)</a:t>
            </a:r>
          </a:p>
          <a:p>
            <a:pPr marL="342900" indent="-342900">
              <a:buFont typeface="+mj-lt"/>
              <a:buAutoNum type="arabicPeriod"/>
            </a:pPr>
            <a:r>
              <a:rPr lang="fr-BE" dirty="0" smtClean="0">
                <a:solidFill>
                  <a:srgbClr val="2E2B21"/>
                </a:solidFill>
                <a:latin typeface="Vollkorn Regular" panose="02000503070000020003"/>
              </a:rPr>
              <a:t>Microsoft </a:t>
            </a:r>
            <a:r>
              <a:rPr lang="fr-BE" dirty="0">
                <a:solidFill>
                  <a:srgbClr val="2E2B21"/>
                </a:solidFill>
                <a:latin typeface="Vollkorn Regular" panose="02000503070000020003"/>
              </a:rPr>
              <a:t>(</a:t>
            </a:r>
            <a:r>
              <a:rPr lang="fr-BE" dirty="0">
                <a:solidFill>
                  <a:srgbClr val="FF0000"/>
                </a:solidFill>
                <a:latin typeface="Vollkorn Regular" panose="02000503070000020003"/>
              </a:rPr>
              <a:t>3</a:t>
            </a:r>
            <a:r>
              <a:rPr lang="fr-BE" dirty="0">
                <a:solidFill>
                  <a:srgbClr val="2E2B21"/>
                </a:solidFill>
                <a:latin typeface="Vollkorn Regular" panose="02000503070000020003"/>
              </a:rPr>
              <a:t>)</a:t>
            </a:r>
          </a:p>
          <a:p>
            <a:pPr marL="342900" indent="-342900">
              <a:buFont typeface="+mj-lt"/>
              <a:buAutoNum type="arabicPeriod"/>
            </a:pPr>
            <a:r>
              <a:rPr lang="fr-BE" dirty="0">
                <a:solidFill>
                  <a:srgbClr val="2E2B21"/>
                </a:solidFill>
                <a:latin typeface="Vollkorn Regular" panose="02000503070000020003"/>
              </a:rPr>
              <a:t>Intel (</a:t>
            </a:r>
            <a:r>
              <a:rPr lang="fr-BE" dirty="0">
                <a:solidFill>
                  <a:srgbClr val="FF0000"/>
                </a:solidFill>
                <a:latin typeface="Vollkorn Regular" panose="02000503070000020003"/>
              </a:rPr>
              <a:t>4</a:t>
            </a:r>
            <a:r>
              <a:rPr lang="fr-BE" dirty="0">
                <a:solidFill>
                  <a:srgbClr val="2E2B21"/>
                </a:solidFill>
                <a:latin typeface="Vollkorn Regular" panose="02000503070000020003"/>
              </a:rPr>
              <a:t>)</a:t>
            </a:r>
          </a:p>
          <a:p>
            <a:pPr marL="342900" indent="-342900">
              <a:buFont typeface="+mj-lt"/>
              <a:buAutoNum type="arabicPeriod"/>
            </a:pPr>
            <a:r>
              <a:rPr lang="fr-BE" dirty="0">
                <a:solidFill>
                  <a:srgbClr val="2E2B21"/>
                </a:solidFill>
                <a:latin typeface="Vollkorn Regular" panose="02000503070000020003"/>
              </a:rPr>
              <a:t>Google</a:t>
            </a:r>
          </a:p>
          <a:p>
            <a:pPr marL="342900" indent="-342900">
              <a:buFont typeface="+mj-lt"/>
              <a:buAutoNum type="arabicPeriod"/>
            </a:pPr>
            <a:r>
              <a:rPr lang="fr-BE" dirty="0">
                <a:solidFill>
                  <a:srgbClr val="2E2B21"/>
                </a:solidFill>
                <a:latin typeface="Vollkorn Regular" panose="02000503070000020003"/>
              </a:rPr>
              <a:t>Cisco</a:t>
            </a:r>
          </a:p>
          <a:p>
            <a:pPr marL="342900" indent="-342900">
              <a:buFont typeface="+mj-lt"/>
              <a:buAutoNum type="arabicPeriod"/>
            </a:pPr>
            <a:r>
              <a:rPr lang="fr-BE" dirty="0">
                <a:solidFill>
                  <a:srgbClr val="2E2B21"/>
                </a:solidFill>
                <a:latin typeface="Vollkorn Regular" panose="02000503070000020003"/>
              </a:rPr>
              <a:t>IBM</a:t>
            </a:r>
          </a:p>
          <a:p>
            <a:pPr marL="342900" indent="-342900">
              <a:buFont typeface="+mj-lt"/>
              <a:buAutoNum type="arabicPeriod"/>
            </a:pPr>
            <a:r>
              <a:rPr lang="fr-BE" dirty="0">
                <a:solidFill>
                  <a:srgbClr val="2E2B21"/>
                </a:solidFill>
                <a:latin typeface="Vollkorn Regular" panose="02000503070000020003"/>
              </a:rPr>
              <a:t>Nokia</a:t>
            </a:r>
          </a:p>
          <a:p>
            <a:pPr marL="342900" indent="-342900">
              <a:buFont typeface="+mj-lt"/>
              <a:buAutoNum type="arabicPeriod"/>
            </a:pPr>
            <a:r>
              <a:rPr lang="fr-BE" dirty="0">
                <a:solidFill>
                  <a:srgbClr val="2E2B21"/>
                </a:solidFill>
                <a:latin typeface="Vollkorn Regular" panose="02000503070000020003"/>
              </a:rPr>
              <a:t>Sony</a:t>
            </a:r>
          </a:p>
          <a:p>
            <a:pPr marL="342900" indent="-342900">
              <a:buFont typeface="+mj-lt"/>
              <a:buAutoNum type="arabicPeriod"/>
            </a:pPr>
            <a:r>
              <a:rPr lang="fr-BE" dirty="0">
                <a:solidFill>
                  <a:srgbClr val="2E2B21"/>
                </a:solidFill>
                <a:latin typeface="Vollkorn Regular" panose="02000503070000020003"/>
              </a:rPr>
              <a:t>Ericsson</a:t>
            </a:r>
          </a:p>
          <a:p>
            <a:pPr marL="342900" indent="-342900">
              <a:buFont typeface="+mj-lt"/>
              <a:buAutoNum type="arabicPeriod"/>
            </a:pPr>
            <a:r>
              <a:rPr lang="fr-BE" dirty="0">
                <a:solidFill>
                  <a:srgbClr val="2E2B21"/>
                </a:solidFill>
                <a:latin typeface="Vollkorn Regular" panose="02000503070000020003"/>
              </a:rPr>
              <a:t>Oracle</a:t>
            </a:r>
          </a:p>
          <a:p>
            <a:pPr marL="342900" indent="-342900">
              <a:buFont typeface="+mj-lt"/>
              <a:buAutoNum type="arabicPeriod"/>
            </a:pPr>
            <a:r>
              <a:rPr lang="fr-BE" dirty="0" err="1">
                <a:solidFill>
                  <a:srgbClr val="2E2B21"/>
                </a:solidFill>
                <a:latin typeface="Vollkorn Regular" panose="02000503070000020003"/>
              </a:rPr>
              <a:t>Huawei</a:t>
            </a:r>
            <a:endParaRPr lang="fr-BE" dirty="0">
              <a:solidFill>
                <a:srgbClr val="2E2B21"/>
              </a:solidFill>
              <a:latin typeface="Vollkorn Regular" panose="02000503070000020003"/>
            </a:endParaRPr>
          </a:p>
          <a:p>
            <a:pPr marL="342900" indent="-342900">
              <a:buFont typeface="+mj-lt"/>
              <a:buAutoNum type="arabicPeriod"/>
            </a:pPr>
            <a:r>
              <a:rPr lang="fr-BE" dirty="0" err="1">
                <a:solidFill>
                  <a:srgbClr val="2E2B21"/>
                </a:solidFill>
                <a:latin typeface="Vollkorn Regular" panose="02000503070000020003"/>
              </a:rPr>
              <a:t>Qualcomm</a:t>
            </a:r>
            <a:endParaRPr lang="fr-BE" dirty="0">
              <a:solidFill>
                <a:srgbClr val="2E2B21"/>
              </a:solidFill>
              <a:latin typeface="Vollkorn Regular" panose="02000503070000020003"/>
            </a:endParaRPr>
          </a:p>
        </p:txBody>
      </p:sp>
    </p:spTree>
    <p:extLst>
      <p:ext uri="{BB962C8B-B14F-4D97-AF65-F5344CB8AC3E}">
        <p14:creationId xmlns:p14="http://schemas.microsoft.com/office/powerpoint/2010/main" val="38173257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r>
              <a:rPr lang="fr-BE" dirty="0" smtClean="0"/>
              <a:t>III.	FRAND </a:t>
            </a:r>
            <a:r>
              <a:rPr lang="fr-BE" dirty="0" err="1" smtClean="0"/>
              <a:t>commitments</a:t>
            </a:r>
            <a:r>
              <a:rPr lang="fr-BE" dirty="0" smtClean="0"/>
              <a:t>, a multi-</a:t>
            </a:r>
            <a:r>
              <a:rPr lang="fr-BE" dirty="0" err="1" smtClean="0"/>
              <a:t>sided</a:t>
            </a:r>
            <a:r>
              <a:rPr lang="fr-BE" dirty="0" smtClean="0"/>
              <a:t> </a:t>
            </a:r>
            <a:r>
              <a:rPr lang="fr-BE" dirty="0" err="1" smtClean="0"/>
              <a:t>reappraisal</a:t>
            </a:r>
            <a:r>
              <a:rPr lang="fr-BE" dirty="0" smtClean="0"/>
              <a:t>?</a:t>
            </a:r>
            <a:endParaRPr lang="fr-BE" dirty="0"/>
          </a:p>
        </p:txBody>
      </p:sp>
    </p:spTree>
    <p:extLst>
      <p:ext uri="{BB962C8B-B14F-4D97-AF65-F5344CB8AC3E}">
        <p14:creationId xmlns:p14="http://schemas.microsoft.com/office/powerpoint/2010/main" val="27180578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BE" dirty="0" smtClean="0"/>
              <a:t>Intuition</a:t>
            </a:r>
            <a:endParaRPr lang="fr-BE" dirty="0"/>
          </a:p>
        </p:txBody>
      </p:sp>
      <p:sp>
        <p:nvSpPr>
          <p:cNvPr id="5" name="Espace réservé du contenu 4"/>
          <p:cNvSpPr>
            <a:spLocks noGrp="1"/>
          </p:cNvSpPr>
          <p:nvPr>
            <p:ph idx="1"/>
          </p:nvPr>
        </p:nvSpPr>
        <p:spPr/>
        <p:txBody>
          <a:bodyPr>
            <a:normAutofit fontScale="92500" lnSpcReduction="20000"/>
          </a:bodyPr>
          <a:lstStyle/>
          <a:p>
            <a:r>
              <a:rPr lang="fr-BE" dirty="0" err="1" smtClean="0"/>
              <a:t>Distributional</a:t>
            </a:r>
            <a:r>
              <a:rPr lang="fr-BE" dirty="0" smtClean="0"/>
              <a:t> </a:t>
            </a:r>
            <a:r>
              <a:rPr lang="fr-BE" dirty="0" err="1" smtClean="0"/>
              <a:t>purpose</a:t>
            </a:r>
            <a:r>
              <a:rPr lang="fr-BE" dirty="0" smtClean="0"/>
              <a:t> of FRAND (</a:t>
            </a:r>
            <a:r>
              <a:rPr lang="fr-BE" dirty="0" err="1" smtClean="0"/>
              <a:t>avert</a:t>
            </a:r>
            <a:r>
              <a:rPr lang="fr-BE" dirty="0" smtClean="0"/>
              <a:t> </a:t>
            </a:r>
            <a:r>
              <a:rPr lang="fr-BE" dirty="0" err="1" smtClean="0"/>
              <a:t>hold</a:t>
            </a:r>
            <a:r>
              <a:rPr lang="fr-BE" dirty="0" smtClean="0"/>
              <a:t> up by patent </a:t>
            </a:r>
            <a:r>
              <a:rPr lang="fr-BE" dirty="0" err="1" smtClean="0"/>
              <a:t>owner</a:t>
            </a:r>
            <a:r>
              <a:rPr lang="fr-BE" dirty="0" smtClean="0"/>
              <a:t>) </a:t>
            </a:r>
            <a:r>
              <a:rPr lang="fr-BE" dirty="0" err="1" smtClean="0"/>
              <a:t>is</a:t>
            </a:r>
            <a:r>
              <a:rPr lang="fr-BE" dirty="0" smtClean="0"/>
              <a:t> </a:t>
            </a:r>
            <a:r>
              <a:rPr lang="fr-BE" dirty="0" err="1" smtClean="0"/>
              <a:t>misguided</a:t>
            </a:r>
            <a:endParaRPr lang="fr-BE" dirty="0" smtClean="0"/>
          </a:p>
          <a:p>
            <a:r>
              <a:rPr lang="fr-BE" dirty="0" smtClean="0"/>
              <a:t>FRAND </a:t>
            </a:r>
            <a:r>
              <a:rPr lang="fr-BE" dirty="0" err="1" smtClean="0"/>
              <a:t>is</a:t>
            </a:r>
            <a:r>
              <a:rPr lang="fr-BE" dirty="0" smtClean="0"/>
              <a:t> </a:t>
            </a:r>
            <a:r>
              <a:rPr lang="fr-BE" dirty="0" err="1" smtClean="0"/>
              <a:t>primarily</a:t>
            </a:r>
            <a:r>
              <a:rPr lang="fr-BE" dirty="0" smtClean="0"/>
              <a:t> a </a:t>
            </a:r>
            <a:r>
              <a:rPr lang="fr-BE" dirty="0" err="1" smtClean="0"/>
              <a:t>matching</a:t>
            </a:r>
            <a:r>
              <a:rPr lang="fr-BE" dirty="0" smtClean="0"/>
              <a:t> (or </a:t>
            </a:r>
            <a:r>
              <a:rPr lang="fr-BE" dirty="0" err="1" smtClean="0"/>
              <a:t>courting</a:t>
            </a:r>
            <a:r>
              <a:rPr lang="fr-BE" dirty="0" smtClean="0"/>
              <a:t>) </a:t>
            </a:r>
            <a:r>
              <a:rPr lang="fr-BE" dirty="0" err="1" smtClean="0"/>
              <a:t>device</a:t>
            </a:r>
            <a:r>
              <a:rPr lang="fr-BE" dirty="0" smtClean="0"/>
              <a:t> on a multi-</a:t>
            </a:r>
            <a:r>
              <a:rPr lang="fr-BE" dirty="0" err="1" smtClean="0"/>
              <a:t>sided</a:t>
            </a:r>
            <a:r>
              <a:rPr lang="fr-BE" dirty="0" smtClean="0"/>
              <a:t> </a:t>
            </a:r>
            <a:r>
              <a:rPr lang="fr-BE" dirty="0" err="1" smtClean="0"/>
              <a:t>platform</a:t>
            </a:r>
            <a:endParaRPr lang="fr-BE" dirty="0" smtClean="0"/>
          </a:p>
          <a:p>
            <a:r>
              <a:rPr lang="fr-BE" dirty="0" err="1"/>
              <a:t>Classic</a:t>
            </a:r>
            <a:r>
              <a:rPr lang="fr-BE" dirty="0"/>
              <a:t> cross-</a:t>
            </a:r>
            <a:r>
              <a:rPr lang="fr-BE" dirty="0" err="1"/>
              <a:t>platform</a:t>
            </a:r>
            <a:r>
              <a:rPr lang="fr-BE" dirty="0"/>
              <a:t> </a:t>
            </a:r>
            <a:r>
              <a:rPr lang="fr-BE" dirty="0" smtClean="0"/>
              <a:t>positive </a:t>
            </a:r>
            <a:r>
              <a:rPr lang="fr-BE" dirty="0" err="1" smtClean="0"/>
              <a:t>externality</a:t>
            </a:r>
            <a:r>
              <a:rPr lang="fr-BE" dirty="0" smtClean="0"/>
              <a:t>, </a:t>
            </a:r>
            <a:r>
              <a:rPr lang="fr-BE" dirty="0" err="1" smtClean="0"/>
              <a:t>cuts</a:t>
            </a:r>
            <a:r>
              <a:rPr lang="fr-BE" dirty="0" smtClean="0"/>
              <a:t> </a:t>
            </a:r>
            <a:r>
              <a:rPr lang="fr-BE" dirty="0" err="1" smtClean="0"/>
              <a:t>both</a:t>
            </a:r>
            <a:r>
              <a:rPr lang="fr-BE" dirty="0" smtClean="0"/>
              <a:t> </a:t>
            </a:r>
            <a:r>
              <a:rPr lang="fr-BE" dirty="0" err="1" smtClean="0"/>
              <a:t>ways</a:t>
            </a:r>
            <a:endParaRPr lang="fr-BE" dirty="0"/>
          </a:p>
          <a:p>
            <a:pPr lvl="1"/>
            <a:r>
              <a:rPr lang="fr-BE" dirty="0" err="1"/>
              <a:t>Developers</a:t>
            </a:r>
            <a:r>
              <a:rPr lang="fr-BE" dirty="0"/>
              <a:t> </a:t>
            </a:r>
            <a:r>
              <a:rPr lang="fr-BE" dirty="0" err="1"/>
              <a:t>positively</a:t>
            </a:r>
            <a:r>
              <a:rPr lang="fr-BE" dirty="0"/>
              <a:t> </a:t>
            </a:r>
            <a:r>
              <a:rPr lang="fr-BE" dirty="0" err="1"/>
              <a:t>impacted</a:t>
            </a:r>
            <a:r>
              <a:rPr lang="fr-BE" dirty="0"/>
              <a:t> by </a:t>
            </a:r>
            <a:r>
              <a:rPr lang="fr-BE" dirty="0" err="1"/>
              <a:t>presence</a:t>
            </a:r>
            <a:r>
              <a:rPr lang="fr-BE" dirty="0"/>
              <a:t> of </a:t>
            </a:r>
            <a:r>
              <a:rPr lang="fr-BE" dirty="0" err="1"/>
              <a:t>implementers</a:t>
            </a:r>
            <a:r>
              <a:rPr lang="fr-BE" dirty="0"/>
              <a:t> on the </a:t>
            </a:r>
            <a:r>
              <a:rPr lang="fr-BE" dirty="0" err="1"/>
              <a:t>other</a:t>
            </a:r>
            <a:r>
              <a:rPr lang="fr-BE" dirty="0"/>
              <a:t> </a:t>
            </a:r>
            <a:r>
              <a:rPr lang="fr-BE" dirty="0" err="1"/>
              <a:t>side</a:t>
            </a:r>
            <a:r>
              <a:rPr lang="fr-BE" dirty="0"/>
              <a:t>: </a:t>
            </a:r>
            <a:r>
              <a:rPr lang="fr-BE" dirty="0" err="1"/>
              <a:t>technology</a:t>
            </a:r>
            <a:r>
              <a:rPr lang="fr-BE" dirty="0"/>
              <a:t> </a:t>
            </a:r>
            <a:r>
              <a:rPr lang="fr-BE" dirty="0" err="1"/>
              <a:t>dissemination</a:t>
            </a:r>
            <a:endParaRPr lang="fr-BE" dirty="0"/>
          </a:p>
          <a:p>
            <a:pPr lvl="1"/>
            <a:r>
              <a:rPr lang="fr-BE" dirty="0" err="1"/>
              <a:t>Implementers</a:t>
            </a:r>
            <a:r>
              <a:rPr lang="fr-BE" dirty="0"/>
              <a:t> </a:t>
            </a:r>
            <a:r>
              <a:rPr lang="fr-BE" dirty="0" err="1"/>
              <a:t>positively</a:t>
            </a:r>
            <a:r>
              <a:rPr lang="fr-BE" dirty="0"/>
              <a:t> </a:t>
            </a:r>
            <a:r>
              <a:rPr lang="fr-BE" dirty="0" err="1"/>
              <a:t>impacted</a:t>
            </a:r>
            <a:r>
              <a:rPr lang="fr-BE" dirty="0"/>
              <a:t> by </a:t>
            </a:r>
            <a:r>
              <a:rPr lang="fr-BE" dirty="0" err="1"/>
              <a:t>presence</a:t>
            </a:r>
            <a:r>
              <a:rPr lang="fr-BE" dirty="0"/>
              <a:t> of </a:t>
            </a:r>
            <a:r>
              <a:rPr lang="fr-BE" dirty="0" err="1"/>
              <a:t>developers</a:t>
            </a:r>
            <a:r>
              <a:rPr lang="fr-BE" dirty="0"/>
              <a:t> on the </a:t>
            </a:r>
            <a:r>
              <a:rPr lang="fr-BE" dirty="0" err="1"/>
              <a:t>other</a:t>
            </a:r>
            <a:r>
              <a:rPr lang="fr-BE" dirty="0"/>
              <a:t> </a:t>
            </a:r>
            <a:r>
              <a:rPr lang="fr-BE" dirty="0" err="1"/>
              <a:t>side</a:t>
            </a:r>
            <a:r>
              <a:rPr lang="fr-BE" dirty="0"/>
              <a:t>: </a:t>
            </a:r>
            <a:r>
              <a:rPr lang="fr-BE" dirty="0" err="1"/>
              <a:t>faster</a:t>
            </a:r>
            <a:r>
              <a:rPr lang="fr-BE" dirty="0"/>
              <a:t> conception, </a:t>
            </a:r>
            <a:r>
              <a:rPr lang="fr-BE" dirty="0" err="1"/>
              <a:t>increased</a:t>
            </a:r>
            <a:r>
              <a:rPr lang="fr-BE" dirty="0"/>
              <a:t> </a:t>
            </a:r>
            <a:r>
              <a:rPr lang="fr-BE" dirty="0" err="1"/>
              <a:t>technology</a:t>
            </a:r>
            <a:r>
              <a:rPr lang="fr-BE" dirty="0"/>
              <a:t> </a:t>
            </a:r>
            <a:r>
              <a:rPr lang="fr-BE" dirty="0" err="1" smtClean="0"/>
              <a:t>selection</a:t>
            </a:r>
            <a:r>
              <a:rPr lang="fr-BE" dirty="0" smtClean="0"/>
              <a:t>, </a:t>
            </a:r>
            <a:r>
              <a:rPr lang="fr-BE" dirty="0" err="1" smtClean="0"/>
              <a:t>avoid</a:t>
            </a:r>
            <a:r>
              <a:rPr lang="fr-BE" dirty="0" smtClean="0"/>
              <a:t> </a:t>
            </a:r>
            <a:r>
              <a:rPr lang="fr-BE" dirty="0" err="1" smtClean="0"/>
              <a:t>inadvertent</a:t>
            </a:r>
            <a:r>
              <a:rPr lang="fr-BE" dirty="0" smtClean="0"/>
              <a:t> </a:t>
            </a:r>
            <a:r>
              <a:rPr lang="fr-BE" dirty="0" err="1" smtClean="0"/>
              <a:t>infringement</a:t>
            </a:r>
            <a:endParaRPr lang="fr-BE" dirty="0"/>
          </a:p>
          <a:p>
            <a:r>
              <a:rPr lang="fr-BE" dirty="0" err="1" smtClean="0"/>
              <a:t>SSOs</a:t>
            </a:r>
            <a:r>
              <a:rPr lang="fr-BE" dirty="0" smtClean="0"/>
              <a:t> face the </a:t>
            </a:r>
            <a:r>
              <a:rPr lang="fr-BE" dirty="0" err="1" smtClean="0"/>
              <a:t>well-known</a:t>
            </a:r>
            <a:r>
              <a:rPr lang="fr-BE" dirty="0" smtClean="0"/>
              <a:t> challenge « </a:t>
            </a:r>
            <a:r>
              <a:rPr lang="fr-BE" i="1" dirty="0" smtClean="0"/>
              <a:t>to </a:t>
            </a:r>
            <a:r>
              <a:rPr lang="fr-BE" i="1" dirty="0" err="1" smtClean="0"/>
              <a:t>bring</a:t>
            </a:r>
            <a:r>
              <a:rPr lang="fr-BE" i="1" dirty="0" smtClean="0"/>
              <a:t> all </a:t>
            </a:r>
            <a:r>
              <a:rPr lang="fr-BE" i="1" dirty="0" err="1" smtClean="0"/>
              <a:t>sides</a:t>
            </a:r>
            <a:r>
              <a:rPr lang="fr-BE" i="1" dirty="0" smtClean="0"/>
              <a:t> on </a:t>
            </a:r>
            <a:r>
              <a:rPr lang="fr-BE" i="1" dirty="0" err="1" smtClean="0"/>
              <a:t>board</a:t>
            </a:r>
            <a:r>
              <a:rPr lang="fr-BE" dirty="0" smtClean="0"/>
              <a:t> »</a:t>
            </a:r>
          </a:p>
          <a:p>
            <a:pPr lvl="1"/>
            <a:r>
              <a:rPr lang="fr-BE" dirty="0" err="1" smtClean="0"/>
              <a:t>Bring</a:t>
            </a:r>
            <a:r>
              <a:rPr lang="fr-BE" dirty="0" smtClean="0"/>
              <a:t> as </a:t>
            </a:r>
            <a:r>
              <a:rPr lang="fr-BE" dirty="0" err="1" smtClean="0"/>
              <a:t>many</a:t>
            </a:r>
            <a:r>
              <a:rPr lang="fr-BE" dirty="0" smtClean="0"/>
              <a:t> </a:t>
            </a:r>
            <a:r>
              <a:rPr lang="fr-BE" dirty="0" err="1" smtClean="0"/>
              <a:t>implementer</a:t>
            </a:r>
            <a:r>
              <a:rPr lang="fr-BE" dirty="0" smtClean="0"/>
              <a:t>, to </a:t>
            </a:r>
            <a:r>
              <a:rPr lang="fr-BE" dirty="0" err="1" smtClean="0"/>
              <a:t>convince</a:t>
            </a:r>
            <a:r>
              <a:rPr lang="fr-BE" dirty="0" smtClean="0"/>
              <a:t> </a:t>
            </a:r>
            <a:r>
              <a:rPr lang="fr-BE" dirty="0" err="1" smtClean="0"/>
              <a:t>developpers</a:t>
            </a:r>
            <a:r>
              <a:rPr lang="fr-BE" dirty="0" smtClean="0"/>
              <a:t> to </a:t>
            </a:r>
            <a:r>
              <a:rPr lang="fr-BE" dirty="0" err="1" smtClean="0"/>
              <a:t>join</a:t>
            </a:r>
            <a:endParaRPr lang="fr-BE" dirty="0" smtClean="0"/>
          </a:p>
          <a:p>
            <a:pPr lvl="1"/>
            <a:r>
              <a:rPr lang="fr-BE" dirty="0" err="1" smtClean="0"/>
              <a:t>Bring</a:t>
            </a:r>
            <a:r>
              <a:rPr lang="fr-BE" dirty="0" smtClean="0"/>
              <a:t> as </a:t>
            </a:r>
            <a:r>
              <a:rPr lang="fr-BE" dirty="0" err="1" smtClean="0"/>
              <a:t>many</a:t>
            </a:r>
            <a:r>
              <a:rPr lang="fr-BE" dirty="0" smtClean="0"/>
              <a:t> </a:t>
            </a:r>
            <a:r>
              <a:rPr lang="fr-BE" dirty="0" err="1" smtClean="0"/>
              <a:t>developpers</a:t>
            </a:r>
            <a:r>
              <a:rPr lang="fr-BE" dirty="0" smtClean="0"/>
              <a:t>, to </a:t>
            </a:r>
            <a:r>
              <a:rPr lang="fr-BE" dirty="0" err="1" smtClean="0"/>
              <a:t>convince</a:t>
            </a:r>
            <a:r>
              <a:rPr lang="fr-BE" dirty="0" smtClean="0"/>
              <a:t> </a:t>
            </a:r>
            <a:r>
              <a:rPr lang="fr-BE" dirty="0" err="1" smtClean="0"/>
              <a:t>implementers</a:t>
            </a:r>
            <a:r>
              <a:rPr lang="fr-BE" dirty="0" smtClean="0"/>
              <a:t> to </a:t>
            </a:r>
            <a:r>
              <a:rPr lang="fr-BE" dirty="0" err="1" smtClean="0"/>
              <a:t>join</a:t>
            </a:r>
            <a:endParaRPr lang="fr-BE" dirty="0"/>
          </a:p>
        </p:txBody>
      </p:sp>
    </p:spTree>
    <p:extLst>
      <p:ext uri="{BB962C8B-B14F-4D97-AF65-F5344CB8AC3E}">
        <p14:creationId xmlns:p14="http://schemas.microsoft.com/office/powerpoint/2010/main" val="2858588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FRAND AS a </a:t>
            </a:r>
            <a:r>
              <a:rPr lang="fr-BE" dirty="0" err="1" smtClean="0"/>
              <a:t>matching</a:t>
            </a:r>
            <a:r>
              <a:rPr lang="fr-BE" dirty="0" smtClean="0"/>
              <a:t> </a:t>
            </a:r>
            <a:r>
              <a:rPr lang="fr-BE" dirty="0" err="1" smtClean="0"/>
              <a:t>mechanism</a:t>
            </a:r>
            <a:endParaRPr lang="fr-BE" dirty="0"/>
          </a:p>
        </p:txBody>
      </p:sp>
      <p:sp>
        <p:nvSpPr>
          <p:cNvPr id="3" name="Espace réservé du contenu 2"/>
          <p:cNvSpPr>
            <a:spLocks noGrp="1"/>
          </p:cNvSpPr>
          <p:nvPr>
            <p:ph idx="1"/>
          </p:nvPr>
        </p:nvSpPr>
        <p:spPr/>
        <p:txBody>
          <a:bodyPr>
            <a:normAutofit fontScale="77500" lnSpcReduction="20000"/>
          </a:bodyPr>
          <a:lstStyle/>
          <a:p>
            <a:r>
              <a:rPr lang="en-US" dirty="0"/>
              <a:t>SSOs have no obvious instruments of cost allocation or cost subsidization to </a:t>
            </a:r>
            <a:r>
              <a:rPr lang="en-US" dirty="0" smtClean="0"/>
              <a:t>bring technology </a:t>
            </a:r>
            <a:r>
              <a:rPr lang="en-US" dirty="0"/>
              <a:t>developers and </a:t>
            </a:r>
            <a:r>
              <a:rPr lang="en-US" dirty="0" smtClean="0"/>
              <a:t>implementers on board</a:t>
            </a:r>
            <a:endParaRPr lang="fr-BE" dirty="0"/>
          </a:p>
          <a:p>
            <a:r>
              <a:rPr lang="en-US" dirty="0" smtClean="0"/>
              <a:t>A priori, far from the canonical multi-sided platform where some users (advertisers) are charged and others are not (eyeballs)</a:t>
            </a:r>
          </a:p>
          <a:p>
            <a:r>
              <a:rPr lang="en-US" dirty="0" smtClean="0"/>
              <a:t>But platforms may also interfere on transaction </a:t>
            </a:r>
            <a:r>
              <a:rPr lang="en-US" dirty="0"/>
              <a:t>prices between </a:t>
            </a:r>
            <a:r>
              <a:rPr lang="en-US" dirty="0" smtClean="0"/>
              <a:t>users to promote participation to the platform </a:t>
            </a:r>
            <a:r>
              <a:rPr lang="en-US" dirty="0"/>
              <a:t>(</a:t>
            </a:r>
            <a:r>
              <a:rPr lang="en-US" dirty="0" err="1"/>
              <a:t>Rochet</a:t>
            </a:r>
            <a:r>
              <a:rPr lang="en-US" dirty="0"/>
              <a:t> and </a:t>
            </a:r>
            <a:r>
              <a:rPr lang="en-US" dirty="0" err="1"/>
              <a:t>Tirole</a:t>
            </a:r>
            <a:r>
              <a:rPr lang="en-US" dirty="0"/>
              <a:t>, “</a:t>
            </a:r>
            <a:r>
              <a:rPr lang="en-US" i="1" dirty="0"/>
              <a:t>Defining Two-Sided Markets</a:t>
            </a:r>
            <a:r>
              <a:rPr lang="en-US" dirty="0"/>
              <a:t>”, 2004)</a:t>
            </a:r>
          </a:p>
          <a:p>
            <a:r>
              <a:rPr lang="en-US" dirty="0" smtClean="0"/>
              <a:t>In particular, transaction </a:t>
            </a:r>
            <a:r>
              <a:rPr lang="en-US" dirty="0"/>
              <a:t>between buyer and user must not involve a “</a:t>
            </a:r>
            <a:r>
              <a:rPr lang="en-US" i="1" dirty="0">
                <a:solidFill>
                  <a:srgbClr val="FF0000"/>
                </a:solidFill>
              </a:rPr>
              <a:t>price determined through … monopoly price-setting</a:t>
            </a:r>
            <a:r>
              <a:rPr lang="en-US" dirty="0" smtClean="0"/>
              <a:t>”</a:t>
            </a:r>
          </a:p>
          <a:p>
            <a:r>
              <a:rPr lang="fr-BE" dirty="0" smtClean="0"/>
              <a:t>And </a:t>
            </a:r>
            <a:r>
              <a:rPr lang="fr-BE" dirty="0" err="1" smtClean="0"/>
              <a:t>this</a:t>
            </a:r>
            <a:r>
              <a:rPr lang="fr-BE" dirty="0" smtClean="0"/>
              <a:t> </a:t>
            </a:r>
            <a:r>
              <a:rPr lang="fr-BE" dirty="0" err="1" smtClean="0"/>
              <a:t>matters</a:t>
            </a:r>
            <a:r>
              <a:rPr lang="fr-BE" dirty="0" smtClean="0"/>
              <a:t> on </a:t>
            </a:r>
            <a:r>
              <a:rPr lang="fr-BE" dirty="0" err="1"/>
              <a:t>both</a:t>
            </a:r>
            <a:r>
              <a:rPr lang="fr-BE" dirty="0"/>
              <a:t> </a:t>
            </a:r>
            <a:r>
              <a:rPr lang="fr-BE" dirty="0" err="1" smtClean="0"/>
              <a:t>sides</a:t>
            </a:r>
            <a:r>
              <a:rPr lang="fr-BE" dirty="0" smtClean="0"/>
              <a:t>: </a:t>
            </a:r>
            <a:r>
              <a:rPr lang="fr-BE" dirty="0"/>
              <a:t>A SSO must </a:t>
            </a:r>
            <a:r>
              <a:rPr lang="fr-BE" dirty="0" err="1"/>
              <a:t>obtain</a:t>
            </a:r>
            <a:r>
              <a:rPr lang="en-US" dirty="0"/>
              <a:t> “</a:t>
            </a:r>
            <a:r>
              <a:rPr lang="en-US" i="1" dirty="0"/>
              <a:t>enough commitments from these owners (reasonable royalties, exact implementation of the technology, treatment of future innovation, etc.) in order to convince various potential users (e.g., consumer electronics and software companies) to invest in the technology, </a:t>
            </a:r>
            <a:r>
              <a:rPr lang="en-US" i="1" dirty="0">
                <a:solidFill>
                  <a:srgbClr val="FF0000"/>
                </a:solidFill>
              </a:rPr>
              <a:t>while also </a:t>
            </a:r>
            <a:r>
              <a:rPr lang="en-US" i="1" dirty="0"/>
              <a:t>making it attractive for each and every intellectual property owner to get on board</a:t>
            </a:r>
            <a:r>
              <a:rPr lang="en-US" dirty="0"/>
              <a:t>” </a:t>
            </a:r>
            <a:r>
              <a:rPr lang="en-US" dirty="0" smtClean="0"/>
              <a:t>(</a:t>
            </a:r>
            <a:r>
              <a:rPr lang="en-US" dirty="0" err="1" smtClean="0"/>
              <a:t>Rochet</a:t>
            </a:r>
            <a:r>
              <a:rPr lang="en-US" dirty="0" smtClean="0"/>
              <a:t> and </a:t>
            </a:r>
            <a:r>
              <a:rPr lang="en-US" dirty="0" err="1" smtClean="0"/>
              <a:t>Tirole</a:t>
            </a:r>
            <a:r>
              <a:rPr lang="en-US" dirty="0" smtClean="0"/>
              <a:t>, “</a:t>
            </a:r>
            <a:r>
              <a:rPr lang="en-US" i="1" dirty="0" smtClean="0"/>
              <a:t>Defining Two-Sided Markets</a:t>
            </a:r>
            <a:r>
              <a:rPr lang="en-US" dirty="0" smtClean="0"/>
              <a:t>”, 2004)</a:t>
            </a:r>
          </a:p>
          <a:p>
            <a:r>
              <a:rPr lang="en-US" dirty="0" smtClean="0"/>
              <a:t>Major implications for antitrust policy</a:t>
            </a:r>
            <a:endParaRPr lang="fr-BE" dirty="0"/>
          </a:p>
          <a:p>
            <a:endParaRPr lang="en-US" dirty="0"/>
          </a:p>
        </p:txBody>
      </p:sp>
    </p:spTree>
    <p:extLst>
      <p:ext uri="{BB962C8B-B14F-4D97-AF65-F5344CB8AC3E}">
        <p14:creationId xmlns:p14="http://schemas.microsoft.com/office/powerpoint/2010/main" val="2760391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err="1" smtClean="0"/>
              <a:t>Superiority</a:t>
            </a:r>
            <a:endParaRPr lang="fr-BE" dirty="0"/>
          </a:p>
        </p:txBody>
      </p:sp>
      <p:sp>
        <p:nvSpPr>
          <p:cNvPr id="3" name="Espace réservé du contenu 2"/>
          <p:cNvSpPr>
            <a:spLocks noGrp="1"/>
          </p:cNvSpPr>
          <p:nvPr>
            <p:ph idx="1"/>
          </p:nvPr>
        </p:nvSpPr>
        <p:spPr/>
        <p:txBody>
          <a:bodyPr/>
          <a:lstStyle/>
          <a:p>
            <a:r>
              <a:rPr lang="fr-BE" dirty="0" err="1" smtClean="0"/>
              <a:t>Avoidance</a:t>
            </a:r>
            <a:r>
              <a:rPr lang="fr-BE" dirty="0" smtClean="0"/>
              <a:t> of </a:t>
            </a:r>
            <a:r>
              <a:rPr lang="fr-BE" dirty="0" err="1" smtClean="0"/>
              <a:t>lengthy</a:t>
            </a:r>
            <a:r>
              <a:rPr lang="fr-BE" dirty="0" smtClean="0"/>
              <a:t> </a:t>
            </a:r>
            <a:r>
              <a:rPr lang="fr-BE" dirty="0" err="1" smtClean="0"/>
              <a:t>legal</a:t>
            </a:r>
            <a:r>
              <a:rPr lang="fr-BE" dirty="0" smtClean="0"/>
              <a:t> </a:t>
            </a:r>
            <a:r>
              <a:rPr lang="fr-BE" dirty="0" err="1" smtClean="0"/>
              <a:t>controversies</a:t>
            </a:r>
            <a:r>
              <a:rPr lang="fr-BE" dirty="0" smtClean="0"/>
              <a:t> </a:t>
            </a:r>
            <a:r>
              <a:rPr lang="fr-BE" dirty="0" err="1" smtClean="0"/>
              <a:t>that</a:t>
            </a:r>
            <a:r>
              <a:rPr lang="fr-BE" dirty="0" smtClean="0"/>
              <a:t> </a:t>
            </a:r>
            <a:r>
              <a:rPr lang="fr-BE" dirty="0" err="1" smtClean="0"/>
              <a:t>originate</a:t>
            </a:r>
            <a:r>
              <a:rPr lang="fr-BE" dirty="0" smtClean="0"/>
              <a:t> in national </a:t>
            </a:r>
            <a:r>
              <a:rPr lang="fr-BE" dirty="0" err="1" smtClean="0"/>
              <a:t>law</a:t>
            </a:r>
            <a:endParaRPr lang="fr-BE" dirty="0" smtClean="0"/>
          </a:p>
          <a:p>
            <a:r>
              <a:rPr lang="fr-BE" dirty="0" smtClean="0"/>
              <a:t>Places the </a:t>
            </a:r>
            <a:r>
              <a:rPr lang="fr-BE" dirty="0" err="1" smtClean="0"/>
              <a:t>debate</a:t>
            </a:r>
            <a:r>
              <a:rPr lang="fr-BE" dirty="0" smtClean="0"/>
              <a:t> on antitrust </a:t>
            </a:r>
            <a:r>
              <a:rPr lang="fr-BE" dirty="0" err="1" smtClean="0"/>
              <a:t>territory</a:t>
            </a:r>
            <a:r>
              <a:rPr lang="fr-BE" dirty="0" smtClean="0"/>
              <a:t>: </a:t>
            </a:r>
            <a:r>
              <a:rPr lang="fr-BE" dirty="0" err="1" smtClean="0"/>
              <a:t>monopoly</a:t>
            </a:r>
            <a:r>
              <a:rPr lang="fr-BE" dirty="0" smtClean="0"/>
              <a:t> power</a:t>
            </a:r>
          </a:p>
          <a:p>
            <a:endParaRPr lang="fr-BE" dirty="0"/>
          </a:p>
        </p:txBody>
      </p:sp>
    </p:spTree>
    <p:extLst>
      <p:ext uri="{BB962C8B-B14F-4D97-AF65-F5344CB8AC3E}">
        <p14:creationId xmlns:p14="http://schemas.microsoft.com/office/powerpoint/2010/main" val="3911582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dirty="0" smtClean="0"/>
              <a:t>FRAND has </a:t>
            </a:r>
            <a:r>
              <a:rPr lang="fr-BE" dirty="0" err="1" smtClean="0"/>
              <a:t>two</a:t>
            </a:r>
            <a:r>
              <a:rPr lang="fr-BE" dirty="0" smtClean="0"/>
              <a:t> </a:t>
            </a:r>
            <a:r>
              <a:rPr lang="fr-BE" dirty="0" err="1" smtClean="0"/>
              <a:t>sides</a:t>
            </a:r>
            <a:endParaRPr lang="fr-BE" dirty="0"/>
          </a:p>
        </p:txBody>
      </p:sp>
      <p:sp>
        <p:nvSpPr>
          <p:cNvPr id="3" name="Espace réservé du contenu 2"/>
          <p:cNvSpPr>
            <a:spLocks noGrp="1"/>
          </p:cNvSpPr>
          <p:nvPr>
            <p:ph idx="1"/>
          </p:nvPr>
        </p:nvSpPr>
        <p:spPr/>
        <p:txBody>
          <a:bodyPr/>
          <a:lstStyle/>
          <a:p>
            <a:r>
              <a:rPr lang="fr-BE" dirty="0" smtClean="0"/>
              <a:t>FRAND </a:t>
            </a:r>
            <a:r>
              <a:rPr lang="fr-BE" dirty="0" err="1" smtClean="0"/>
              <a:t>seeks</a:t>
            </a:r>
            <a:r>
              <a:rPr lang="fr-BE" dirty="0" smtClean="0"/>
              <a:t> to rein in </a:t>
            </a:r>
            <a:r>
              <a:rPr lang="fr-BE" dirty="0" err="1" smtClean="0"/>
              <a:t>monopoly</a:t>
            </a:r>
            <a:r>
              <a:rPr lang="fr-BE" dirty="0" smtClean="0"/>
              <a:t> </a:t>
            </a:r>
            <a:r>
              <a:rPr lang="fr-BE" dirty="0" err="1" smtClean="0"/>
              <a:t>price</a:t>
            </a:r>
            <a:r>
              <a:rPr lang="fr-BE" dirty="0" smtClean="0"/>
              <a:t> setting on </a:t>
            </a:r>
            <a:r>
              <a:rPr lang="fr-BE" dirty="0" err="1" smtClean="0"/>
              <a:t>technology</a:t>
            </a:r>
            <a:r>
              <a:rPr lang="fr-BE" dirty="0" smtClean="0"/>
              <a:t> </a:t>
            </a:r>
            <a:r>
              <a:rPr lang="fr-BE" dirty="0" err="1" smtClean="0"/>
              <a:t>developper</a:t>
            </a:r>
            <a:r>
              <a:rPr lang="fr-BE" dirty="0" smtClean="0"/>
              <a:t> </a:t>
            </a:r>
            <a:r>
              <a:rPr lang="fr-BE" dirty="0" err="1" smtClean="0"/>
              <a:t>side</a:t>
            </a:r>
            <a:r>
              <a:rPr lang="fr-BE" dirty="0" smtClean="0"/>
              <a:t> </a:t>
            </a:r>
            <a:r>
              <a:rPr lang="fr-BE" i="1" dirty="0" smtClean="0">
                <a:solidFill>
                  <a:srgbClr val="FF0000"/>
                </a:solidFill>
              </a:rPr>
              <a:t>but </a:t>
            </a:r>
            <a:r>
              <a:rPr lang="fr-BE" i="1" dirty="0" err="1" smtClean="0">
                <a:solidFill>
                  <a:srgbClr val="FF0000"/>
                </a:solidFill>
              </a:rPr>
              <a:t>also</a:t>
            </a:r>
            <a:r>
              <a:rPr lang="fr-BE" i="1" dirty="0" smtClean="0">
                <a:solidFill>
                  <a:srgbClr val="FF0000"/>
                </a:solidFill>
              </a:rPr>
              <a:t> </a:t>
            </a:r>
            <a:r>
              <a:rPr lang="fr-BE" dirty="0" smtClean="0"/>
              <a:t>on the </a:t>
            </a:r>
            <a:r>
              <a:rPr lang="fr-BE" dirty="0" err="1" smtClean="0"/>
              <a:t>implementer</a:t>
            </a:r>
            <a:r>
              <a:rPr lang="fr-BE" dirty="0" smtClean="0"/>
              <a:t> </a:t>
            </a:r>
            <a:r>
              <a:rPr lang="fr-BE" dirty="0" err="1" smtClean="0"/>
              <a:t>side</a:t>
            </a:r>
            <a:endParaRPr lang="fr-BE" dirty="0" smtClean="0"/>
          </a:p>
          <a:p>
            <a:r>
              <a:rPr lang="fr-BE" dirty="0" smtClean="0"/>
              <a:t>FRAND </a:t>
            </a:r>
            <a:r>
              <a:rPr lang="fr-BE" dirty="0" err="1" smtClean="0"/>
              <a:t>thus</a:t>
            </a:r>
            <a:r>
              <a:rPr lang="fr-BE" dirty="0" smtClean="0"/>
              <a:t> </a:t>
            </a:r>
            <a:r>
              <a:rPr lang="fr-BE" dirty="0" err="1" smtClean="0"/>
              <a:t>also</a:t>
            </a:r>
            <a:r>
              <a:rPr lang="fr-BE" dirty="0" smtClean="0"/>
              <a:t> </a:t>
            </a:r>
            <a:r>
              <a:rPr lang="fr-BE" dirty="0" err="1" smtClean="0"/>
              <a:t>embodies</a:t>
            </a:r>
            <a:r>
              <a:rPr lang="fr-BE" dirty="0" smtClean="0"/>
              <a:t> </a:t>
            </a:r>
            <a:r>
              <a:rPr lang="fr-BE" dirty="0" err="1" smtClean="0"/>
              <a:t>concern</a:t>
            </a:r>
            <a:r>
              <a:rPr lang="fr-BE" dirty="0" smtClean="0"/>
              <a:t> for </a:t>
            </a:r>
            <a:r>
              <a:rPr lang="fr-BE" dirty="0" err="1" smtClean="0"/>
              <a:t>monopsony</a:t>
            </a:r>
            <a:r>
              <a:rPr lang="fr-BE" dirty="0" smtClean="0"/>
              <a:t> power, or group-</a:t>
            </a:r>
            <a:r>
              <a:rPr lang="fr-BE" dirty="0" err="1" smtClean="0"/>
              <a:t>monopsony</a:t>
            </a:r>
            <a:r>
              <a:rPr lang="fr-BE" dirty="0" smtClean="0"/>
              <a:t> power</a:t>
            </a:r>
          </a:p>
          <a:p>
            <a:r>
              <a:rPr lang="fr-BE" dirty="0" err="1" smtClean="0"/>
              <a:t>Antitrustization</a:t>
            </a:r>
            <a:r>
              <a:rPr lang="fr-BE" dirty="0" smtClean="0"/>
              <a:t> of FRAND </a:t>
            </a:r>
            <a:r>
              <a:rPr lang="fr-BE" dirty="0" err="1" smtClean="0"/>
              <a:t>is</a:t>
            </a:r>
            <a:r>
              <a:rPr lang="fr-BE" dirty="0" smtClean="0"/>
              <a:t> </a:t>
            </a:r>
            <a:r>
              <a:rPr lang="fr-BE" dirty="0" err="1" smtClean="0"/>
              <a:t>appropriate</a:t>
            </a:r>
            <a:r>
              <a:rPr lang="fr-BE" dirty="0" smtClean="0"/>
              <a:t> </a:t>
            </a:r>
            <a:r>
              <a:rPr lang="fr-BE" i="1" dirty="0" smtClean="0">
                <a:solidFill>
                  <a:srgbClr val="FF0000"/>
                </a:solidFill>
              </a:rPr>
              <a:t>but </a:t>
            </a:r>
            <a:r>
              <a:rPr lang="fr-BE" dirty="0" smtClean="0"/>
              <a:t>focus of antitrust </a:t>
            </a:r>
            <a:r>
              <a:rPr lang="fr-BE" dirty="0" err="1" smtClean="0"/>
              <a:t>agencies</a:t>
            </a:r>
            <a:r>
              <a:rPr lang="fr-BE" dirty="0" smtClean="0"/>
              <a:t> </a:t>
            </a:r>
            <a:r>
              <a:rPr lang="fr-BE" dirty="0" err="1" smtClean="0"/>
              <a:t>should</a:t>
            </a:r>
            <a:r>
              <a:rPr lang="fr-BE" dirty="0" smtClean="0"/>
              <a:t> not </a:t>
            </a:r>
            <a:r>
              <a:rPr lang="fr-BE" dirty="0" err="1" smtClean="0"/>
              <a:t>only</a:t>
            </a:r>
            <a:r>
              <a:rPr lang="fr-BE" dirty="0" smtClean="0"/>
              <a:t> </a:t>
            </a:r>
            <a:r>
              <a:rPr lang="fr-BE" dirty="0" err="1" smtClean="0"/>
              <a:t>be</a:t>
            </a:r>
            <a:r>
              <a:rPr lang="fr-BE" dirty="0" smtClean="0"/>
              <a:t> on </a:t>
            </a:r>
            <a:r>
              <a:rPr lang="fr-BE" dirty="0" err="1" smtClean="0"/>
              <a:t>developper</a:t>
            </a:r>
            <a:r>
              <a:rPr lang="fr-BE" dirty="0" smtClean="0"/>
              <a:t> (</a:t>
            </a:r>
            <a:r>
              <a:rPr lang="fr-BE" dirty="0" err="1" smtClean="0"/>
              <a:t>selling</a:t>
            </a:r>
            <a:r>
              <a:rPr lang="fr-BE" dirty="0" smtClean="0"/>
              <a:t>) </a:t>
            </a:r>
            <a:r>
              <a:rPr lang="fr-BE" dirty="0" err="1" smtClean="0"/>
              <a:t>side</a:t>
            </a:r>
            <a:endParaRPr lang="fr-BE" dirty="0" smtClean="0"/>
          </a:p>
          <a:p>
            <a:r>
              <a:rPr lang="fr-BE" dirty="0" err="1" smtClean="0"/>
              <a:t>SSOs</a:t>
            </a:r>
            <a:r>
              <a:rPr lang="fr-BE" dirty="0" smtClean="0"/>
              <a:t> and antitrust </a:t>
            </a:r>
            <a:r>
              <a:rPr lang="fr-BE" dirty="0" err="1" smtClean="0"/>
              <a:t>agencies</a:t>
            </a:r>
            <a:r>
              <a:rPr lang="fr-BE" dirty="0" smtClean="0"/>
              <a:t> to </a:t>
            </a:r>
            <a:r>
              <a:rPr lang="fr-BE" dirty="0" err="1" smtClean="0"/>
              <a:t>be</a:t>
            </a:r>
            <a:r>
              <a:rPr lang="fr-BE" dirty="0" smtClean="0"/>
              <a:t> </a:t>
            </a:r>
            <a:r>
              <a:rPr lang="fr-BE" dirty="0" err="1" smtClean="0"/>
              <a:t>cautious</a:t>
            </a:r>
            <a:r>
              <a:rPr lang="fr-BE" dirty="0" smtClean="0"/>
              <a:t> in relation to </a:t>
            </a:r>
            <a:r>
              <a:rPr lang="fr-BE" dirty="0" err="1" smtClean="0"/>
              <a:t>licensing</a:t>
            </a:r>
            <a:r>
              <a:rPr lang="fr-BE" dirty="0" smtClean="0"/>
              <a:t> initiatives </a:t>
            </a:r>
            <a:r>
              <a:rPr lang="fr-BE" dirty="0" err="1" smtClean="0"/>
              <a:t>driven</a:t>
            </a:r>
            <a:r>
              <a:rPr lang="fr-BE" dirty="0" smtClean="0"/>
              <a:t> by </a:t>
            </a:r>
            <a:r>
              <a:rPr lang="fr-BE" dirty="0" err="1" smtClean="0"/>
              <a:t>implementers</a:t>
            </a:r>
            <a:r>
              <a:rPr lang="fr-BE" dirty="0" smtClean="0"/>
              <a:t> =&gt; IEEE, </a:t>
            </a:r>
            <a:r>
              <a:rPr lang="fr-BE" dirty="0" err="1" smtClean="0"/>
              <a:t>DoJ</a:t>
            </a:r>
            <a:r>
              <a:rPr lang="fr-BE" dirty="0" smtClean="0"/>
              <a:t> </a:t>
            </a:r>
            <a:r>
              <a:rPr lang="fr-BE" i="1" dirty="0" smtClean="0"/>
              <a:t>Business </a:t>
            </a:r>
            <a:r>
              <a:rPr lang="fr-BE" i="1" dirty="0" err="1" smtClean="0"/>
              <a:t>Review</a:t>
            </a:r>
            <a:r>
              <a:rPr lang="fr-BE" i="1" dirty="0" smtClean="0"/>
              <a:t> </a:t>
            </a:r>
            <a:r>
              <a:rPr lang="fr-BE" i="1" dirty="0" err="1" smtClean="0"/>
              <a:t>Letter</a:t>
            </a:r>
            <a:r>
              <a:rPr lang="fr-BE" dirty="0" smtClean="0"/>
              <a:t>, 2015?</a:t>
            </a:r>
            <a:br>
              <a:rPr lang="fr-BE" dirty="0" smtClean="0"/>
            </a:br>
            <a:endParaRPr lang="fr-BE" dirty="0"/>
          </a:p>
        </p:txBody>
      </p:sp>
    </p:spTree>
    <p:extLst>
      <p:ext uri="{BB962C8B-B14F-4D97-AF65-F5344CB8AC3E}">
        <p14:creationId xmlns:p14="http://schemas.microsoft.com/office/powerpoint/2010/main" val="3409426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980" y="136041"/>
            <a:ext cx="8757494" cy="658614"/>
          </a:xfrm>
        </p:spPr>
        <p:txBody>
          <a:bodyPr/>
          <a:lstStyle/>
          <a:p>
            <a:r>
              <a:rPr lang="fr-BE" dirty="0" smtClean="0"/>
              <a:t>IEEE, </a:t>
            </a:r>
            <a:r>
              <a:rPr lang="fr-BE" dirty="0" err="1" smtClean="0"/>
              <a:t>DoJ</a:t>
            </a:r>
            <a:r>
              <a:rPr lang="fr-BE" dirty="0" smtClean="0"/>
              <a:t> Business </a:t>
            </a:r>
            <a:r>
              <a:rPr lang="fr-BE" dirty="0" err="1" smtClean="0"/>
              <a:t>review</a:t>
            </a:r>
            <a:r>
              <a:rPr lang="fr-BE" dirty="0" smtClean="0"/>
              <a:t> </a:t>
            </a:r>
            <a:r>
              <a:rPr lang="fr-BE" dirty="0" err="1" smtClean="0"/>
              <a:t>letter</a:t>
            </a:r>
            <a:r>
              <a:rPr lang="fr-BE" dirty="0" smtClean="0"/>
              <a:t>, </a:t>
            </a:r>
            <a:r>
              <a:rPr lang="fr-BE" dirty="0" err="1" smtClean="0"/>
              <a:t>February</a:t>
            </a:r>
            <a:r>
              <a:rPr lang="fr-BE" dirty="0" smtClean="0"/>
              <a:t> 2015</a:t>
            </a:r>
            <a:endParaRPr lang="fr-BE" dirty="0"/>
          </a:p>
        </p:txBody>
      </p:sp>
      <p:sp>
        <p:nvSpPr>
          <p:cNvPr id="3" name="Espace réservé du contenu 2"/>
          <p:cNvSpPr>
            <a:spLocks noGrp="1"/>
          </p:cNvSpPr>
          <p:nvPr>
            <p:ph idx="1"/>
          </p:nvPr>
        </p:nvSpPr>
        <p:spPr/>
        <p:txBody>
          <a:bodyPr>
            <a:normAutofit fontScale="92500" lnSpcReduction="10000"/>
          </a:bodyPr>
          <a:lstStyle/>
          <a:p>
            <a:r>
              <a:rPr lang="fr-BE" dirty="0" smtClean="0"/>
              <a:t>SEP </a:t>
            </a:r>
            <a:r>
              <a:rPr lang="fr-BE" dirty="0" err="1" smtClean="0"/>
              <a:t>holder</a:t>
            </a:r>
            <a:r>
              <a:rPr lang="fr-BE" dirty="0" smtClean="0"/>
              <a:t> « </a:t>
            </a:r>
            <a:r>
              <a:rPr lang="fr-BE" i="1" dirty="0" err="1" smtClean="0"/>
              <a:t>shall</a:t>
            </a:r>
            <a:r>
              <a:rPr lang="fr-BE" i="1" dirty="0" smtClean="0"/>
              <a:t> </a:t>
            </a:r>
            <a:r>
              <a:rPr lang="fr-BE" i="1" dirty="0" err="1" smtClean="0"/>
              <a:t>neither</a:t>
            </a:r>
            <a:r>
              <a:rPr lang="fr-BE" i="1" dirty="0" smtClean="0"/>
              <a:t> </a:t>
            </a:r>
            <a:r>
              <a:rPr lang="fr-BE" i="1" dirty="0" err="1" smtClean="0"/>
              <a:t>seek</a:t>
            </a:r>
            <a:r>
              <a:rPr lang="fr-BE" i="1" dirty="0" smtClean="0"/>
              <a:t> </a:t>
            </a:r>
            <a:r>
              <a:rPr lang="fr-BE" i="1" dirty="0" err="1" smtClean="0"/>
              <a:t>nor</a:t>
            </a:r>
            <a:r>
              <a:rPr lang="fr-BE" i="1" dirty="0" smtClean="0"/>
              <a:t> </a:t>
            </a:r>
            <a:r>
              <a:rPr lang="fr-BE" i="1" dirty="0" err="1" smtClean="0"/>
              <a:t>seek</a:t>
            </a:r>
            <a:r>
              <a:rPr lang="fr-BE" i="1" dirty="0" smtClean="0"/>
              <a:t> to </a:t>
            </a:r>
            <a:r>
              <a:rPr lang="fr-BE" i="1" dirty="0" err="1" smtClean="0"/>
              <a:t>enforce</a:t>
            </a:r>
            <a:r>
              <a:rPr lang="fr-BE" i="1" dirty="0" smtClean="0"/>
              <a:t> … prohibitive </a:t>
            </a:r>
            <a:r>
              <a:rPr lang="fr-BE" i="1" dirty="0" err="1" smtClean="0"/>
              <a:t>order</a:t>
            </a:r>
            <a:r>
              <a:rPr lang="fr-BE" i="1" dirty="0" smtClean="0"/>
              <a:t> </a:t>
            </a:r>
            <a:r>
              <a:rPr lang="fr-BE" dirty="0" smtClean="0"/>
              <a:t>»</a:t>
            </a:r>
          </a:p>
          <a:p>
            <a:r>
              <a:rPr lang="fr-BE" dirty="0" err="1" smtClean="0"/>
              <a:t>Definition</a:t>
            </a:r>
            <a:r>
              <a:rPr lang="fr-BE" dirty="0" smtClean="0"/>
              <a:t> of « </a:t>
            </a:r>
            <a:r>
              <a:rPr lang="fr-BE" i="1" dirty="0" err="1" smtClean="0"/>
              <a:t>reasonable</a:t>
            </a:r>
            <a:r>
              <a:rPr lang="fr-BE" i="1" dirty="0" smtClean="0"/>
              <a:t> rate</a:t>
            </a:r>
            <a:r>
              <a:rPr lang="fr-BE" dirty="0" smtClean="0"/>
              <a:t> »: « </a:t>
            </a:r>
            <a:r>
              <a:rPr lang="fr-BE" dirty="0" err="1" smtClean="0"/>
              <a:t>shall</a:t>
            </a:r>
            <a:r>
              <a:rPr lang="fr-BE" dirty="0" smtClean="0"/>
              <a:t> </a:t>
            </a:r>
            <a:r>
              <a:rPr lang="fr-BE" dirty="0" err="1" smtClean="0"/>
              <a:t>mean</a:t>
            </a:r>
            <a:r>
              <a:rPr lang="fr-BE" dirty="0" smtClean="0"/>
              <a:t> </a:t>
            </a:r>
            <a:r>
              <a:rPr lang="fr-BE" dirty="0" err="1" smtClean="0"/>
              <a:t>appropriate</a:t>
            </a:r>
            <a:r>
              <a:rPr lang="fr-BE" dirty="0" smtClean="0"/>
              <a:t> compensation … </a:t>
            </a:r>
            <a:r>
              <a:rPr lang="fr-BE" dirty="0" err="1" smtClean="0"/>
              <a:t>excluding</a:t>
            </a:r>
            <a:r>
              <a:rPr lang="fr-BE" dirty="0" smtClean="0"/>
              <a:t> the value, if </a:t>
            </a:r>
            <a:r>
              <a:rPr lang="fr-BE" dirty="0" err="1" smtClean="0"/>
              <a:t>any</a:t>
            </a:r>
            <a:r>
              <a:rPr lang="fr-BE" dirty="0" smtClean="0"/>
              <a:t>, </a:t>
            </a:r>
            <a:r>
              <a:rPr lang="fr-BE" dirty="0" err="1" smtClean="0"/>
              <a:t>resulting</a:t>
            </a:r>
            <a:r>
              <a:rPr lang="fr-BE" dirty="0" smtClean="0"/>
              <a:t> of the inclusion of [the </a:t>
            </a:r>
            <a:r>
              <a:rPr lang="fr-BE" dirty="0" err="1" smtClean="0"/>
              <a:t>patent’s</a:t>
            </a:r>
            <a:r>
              <a:rPr lang="fr-BE" dirty="0" smtClean="0"/>
              <a:t> claim] </a:t>
            </a:r>
            <a:r>
              <a:rPr lang="fr-BE" dirty="0" err="1" smtClean="0"/>
              <a:t>technology</a:t>
            </a:r>
            <a:r>
              <a:rPr lang="fr-BE" dirty="0" smtClean="0"/>
              <a:t> in the IEEE standard » =&gt; </a:t>
            </a:r>
            <a:r>
              <a:rPr lang="fr-BE" dirty="0" err="1" smtClean="0"/>
              <a:t>switching</a:t>
            </a:r>
            <a:r>
              <a:rPr lang="fr-BE" dirty="0" smtClean="0"/>
              <a:t> </a:t>
            </a:r>
            <a:r>
              <a:rPr lang="fr-BE" dirty="0" err="1" smtClean="0"/>
              <a:t>cost</a:t>
            </a:r>
            <a:endParaRPr lang="fr-BE" dirty="0" smtClean="0"/>
          </a:p>
          <a:p>
            <a:r>
              <a:rPr lang="fr-BE" dirty="0" err="1" smtClean="0"/>
              <a:t>Three</a:t>
            </a:r>
            <a:r>
              <a:rPr lang="fr-BE" dirty="0" smtClean="0"/>
              <a:t> </a:t>
            </a:r>
            <a:r>
              <a:rPr lang="fr-BE" dirty="0" err="1" smtClean="0"/>
              <a:t>recommended</a:t>
            </a:r>
            <a:r>
              <a:rPr lang="fr-BE" dirty="0" smtClean="0"/>
              <a:t> </a:t>
            </a:r>
            <a:r>
              <a:rPr lang="fr-BE" dirty="0" err="1" smtClean="0"/>
              <a:t>factors</a:t>
            </a:r>
            <a:r>
              <a:rPr lang="fr-BE" dirty="0" smtClean="0"/>
              <a:t> for </a:t>
            </a:r>
            <a:r>
              <a:rPr lang="fr-BE" dirty="0" err="1" smtClean="0"/>
              <a:t>valuation</a:t>
            </a:r>
            <a:endParaRPr lang="fr-BE" dirty="0" smtClean="0"/>
          </a:p>
          <a:p>
            <a:pPr lvl="1"/>
            <a:r>
              <a:rPr lang="fr-BE" dirty="0" smtClean="0"/>
              <a:t>Value </a:t>
            </a:r>
            <a:r>
              <a:rPr lang="fr-BE" dirty="0" err="1" smtClean="0"/>
              <a:t>that</a:t>
            </a:r>
            <a:r>
              <a:rPr lang="fr-BE" dirty="0" smtClean="0"/>
              <a:t> </a:t>
            </a:r>
            <a:r>
              <a:rPr lang="fr-BE" dirty="0" err="1" smtClean="0"/>
              <a:t>claimed</a:t>
            </a:r>
            <a:r>
              <a:rPr lang="fr-BE" dirty="0" smtClean="0"/>
              <a:t> invention « </a:t>
            </a:r>
            <a:r>
              <a:rPr lang="fr-BE" i="1" dirty="0" err="1" smtClean="0"/>
              <a:t>contributes</a:t>
            </a:r>
            <a:r>
              <a:rPr lang="fr-BE" i="1" dirty="0" smtClean="0"/>
              <a:t> to the </a:t>
            </a:r>
            <a:r>
              <a:rPr lang="fr-BE" i="1" dirty="0" err="1" smtClean="0"/>
              <a:t>smallest</a:t>
            </a:r>
            <a:r>
              <a:rPr lang="fr-BE" i="1" dirty="0" smtClean="0"/>
              <a:t> </a:t>
            </a:r>
            <a:r>
              <a:rPr lang="fr-BE" i="1" dirty="0" err="1" smtClean="0"/>
              <a:t>saleable</a:t>
            </a:r>
            <a:r>
              <a:rPr lang="fr-BE" i="1" dirty="0" smtClean="0"/>
              <a:t> </a:t>
            </a:r>
            <a:r>
              <a:rPr lang="fr-BE" i="1" dirty="0" err="1" smtClean="0"/>
              <a:t>compliant</a:t>
            </a:r>
            <a:r>
              <a:rPr lang="fr-BE" i="1" dirty="0" smtClean="0"/>
              <a:t> </a:t>
            </a:r>
            <a:r>
              <a:rPr lang="fr-BE" i="1" dirty="0" err="1" smtClean="0"/>
              <a:t>implementation</a:t>
            </a:r>
            <a:r>
              <a:rPr lang="fr-BE" i="1" dirty="0" smtClean="0"/>
              <a:t> </a:t>
            </a:r>
            <a:r>
              <a:rPr lang="fr-BE" dirty="0" smtClean="0"/>
              <a:t>»</a:t>
            </a:r>
          </a:p>
          <a:p>
            <a:pPr lvl="1"/>
            <a:r>
              <a:rPr lang="fr-BE" dirty="0" smtClean="0"/>
              <a:t>Value in light of all «</a:t>
            </a:r>
            <a:r>
              <a:rPr lang="fr-BE" i="1" dirty="0" smtClean="0"/>
              <a:t> essential patent claims for </a:t>
            </a:r>
            <a:r>
              <a:rPr lang="fr-BE" i="1" dirty="0" err="1" smtClean="0"/>
              <a:t>same</a:t>
            </a:r>
            <a:r>
              <a:rPr lang="fr-BE" i="1" dirty="0" smtClean="0"/>
              <a:t> IEEE standard</a:t>
            </a:r>
            <a:r>
              <a:rPr lang="fr-BE" dirty="0" smtClean="0"/>
              <a:t> »</a:t>
            </a:r>
          </a:p>
          <a:p>
            <a:pPr lvl="1"/>
            <a:r>
              <a:rPr lang="fr-BE" dirty="0" smtClean="0"/>
              <a:t>« </a:t>
            </a:r>
            <a:r>
              <a:rPr lang="fr-BE" i="1" dirty="0" err="1" smtClean="0"/>
              <a:t>Existing</a:t>
            </a:r>
            <a:r>
              <a:rPr lang="fr-BE" i="1" dirty="0" smtClean="0"/>
              <a:t> licences</a:t>
            </a:r>
            <a:r>
              <a:rPr lang="fr-BE" i="1" dirty="0"/>
              <a:t> </a:t>
            </a:r>
            <a:r>
              <a:rPr lang="fr-BE" i="1" dirty="0" err="1" smtClean="0"/>
              <a:t>covering</a:t>
            </a:r>
            <a:r>
              <a:rPr lang="fr-BE" i="1" dirty="0" smtClean="0"/>
              <a:t> use of the essential patent claims</a:t>
            </a:r>
            <a:r>
              <a:rPr lang="fr-BE" dirty="0" smtClean="0"/>
              <a:t> », </a:t>
            </a:r>
            <a:r>
              <a:rPr lang="fr-BE" dirty="0" err="1" smtClean="0"/>
              <a:t>provided</a:t>
            </a:r>
            <a:r>
              <a:rPr lang="fr-BE" dirty="0" smtClean="0"/>
              <a:t> </a:t>
            </a:r>
            <a:r>
              <a:rPr lang="fr-BE" dirty="0" err="1" smtClean="0"/>
              <a:t>they</a:t>
            </a:r>
            <a:r>
              <a:rPr lang="fr-BE" dirty="0" smtClean="0"/>
              <a:t> </a:t>
            </a:r>
            <a:r>
              <a:rPr lang="fr-BE" dirty="0" err="1" smtClean="0"/>
              <a:t>were</a:t>
            </a:r>
            <a:r>
              <a:rPr lang="fr-BE" dirty="0" smtClean="0"/>
              <a:t> not </a:t>
            </a:r>
            <a:r>
              <a:rPr lang="fr-BE" dirty="0" err="1" smtClean="0"/>
              <a:t>negotiated</a:t>
            </a:r>
            <a:r>
              <a:rPr lang="fr-BE" dirty="0" smtClean="0"/>
              <a:t> </a:t>
            </a:r>
            <a:r>
              <a:rPr lang="fr-BE" dirty="0" err="1" smtClean="0"/>
              <a:t>under</a:t>
            </a:r>
            <a:r>
              <a:rPr lang="fr-BE" dirty="0" smtClean="0"/>
              <a:t> </a:t>
            </a:r>
            <a:r>
              <a:rPr lang="fr-BE" dirty="0" err="1" smtClean="0"/>
              <a:t>threat</a:t>
            </a:r>
            <a:r>
              <a:rPr lang="fr-BE" dirty="0" smtClean="0"/>
              <a:t> of prohibitive </a:t>
            </a:r>
            <a:r>
              <a:rPr lang="fr-BE" dirty="0" err="1" smtClean="0"/>
              <a:t>order</a:t>
            </a:r>
            <a:endParaRPr lang="fr-BE" dirty="0"/>
          </a:p>
        </p:txBody>
      </p:sp>
    </p:spTree>
    <p:extLst>
      <p:ext uri="{BB962C8B-B14F-4D97-AF65-F5344CB8AC3E}">
        <p14:creationId xmlns:p14="http://schemas.microsoft.com/office/powerpoint/2010/main" val="3768607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980" y="499854"/>
            <a:ext cx="8819998" cy="658614"/>
          </a:xfrm>
        </p:spPr>
        <p:txBody>
          <a:bodyPr/>
          <a:lstStyle/>
          <a:p>
            <a:r>
              <a:rPr lang="fr-BE" dirty="0" err="1" smtClean="0"/>
              <a:t>Refine</a:t>
            </a:r>
            <a:r>
              <a:rPr lang="fr-BE" dirty="0" smtClean="0"/>
              <a:t> </a:t>
            </a:r>
            <a:r>
              <a:rPr lang="fr-BE" dirty="0" err="1" smtClean="0"/>
              <a:t>understanding</a:t>
            </a:r>
            <a:r>
              <a:rPr lang="fr-BE" dirty="0" smtClean="0"/>
              <a:t> of « </a:t>
            </a:r>
            <a:r>
              <a:rPr lang="fr-BE" i="1" dirty="0" err="1" smtClean="0"/>
              <a:t>monopoly</a:t>
            </a:r>
            <a:r>
              <a:rPr lang="fr-BE" i="1" dirty="0" smtClean="0"/>
              <a:t> </a:t>
            </a:r>
            <a:r>
              <a:rPr lang="fr-BE" i="1" dirty="0" err="1" smtClean="0"/>
              <a:t>price</a:t>
            </a:r>
            <a:r>
              <a:rPr lang="fr-BE" i="1" dirty="0" smtClean="0"/>
              <a:t>- setting </a:t>
            </a:r>
            <a:r>
              <a:rPr lang="fr-BE" dirty="0" smtClean="0"/>
              <a:t>» in </a:t>
            </a:r>
            <a:r>
              <a:rPr lang="fr-BE" dirty="0" err="1" smtClean="0"/>
              <a:t>SSOs</a:t>
            </a:r>
            <a:endParaRPr lang="fr-BE" dirty="0"/>
          </a:p>
        </p:txBody>
      </p:sp>
      <p:sp>
        <p:nvSpPr>
          <p:cNvPr id="3" name="Espace réservé du contenu 2"/>
          <p:cNvSpPr>
            <a:spLocks noGrp="1"/>
          </p:cNvSpPr>
          <p:nvPr>
            <p:ph idx="1"/>
          </p:nvPr>
        </p:nvSpPr>
        <p:spPr>
          <a:xfrm>
            <a:off x="185980" y="1247903"/>
            <a:ext cx="8757493" cy="5049192"/>
          </a:xfrm>
        </p:spPr>
        <p:txBody>
          <a:bodyPr>
            <a:normAutofit fontScale="92500" lnSpcReduction="20000"/>
          </a:bodyPr>
          <a:lstStyle/>
          <a:p>
            <a:r>
              <a:rPr lang="fr-BE" dirty="0" smtClean="0"/>
              <a:t>Is </a:t>
            </a:r>
            <a:r>
              <a:rPr lang="fr-BE" dirty="0" err="1" smtClean="0"/>
              <a:t>detention</a:t>
            </a:r>
            <a:r>
              <a:rPr lang="fr-BE" dirty="0" smtClean="0"/>
              <a:t> of SEP source of </a:t>
            </a:r>
            <a:r>
              <a:rPr lang="fr-BE" dirty="0" err="1" smtClean="0"/>
              <a:t>monopoly</a:t>
            </a:r>
            <a:r>
              <a:rPr lang="fr-BE" dirty="0" smtClean="0"/>
              <a:t> power?</a:t>
            </a:r>
          </a:p>
          <a:p>
            <a:r>
              <a:rPr lang="fr-BE" dirty="0" err="1" smtClean="0"/>
              <a:t>Standardization</a:t>
            </a:r>
            <a:r>
              <a:rPr lang="fr-BE" dirty="0" smtClean="0"/>
              <a:t> in ICT </a:t>
            </a:r>
            <a:r>
              <a:rPr lang="fr-BE" dirty="0" err="1" smtClean="0"/>
              <a:t>features</a:t>
            </a:r>
            <a:r>
              <a:rPr lang="fr-BE" dirty="0" smtClean="0"/>
              <a:t> </a:t>
            </a:r>
            <a:r>
              <a:rPr lang="fr-BE" dirty="0" err="1" smtClean="0"/>
              <a:t>hybrid</a:t>
            </a:r>
            <a:r>
              <a:rPr lang="fr-BE" dirty="0" smtClean="0"/>
              <a:t> participants, </a:t>
            </a:r>
            <a:r>
              <a:rPr lang="fr-BE" dirty="0" err="1" smtClean="0"/>
              <a:t>where</a:t>
            </a:r>
            <a:r>
              <a:rPr lang="fr-BE" dirty="0" smtClean="0"/>
              <a:t> </a:t>
            </a:r>
            <a:r>
              <a:rPr lang="fr-BE" dirty="0" err="1" smtClean="0"/>
              <a:t>technology</a:t>
            </a:r>
            <a:r>
              <a:rPr lang="fr-BE" dirty="0" smtClean="0"/>
              <a:t> </a:t>
            </a:r>
            <a:r>
              <a:rPr lang="fr-BE" dirty="0" err="1" smtClean="0"/>
              <a:t>developers</a:t>
            </a:r>
            <a:r>
              <a:rPr lang="fr-BE" dirty="0" smtClean="0"/>
              <a:t> are at </a:t>
            </a:r>
            <a:r>
              <a:rPr lang="fr-BE" dirty="0" err="1" smtClean="0"/>
              <a:t>same</a:t>
            </a:r>
            <a:r>
              <a:rPr lang="fr-BE" dirty="0" smtClean="0"/>
              <a:t> time </a:t>
            </a:r>
            <a:r>
              <a:rPr lang="fr-BE" dirty="0" err="1" smtClean="0"/>
              <a:t>implementers</a:t>
            </a:r>
            <a:r>
              <a:rPr lang="fr-BE" dirty="0" smtClean="0"/>
              <a:t> </a:t>
            </a:r>
            <a:r>
              <a:rPr lang="fr-BE" dirty="0" err="1" smtClean="0"/>
              <a:t>who</a:t>
            </a:r>
            <a:r>
              <a:rPr lang="fr-BE" dirty="0" smtClean="0"/>
              <a:t> </a:t>
            </a:r>
            <a:r>
              <a:rPr lang="fr-BE" dirty="0" err="1" smtClean="0"/>
              <a:t>buy</a:t>
            </a:r>
            <a:r>
              <a:rPr lang="fr-BE" dirty="0" smtClean="0"/>
              <a:t> </a:t>
            </a:r>
            <a:r>
              <a:rPr lang="fr-BE" dirty="0" err="1" smtClean="0"/>
              <a:t>technology</a:t>
            </a:r>
            <a:endParaRPr lang="fr-BE" dirty="0" smtClean="0"/>
          </a:p>
          <a:p>
            <a:r>
              <a:rPr lang="fr-BE" dirty="0" smtClean="0"/>
              <a:t>Innovation in ICT </a:t>
            </a:r>
            <a:r>
              <a:rPr lang="fr-BE" dirty="0" err="1" smtClean="0"/>
              <a:t>is</a:t>
            </a:r>
            <a:r>
              <a:rPr lang="fr-BE" dirty="0" smtClean="0"/>
              <a:t> </a:t>
            </a:r>
            <a:r>
              <a:rPr lang="fr-BE" dirty="0" err="1" smtClean="0"/>
              <a:t>combinational</a:t>
            </a:r>
            <a:r>
              <a:rPr lang="fr-BE" dirty="0" smtClean="0"/>
              <a:t>, </a:t>
            </a:r>
            <a:r>
              <a:rPr lang="fr-BE" dirty="0" err="1" smtClean="0"/>
              <a:t>so</a:t>
            </a:r>
            <a:r>
              <a:rPr lang="fr-BE" dirty="0" smtClean="0"/>
              <a:t> pure </a:t>
            </a:r>
            <a:r>
              <a:rPr lang="fr-BE" dirty="0" err="1" smtClean="0"/>
              <a:t>technology</a:t>
            </a:r>
            <a:r>
              <a:rPr lang="fr-BE" dirty="0" smtClean="0"/>
              <a:t> </a:t>
            </a:r>
            <a:r>
              <a:rPr lang="fr-BE" dirty="0" err="1" smtClean="0"/>
              <a:t>developers</a:t>
            </a:r>
            <a:r>
              <a:rPr lang="fr-BE" dirty="0" smtClean="0"/>
              <a:t> </a:t>
            </a:r>
            <a:r>
              <a:rPr lang="fr-BE" dirty="0" err="1" smtClean="0"/>
              <a:t>need</a:t>
            </a:r>
            <a:r>
              <a:rPr lang="fr-BE" dirty="0" smtClean="0"/>
              <a:t> cross </a:t>
            </a:r>
            <a:r>
              <a:rPr lang="fr-BE" dirty="0" err="1" smtClean="0"/>
              <a:t>licensing</a:t>
            </a:r>
            <a:r>
              <a:rPr lang="fr-BE" dirty="0" smtClean="0"/>
              <a:t> </a:t>
            </a:r>
            <a:r>
              <a:rPr lang="fr-BE" dirty="0" err="1" smtClean="0"/>
              <a:t>from</a:t>
            </a:r>
            <a:r>
              <a:rPr lang="fr-BE" dirty="0" smtClean="0"/>
              <a:t> </a:t>
            </a:r>
            <a:r>
              <a:rPr lang="fr-BE" dirty="0" err="1" smtClean="0"/>
              <a:t>each</a:t>
            </a:r>
            <a:r>
              <a:rPr lang="fr-BE" dirty="0" smtClean="0"/>
              <a:t> </a:t>
            </a:r>
            <a:r>
              <a:rPr lang="fr-BE" dirty="0" err="1" smtClean="0"/>
              <a:t>other</a:t>
            </a:r>
            <a:r>
              <a:rPr lang="fr-BE" dirty="0" smtClean="0"/>
              <a:t> if </a:t>
            </a:r>
            <a:r>
              <a:rPr lang="fr-BE" dirty="0" err="1" smtClean="0"/>
              <a:t>they</a:t>
            </a:r>
            <a:r>
              <a:rPr lang="fr-BE" dirty="0" smtClean="0"/>
              <a:t> </a:t>
            </a:r>
            <a:r>
              <a:rPr lang="fr-BE" dirty="0" err="1" smtClean="0"/>
              <a:t>want</a:t>
            </a:r>
            <a:r>
              <a:rPr lang="fr-BE" dirty="0" smtClean="0"/>
              <a:t> to </a:t>
            </a:r>
            <a:r>
              <a:rPr lang="fr-BE" dirty="0" err="1" smtClean="0"/>
              <a:t>keep</a:t>
            </a:r>
            <a:r>
              <a:rPr lang="fr-BE" dirty="0" smtClean="0"/>
              <a:t> </a:t>
            </a:r>
            <a:r>
              <a:rPr lang="fr-BE" dirty="0" err="1" smtClean="0"/>
              <a:t>developing</a:t>
            </a:r>
            <a:r>
              <a:rPr lang="fr-BE" dirty="0" smtClean="0"/>
              <a:t> </a:t>
            </a:r>
            <a:r>
              <a:rPr lang="fr-BE" dirty="0" err="1" smtClean="0"/>
              <a:t>technology</a:t>
            </a:r>
            <a:endParaRPr lang="fr-BE" dirty="0" smtClean="0"/>
          </a:p>
          <a:p>
            <a:r>
              <a:rPr lang="fr-BE" dirty="0" err="1" smtClean="0"/>
              <a:t>Standardization</a:t>
            </a:r>
            <a:r>
              <a:rPr lang="fr-BE" dirty="0" smtClean="0"/>
              <a:t> in ICT </a:t>
            </a:r>
            <a:r>
              <a:rPr lang="fr-BE" dirty="0" err="1" smtClean="0"/>
              <a:t>is</a:t>
            </a:r>
            <a:r>
              <a:rPr lang="fr-BE" dirty="0" smtClean="0"/>
              <a:t> </a:t>
            </a:r>
            <a:r>
              <a:rPr lang="fr-BE" dirty="0" err="1" smtClean="0"/>
              <a:t>ephemeral</a:t>
            </a:r>
            <a:r>
              <a:rPr lang="fr-BE" dirty="0" smtClean="0"/>
              <a:t>, </a:t>
            </a:r>
            <a:r>
              <a:rPr lang="fr-BE" dirty="0" err="1" smtClean="0"/>
              <a:t>with</a:t>
            </a:r>
            <a:r>
              <a:rPr lang="fr-BE" dirty="0" smtClean="0"/>
              <a:t> </a:t>
            </a:r>
            <a:r>
              <a:rPr lang="fr-BE" dirty="0" err="1" smtClean="0"/>
              <a:t>rapid</a:t>
            </a:r>
            <a:r>
              <a:rPr lang="fr-BE" dirty="0" smtClean="0"/>
              <a:t> pace of </a:t>
            </a:r>
            <a:r>
              <a:rPr lang="fr-BE" dirty="0" err="1" smtClean="0"/>
              <a:t>technological</a:t>
            </a:r>
            <a:r>
              <a:rPr lang="fr-BE" dirty="0" smtClean="0"/>
              <a:t> innovation =&gt; 2G, 3G, 4G (&gt;&lt; </a:t>
            </a:r>
            <a:r>
              <a:rPr lang="fr-BE" dirty="0" err="1" smtClean="0"/>
              <a:t>barcode</a:t>
            </a:r>
            <a:r>
              <a:rPr lang="fr-BE" dirty="0" smtClean="0"/>
              <a:t>)</a:t>
            </a:r>
          </a:p>
          <a:p>
            <a:pPr lvl="1"/>
            <a:r>
              <a:rPr lang="fr-BE" dirty="0" err="1" smtClean="0"/>
              <a:t>Repeated</a:t>
            </a:r>
            <a:r>
              <a:rPr lang="fr-BE" dirty="0" smtClean="0"/>
              <a:t> </a:t>
            </a:r>
            <a:r>
              <a:rPr lang="fr-BE" dirty="0" err="1" smtClean="0"/>
              <a:t>game</a:t>
            </a:r>
            <a:r>
              <a:rPr lang="fr-BE" dirty="0" smtClean="0"/>
              <a:t> </a:t>
            </a:r>
            <a:r>
              <a:rPr lang="fr-BE" dirty="0" err="1" smtClean="0"/>
              <a:t>with</a:t>
            </a:r>
            <a:r>
              <a:rPr lang="fr-BE" dirty="0" smtClean="0"/>
              <a:t> </a:t>
            </a:r>
            <a:r>
              <a:rPr lang="fr-BE" dirty="0" err="1" smtClean="0"/>
              <a:t>punishment</a:t>
            </a:r>
            <a:r>
              <a:rPr lang="fr-BE" dirty="0" smtClean="0"/>
              <a:t> </a:t>
            </a:r>
            <a:r>
              <a:rPr lang="fr-BE" dirty="0" err="1" smtClean="0"/>
              <a:t>mechanisms</a:t>
            </a:r>
            <a:endParaRPr lang="fr-BE" dirty="0" smtClean="0"/>
          </a:p>
          <a:p>
            <a:pPr lvl="1"/>
            <a:r>
              <a:rPr lang="fr-BE" dirty="0" err="1" smtClean="0"/>
              <a:t>Market</a:t>
            </a:r>
            <a:r>
              <a:rPr lang="fr-BE" dirty="0" smtClean="0"/>
              <a:t> dominance but no permanence (</a:t>
            </a:r>
            <a:r>
              <a:rPr lang="fr-BE" i="1" dirty="0" smtClean="0"/>
              <a:t>Motorola</a:t>
            </a:r>
            <a:r>
              <a:rPr lang="fr-BE" dirty="0" smtClean="0"/>
              <a:t> </a:t>
            </a:r>
            <a:r>
              <a:rPr lang="fr-BE" dirty="0" err="1" smtClean="0"/>
              <a:t>decision</a:t>
            </a:r>
            <a:r>
              <a:rPr lang="fr-BE" dirty="0" smtClean="0"/>
              <a:t>, GPRS and EDGE not substitutes!)</a:t>
            </a:r>
          </a:p>
          <a:p>
            <a:r>
              <a:rPr lang="fr-BE" dirty="0" smtClean="0"/>
              <a:t>Pricing component </a:t>
            </a:r>
            <a:r>
              <a:rPr lang="fr-BE" dirty="0" err="1" smtClean="0"/>
              <a:t>products</a:t>
            </a:r>
            <a:r>
              <a:rPr lang="fr-BE" dirty="0" smtClean="0"/>
              <a:t> </a:t>
            </a:r>
            <a:r>
              <a:rPr lang="fr-BE" dirty="0" err="1" smtClean="0"/>
              <a:t>with</a:t>
            </a:r>
            <a:r>
              <a:rPr lang="fr-BE" dirty="0" smtClean="0"/>
              <a:t> </a:t>
            </a:r>
            <a:r>
              <a:rPr lang="fr-BE" dirty="0" err="1" smtClean="0"/>
              <a:t>neighbouring</a:t>
            </a:r>
            <a:r>
              <a:rPr lang="fr-BE" dirty="0" smtClean="0"/>
              <a:t> </a:t>
            </a:r>
            <a:r>
              <a:rPr lang="fr-BE" dirty="0" err="1" smtClean="0"/>
              <a:t>monopoly</a:t>
            </a:r>
            <a:r>
              <a:rPr lang="fr-BE" dirty="0" smtClean="0"/>
              <a:t> </a:t>
            </a:r>
            <a:r>
              <a:rPr lang="fr-BE" dirty="0" err="1" smtClean="0"/>
              <a:t>manufacturers</a:t>
            </a:r>
            <a:r>
              <a:rPr lang="fr-BE" dirty="0" smtClean="0"/>
              <a:t> =&gt; </a:t>
            </a:r>
            <a:r>
              <a:rPr lang="fr-BE" dirty="0" err="1" smtClean="0"/>
              <a:t>mutual</a:t>
            </a:r>
            <a:r>
              <a:rPr lang="fr-BE" dirty="0" smtClean="0"/>
              <a:t> Cournot </a:t>
            </a:r>
            <a:r>
              <a:rPr lang="fr-BE" dirty="0" err="1" smtClean="0"/>
              <a:t>moderation</a:t>
            </a:r>
            <a:endParaRPr lang="fr-BE" dirty="0"/>
          </a:p>
        </p:txBody>
      </p:sp>
    </p:spTree>
    <p:extLst>
      <p:ext uri="{BB962C8B-B14F-4D97-AF65-F5344CB8AC3E}">
        <p14:creationId xmlns:p14="http://schemas.microsoft.com/office/powerpoint/2010/main" val="3240733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The </a:t>
            </a:r>
            <a:r>
              <a:rPr lang="fr-BE" dirty="0" err="1" smtClean="0"/>
              <a:t>price</a:t>
            </a:r>
            <a:r>
              <a:rPr lang="fr-BE" dirty="0" smtClean="0"/>
              <a:t> </a:t>
            </a:r>
            <a:r>
              <a:rPr lang="fr-BE" dirty="0" err="1" smtClean="0"/>
              <a:t>problem</a:t>
            </a:r>
            <a:endParaRPr lang="fr-BE" dirty="0"/>
          </a:p>
        </p:txBody>
      </p:sp>
      <p:sp>
        <p:nvSpPr>
          <p:cNvPr id="3" name="Espace réservé du contenu 2"/>
          <p:cNvSpPr>
            <a:spLocks noGrp="1"/>
          </p:cNvSpPr>
          <p:nvPr>
            <p:ph idx="1"/>
          </p:nvPr>
        </p:nvSpPr>
        <p:spPr/>
        <p:txBody>
          <a:bodyPr/>
          <a:lstStyle/>
          <a:p>
            <a:r>
              <a:rPr lang="fr-BE" dirty="0" err="1"/>
              <a:t>Fallacy</a:t>
            </a:r>
            <a:r>
              <a:rPr lang="fr-BE" dirty="0"/>
              <a:t> </a:t>
            </a:r>
            <a:r>
              <a:rPr lang="fr-BE" dirty="0" err="1"/>
              <a:t>that</a:t>
            </a:r>
            <a:r>
              <a:rPr lang="fr-BE" dirty="0"/>
              <a:t> </a:t>
            </a:r>
            <a:r>
              <a:rPr lang="fr-BE" dirty="0" err="1"/>
              <a:t>there</a:t>
            </a:r>
            <a:r>
              <a:rPr lang="fr-BE" dirty="0"/>
              <a:t> </a:t>
            </a:r>
            <a:r>
              <a:rPr lang="fr-BE" dirty="0" err="1"/>
              <a:t>is</a:t>
            </a:r>
            <a:r>
              <a:rPr lang="fr-BE" dirty="0"/>
              <a:t> one FRAND </a:t>
            </a:r>
            <a:r>
              <a:rPr lang="fr-BE" dirty="0" err="1"/>
              <a:t>pixelized</a:t>
            </a:r>
            <a:r>
              <a:rPr lang="fr-BE" dirty="0"/>
              <a:t> </a:t>
            </a:r>
            <a:r>
              <a:rPr lang="fr-BE" dirty="0" err="1"/>
              <a:t>price</a:t>
            </a:r>
            <a:r>
              <a:rPr lang="fr-BE" dirty="0"/>
              <a:t> point</a:t>
            </a:r>
          </a:p>
          <a:p>
            <a:r>
              <a:rPr lang="fr-BE" dirty="0" smtClean="0"/>
              <a:t>There are </a:t>
            </a:r>
            <a:r>
              <a:rPr lang="fr-BE" dirty="0" err="1" smtClean="0"/>
              <a:t>many</a:t>
            </a:r>
            <a:r>
              <a:rPr lang="fr-BE" dirty="0" smtClean="0"/>
              <a:t> </a:t>
            </a:r>
            <a:r>
              <a:rPr lang="fr-BE" dirty="0" err="1" smtClean="0"/>
              <a:t>distributional</a:t>
            </a:r>
            <a:r>
              <a:rPr lang="fr-BE" dirty="0" smtClean="0"/>
              <a:t> </a:t>
            </a:r>
            <a:r>
              <a:rPr lang="fr-BE" dirty="0" err="1" smtClean="0"/>
              <a:t>price</a:t>
            </a:r>
            <a:r>
              <a:rPr lang="fr-BE" dirty="0" smtClean="0"/>
              <a:t> points </a:t>
            </a:r>
            <a:r>
              <a:rPr lang="fr-BE" dirty="0" err="1" smtClean="0"/>
              <a:t>below</a:t>
            </a:r>
            <a:r>
              <a:rPr lang="fr-BE" dirty="0" smtClean="0"/>
              <a:t> the </a:t>
            </a:r>
            <a:r>
              <a:rPr lang="fr-BE" dirty="0" err="1" smtClean="0"/>
              <a:t>monopoly</a:t>
            </a:r>
            <a:r>
              <a:rPr lang="fr-BE" dirty="0" smtClean="0"/>
              <a:t> </a:t>
            </a:r>
            <a:r>
              <a:rPr lang="fr-BE" dirty="0" err="1" smtClean="0"/>
              <a:t>price</a:t>
            </a:r>
            <a:endParaRPr lang="fr-BE" dirty="0" smtClean="0"/>
          </a:p>
          <a:p>
            <a:r>
              <a:rPr lang="fr-BE" dirty="0" err="1" smtClean="0"/>
              <a:t>What</a:t>
            </a:r>
            <a:r>
              <a:rPr lang="fr-BE" dirty="0" smtClean="0"/>
              <a:t> </a:t>
            </a:r>
            <a:r>
              <a:rPr lang="fr-BE" dirty="0" err="1" smtClean="0"/>
              <a:t>matters</a:t>
            </a:r>
            <a:r>
              <a:rPr lang="fr-BE" dirty="0" smtClean="0"/>
              <a:t> </a:t>
            </a:r>
            <a:r>
              <a:rPr lang="fr-BE" dirty="0" err="1" smtClean="0"/>
              <a:t>is</a:t>
            </a:r>
            <a:r>
              <a:rPr lang="fr-BE" dirty="0" smtClean="0"/>
              <a:t> </a:t>
            </a:r>
            <a:r>
              <a:rPr lang="fr-BE" dirty="0" err="1" smtClean="0"/>
              <a:t>that</a:t>
            </a:r>
            <a:r>
              <a:rPr lang="fr-BE" dirty="0" smtClean="0"/>
              <a:t> </a:t>
            </a:r>
            <a:r>
              <a:rPr lang="fr-BE" dirty="0" err="1" smtClean="0"/>
              <a:t>price</a:t>
            </a:r>
            <a:r>
              <a:rPr lang="fr-BE" dirty="0" smtClean="0"/>
              <a:t> </a:t>
            </a:r>
            <a:r>
              <a:rPr lang="fr-BE" dirty="0" err="1" smtClean="0"/>
              <a:t>is</a:t>
            </a:r>
            <a:r>
              <a:rPr lang="fr-BE" dirty="0" smtClean="0"/>
              <a:t> not </a:t>
            </a:r>
            <a:r>
              <a:rPr lang="fr-BE" dirty="0" err="1" smtClean="0"/>
              <a:t>above</a:t>
            </a:r>
            <a:r>
              <a:rPr lang="fr-BE" dirty="0" smtClean="0"/>
              <a:t> </a:t>
            </a:r>
            <a:r>
              <a:rPr lang="fr-BE" dirty="0" err="1" smtClean="0"/>
              <a:t>what</a:t>
            </a:r>
            <a:r>
              <a:rPr lang="fr-BE" dirty="0" smtClean="0"/>
              <a:t> the </a:t>
            </a:r>
            <a:r>
              <a:rPr lang="fr-BE" dirty="0" err="1" smtClean="0"/>
              <a:t>market</a:t>
            </a:r>
            <a:r>
              <a:rPr lang="fr-BE" dirty="0" smtClean="0"/>
              <a:t> </a:t>
            </a:r>
            <a:r>
              <a:rPr lang="fr-BE" dirty="0" err="1" smtClean="0"/>
              <a:t>can</a:t>
            </a:r>
            <a:r>
              <a:rPr lang="fr-BE" dirty="0" smtClean="0"/>
              <a:t> </a:t>
            </a:r>
            <a:r>
              <a:rPr lang="fr-BE" dirty="0" err="1" smtClean="0"/>
              <a:t>bear</a:t>
            </a:r>
            <a:endParaRPr lang="fr-BE" dirty="0" smtClean="0"/>
          </a:p>
        </p:txBody>
      </p:sp>
    </p:spTree>
    <p:extLst>
      <p:ext uri="{BB962C8B-B14F-4D97-AF65-F5344CB8AC3E}">
        <p14:creationId xmlns:p14="http://schemas.microsoft.com/office/powerpoint/2010/main" val="3836779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mtClean="0"/>
              <a:t>Tirole and Lerner, 2014</a:t>
            </a:r>
            <a:endParaRPr lang="fr-BE" dirty="0"/>
          </a:p>
        </p:txBody>
      </p:sp>
      <p:sp>
        <p:nvSpPr>
          <p:cNvPr id="6" name="Espace réservé du texte 5"/>
          <p:cNvSpPr>
            <a:spLocks noGrp="1"/>
          </p:cNvSpPr>
          <p:nvPr>
            <p:ph type="body" idx="1"/>
          </p:nvPr>
        </p:nvSpPr>
        <p:spPr/>
        <p:txBody>
          <a:bodyPr/>
          <a:lstStyle/>
          <a:p>
            <a:r>
              <a:rPr lang="fr-BE" dirty="0" smtClean="0"/>
              <a:t>Standard </a:t>
            </a:r>
            <a:r>
              <a:rPr lang="fr-BE" dirty="0"/>
              <a:t>Essential </a:t>
            </a:r>
            <a:r>
              <a:rPr lang="fr-BE" dirty="0" smtClean="0"/>
              <a:t>Patents</a:t>
            </a:r>
            <a:endParaRPr lang="fr-BE" dirty="0"/>
          </a:p>
        </p:txBody>
      </p:sp>
      <p:sp>
        <p:nvSpPr>
          <p:cNvPr id="3" name="Espace réservé du contenu 2"/>
          <p:cNvSpPr>
            <a:spLocks noGrp="1"/>
          </p:cNvSpPr>
          <p:nvPr>
            <p:ph sz="half" idx="2"/>
          </p:nvPr>
        </p:nvSpPr>
        <p:spPr/>
        <p:txBody>
          <a:bodyPr/>
          <a:lstStyle/>
          <a:p>
            <a:r>
              <a:rPr lang="fr-BE" dirty="0" err="1" smtClean="0"/>
              <a:t>SSOs</a:t>
            </a:r>
            <a:r>
              <a:rPr lang="fr-BE" dirty="0" smtClean="0"/>
              <a:t> have </a:t>
            </a:r>
            <a:r>
              <a:rPr lang="fr-BE" dirty="0" err="1" smtClean="0"/>
              <a:t>two</a:t>
            </a:r>
            <a:r>
              <a:rPr lang="fr-BE" dirty="0" smtClean="0"/>
              <a:t> </a:t>
            </a:r>
            <a:r>
              <a:rPr lang="fr-BE" dirty="0" err="1" smtClean="0"/>
              <a:t>functions</a:t>
            </a:r>
            <a:r>
              <a:rPr lang="fr-BE" dirty="0" smtClean="0"/>
              <a:t> (i) </a:t>
            </a:r>
            <a:r>
              <a:rPr lang="fr-BE" dirty="0" err="1" smtClean="0"/>
              <a:t>essentialization</a:t>
            </a:r>
            <a:r>
              <a:rPr lang="fr-BE" dirty="0" smtClean="0"/>
              <a:t> and (ii) </a:t>
            </a:r>
            <a:r>
              <a:rPr lang="fr-BE" dirty="0" err="1" smtClean="0"/>
              <a:t>regulation</a:t>
            </a:r>
            <a:endParaRPr lang="fr-BE" dirty="0" smtClean="0"/>
          </a:p>
          <a:p>
            <a:r>
              <a:rPr lang="fr-BE" dirty="0" err="1" smtClean="0"/>
              <a:t>Lack</a:t>
            </a:r>
            <a:r>
              <a:rPr lang="fr-BE" dirty="0" smtClean="0"/>
              <a:t> of </a:t>
            </a:r>
            <a:r>
              <a:rPr lang="fr-BE" dirty="0" err="1" smtClean="0"/>
              <a:t>price</a:t>
            </a:r>
            <a:r>
              <a:rPr lang="fr-BE" dirty="0" smtClean="0"/>
              <a:t> </a:t>
            </a:r>
            <a:r>
              <a:rPr lang="fr-BE" dirty="0" err="1" smtClean="0"/>
              <a:t>commitment</a:t>
            </a:r>
            <a:endParaRPr lang="fr-BE" dirty="0" smtClean="0"/>
          </a:p>
          <a:p>
            <a:r>
              <a:rPr lang="fr-BE" dirty="0" smtClean="0"/>
              <a:t>Framework to </a:t>
            </a:r>
            <a:r>
              <a:rPr lang="fr-BE" dirty="0" err="1" smtClean="0"/>
              <a:t>reveal</a:t>
            </a:r>
            <a:r>
              <a:rPr lang="fr-BE" dirty="0" smtClean="0"/>
              <a:t> the </a:t>
            </a:r>
            <a:r>
              <a:rPr lang="fr-BE" dirty="0" err="1" smtClean="0"/>
              <a:t>price</a:t>
            </a:r>
            <a:r>
              <a:rPr lang="fr-BE" dirty="0" smtClean="0"/>
              <a:t> </a:t>
            </a:r>
            <a:r>
              <a:rPr lang="fr-BE" dirty="0" err="1" smtClean="0"/>
              <a:t>that</a:t>
            </a:r>
            <a:r>
              <a:rPr lang="fr-BE" dirty="0" smtClean="0"/>
              <a:t> </a:t>
            </a:r>
            <a:r>
              <a:rPr lang="fr-BE" dirty="0" err="1" smtClean="0"/>
              <a:t>would</a:t>
            </a:r>
            <a:r>
              <a:rPr lang="fr-BE" dirty="0" smtClean="0"/>
              <a:t> </a:t>
            </a:r>
            <a:r>
              <a:rPr lang="fr-BE" dirty="0" err="1" smtClean="0"/>
              <a:t>follow</a:t>
            </a:r>
            <a:r>
              <a:rPr lang="fr-BE" dirty="0" smtClean="0"/>
              <a:t> ex ante </a:t>
            </a:r>
            <a:r>
              <a:rPr lang="fr-BE" dirty="0" err="1" smtClean="0"/>
              <a:t>competition</a:t>
            </a:r>
            <a:endParaRPr lang="fr-BE" dirty="0" smtClean="0"/>
          </a:p>
        </p:txBody>
      </p:sp>
      <p:sp>
        <p:nvSpPr>
          <p:cNvPr id="7" name="Espace réservé du texte 6"/>
          <p:cNvSpPr>
            <a:spLocks noGrp="1"/>
          </p:cNvSpPr>
          <p:nvPr>
            <p:ph type="body" idx="10"/>
          </p:nvPr>
        </p:nvSpPr>
        <p:spPr>
          <a:xfrm>
            <a:off x="4751780" y="1139360"/>
            <a:ext cx="4392220" cy="639762"/>
          </a:xfrm>
        </p:spPr>
        <p:txBody>
          <a:bodyPr/>
          <a:lstStyle/>
          <a:p>
            <a:r>
              <a:rPr lang="fr-BE" dirty="0" err="1"/>
              <a:t>Structured</a:t>
            </a:r>
            <a:r>
              <a:rPr lang="fr-BE" dirty="0"/>
              <a:t> </a:t>
            </a:r>
            <a:r>
              <a:rPr lang="fr-BE" dirty="0" err="1"/>
              <a:t>price</a:t>
            </a:r>
            <a:r>
              <a:rPr lang="fr-BE" dirty="0"/>
              <a:t> </a:t>
            </a:r>
            <a:r>
              <a:rPr lang="fr-BE" dirty="0" err="1"/>
              <a:t>commitments</a:t>
            </a:r>
            <a:endParaRPr lang="fr-BE" dirty="0"/>
          </a:p>
        </p:txBody>
      </p:sp>
      <p:sp>
        <p:nvSpPr>
          <p:cNvPr id="8" name="Espace réservé du contenu 7"/>
          <p:cNvSpPr>
            <a:spLocks noGrp="1"/>
          </p:cNvSpPr>
          <p:nvPr>
            <p:ph sz="half" idx="11"/>
          </p:nvPr>
        </p:nvSpPr>
        <p:spPr>
          <a:xfrm>
            <a:off x="4751780" y="1833326"/>
            <a:ext cx="4191694" cy="4964289"/>
          </a:xfrm>
        </p:spPr>
        <p:txBody>
          <a:bodyPr>
            <a:normAutofit fontScale="92500"/>
          </a:bodyPr>
          <a:lstStyle/>
          <a:p>
            <a:r>
              <a:rPr lang="fr-BE" dirty="0" err="1" smtClean="0"/>
              <a:t>Discovery</a:t>
            </a:r>
            <a:r>
              <a:rPr lang="fr-BE" dirty="0" smtClean="0"/>
              <a:t> phase</a:t>
            </a:r>
          </a:p>
          <a:p>
            <a:r>
              <a:rPr lang="fr-BE" dirty="0" err="1" smtClean="0"/>
              <a:t>Recess</a:t>
            </a:r>
            <a:r>
              <a:rPr lang="fr-BE" dirty="0" smtClean="0"/>
              <a:t> </a:t>
            </a:r>
            <a:r>
              <a:rPr lang="fr-BE" dirty="0" err="1"/>
              <a:t>before</a:t>
            </a:r>
            <a:r>
              <a:rPr lang="fr-BE" dirty="0"/>
              <a:t> standard </a:t>
            </a:r>
            <a:r>
              <a:rPr lang="fr-BE" dirty="0" err="1" smtClean="0"/>
              <a:t>finalization</a:t>
            </a:r>
            <a:endParaRPr lang="fr-BE" dirty="0" smtClean="0"/>
          </a:p>
          <a:p>
            <a:r>
              <a:rPr lang="fr-BE" dirty="0" err="1" smtClean="0"/>
              <a:t>Firms</a:t>
            </a:r>
            <a:r>
              <a:rPr lang="fr-BE" dirty="0" smtClean="0"/>
              <a:t> </a:t>
            </a:r>
            <a:r>
              <a:rPr lang="fr-BE" dirty="0"/>
              <a:t>commit to </a:t>
            </a:r>
            <a:r>
              <a:rPr lang="fr-BE" dirty="0" err="1"/>
              <a:t>prices</a:t>
            </a:r>
            <a:r>
              <a:rPr lang="fr-BE" dirty="0"/>
              <a:t> (</a:t>
            </a:r>
            <a:r>
              <a:rPr lang="fr-BE" dirty="0" smtClean="0"/>
              <a:t>caps)</a:t>
            </a:r>
          </a:p>
          <a:p>
            <a:r>
              <a:rPr lang="fr-BE" dirty="0" smtClean="0"/>
              <a:t>Final </a:t>
            </a:r>
            <a:r>
              <a:rPr lang="fr-BE" dirty="0" err="1"/>
              <a:t>choice</a:t>
            </a:r>
            <a:r>
              <a:rPr lang="fr-BE" dirty="0"/>
              <a:t> </a:t>
            </a:r>
            <a:r>
              <a:rPr lang="fr-BE" dirty="0" smtClean="0"/>
              <a:t>made</a:t>
            </a:r>
          </a:p>
          <a:p>
            <a:r>
              <a:rPr lang="fr-BE" dirty="0" err="1" smtClean="0"/>
              <a:t>Structured</a:t>
            </a:r>
            <a:r>
              <a:rPr lang="fr-BE" dirty="0" smtClean="0"/>
              <a:t> </a:t>
            </a:r>
            <a:r>
              <a:rPr lang="fr-BE" dirty="0" err="1"/>
              <a:t>price</a:t>
            </a:r>
            <a:r>
              <a:rPr lang="fr-BE" dirty="0"/>
              <a:t> </a:t>
            </a:r>
            <a:r>
              <a:rPr lang="fr-BE" dirty="0" err="1"/>
              <a:t>commitment</a:t>
            </a:r>
            <a:r>
              <a:rPr lang="fr-BE" dirty="0"/>
              <a:t> </a:t>
            </a:r>
            <a:r>
              <a:rPr lang="fr-BE" dirty="0" err="1"/>
              <a:t>comes</a:t>
            </a:r>
            <a:r>
              <a:rPr lang="fr-BE" dirty="0"/>
              <a:t> on top of FRAND (if </a:t>
            </a:r>
            <a:r>
              <a:rPr lang="fr-BE" dirty="0" err="1"/>
              <a:t>failure</a:t>
            </a:r>
            <a:r>
              <a:rPr lang="fr-BE" dirty="0"/>
              <a:t> of </a:t>
            </a:r>
            <a:r>
              <a:rPr lang="fr-BE" dirty="0" err="1" smtClean="0"/>
              <a:t>discovery</a:t>
            </a:r>
            <a:r>
              <a:rPr lang="fr-BE" dirty="0" smtClean="0"/>
              <a:t>), FRAND </a:t>
            </a:r>
            <a:r>
              <a:rPr lang="fr-BE" dirty="0" err="1"/>
              <a:t>remains</a:t>
            </a:r>
            <a:r>
              <a:rPr lang="fr-BE" dirty="0"/>
              <a:t> </a:t>
            </a:r>
            <a:r>
              <a:rPr lang="fr-BE" dirty="0" smtClean="0"/>
              <a:t>important</a:t>
            </a:r>
          </a:p>
          <a:p>
            <a:r>
              <a:rPr lang="fr-BE" dirty="0" err="1" smtClean="0"/>
              <a:t>Owners</a:t>
            </a:r>
            <a:r>
              <a:rPr lang="fr-BE" dirty="0" smtClean="0"/>
              <a:t> </a:t>
            </a:r>
            <a:r>
              <a:rPr lang="fr-BE" dirty="0"/>
              <a:t>of </a:t>
            </a:r>
            <a:r>
              <a:rPr lang="fr-BE" dirty="0" err="1"/>
              <a:t>SEPs</a:t>
            </a:r>
            <a:r>
              <a:rPr lang="fr-BE" dirty="0"/>
              <a:t> </a:t>
            </a:r>
            <a:r>
              <a:rPr lang="fr-BE" dirty="0" err="1"/>
              <a:t>may</a:t>
            </a:r>
            <a:r>
              <a:rPr lang="fr-BE" dirty="0"/>
              <a:t> forum shop, to </a:t>
            </a:r>
            <a:r>
              <a:rPr lang="fr-BE" dirty="0" err="1"/>
              <a:t>avoid</a:t>
            </a:r>
            <a:r>
              <a:rPr lang="fr-BE" dirty="0"/>
              <a:t> </a:t>
            </a:r>
            <a:r>
              <a:rPr lang="fr-BE" dirty="0" err="1"/>
              <a:t>structured</a:t>
            </a:r>
            <a:r>
              <a:rPr lang="fr-BE" dirty="0"/>
              <a:t> </a:t>
            </a:r>
            <a:r>
              <a:rPr lang="fr-BE" dirty="0" err="1"/>
              <a:t>price</a:t>
            </a:r>
            <a:r>
              <a:rPr lang="fr-BE" dirty="0"/>
              <a:t> </a:t>
            </a:r>
            <a:r>
              <a:rPr lang="fr-BE" dirty="0" err="1" smtClean="0"/>
              <a:t>commitments</a:t>
            </a:r>
            <a:endParaRPr lang="fr-BE" dirty="0" smtClean="0"/>
          </a:p>
          <a:p>
            <a:r>
              <a:rPr lang="fr-BE" dirty="0" err="1" smtClean="0"/>
              <a:t>Hence</a:t>
            </a:r>
            <a:r>
              <a:rPr lang="fr-BE" dirty="0"/>
              <a:t>, </a:t>
            </a:r>
            <a:r>
              <a:rPr lang="fr-BE" dirty="0" err="1"/>
              <a:t>need</a:t>
            </a:r>
            <a:r>
              <a:rPr lang="fr-BE" dirty="0"/>
              <a:t> to </a:t>
            </a:r>
            <a:r>
              <a:rPr lang="fr-BE" dirty="0" err="1"/>
              <a:t>make</a:t>
            </a:r>
            <a:r>
              <a:rPr lang="fr-BE" dirty="0"/>
              <a:t> </a:t>
            </a:r>
            <a:r>
              <a:rPr lang="fr-BE" dirty="0" err="1"/>
              <a:t>them</a:t>
            </a:r>
            <a:r>
              <a:rPr lang="fr-BE" dirty="0"/>
              <a:t> </a:t>
            </a:r>
            <a:r>
              <a:rPr lang="fr-BE" dirty="0" err="1" smtClean="0"/>
              <a:t>mandatory</a:t>
            </a:r>
            <a:endParaRPr lang="fr-BE" dirty="0" smtClean="0"/>
          </a:p>
          <a:p>
            <a:r>
              <a:rPr lang="fr-BE" dirty="0" err="1" smtClean="0"/>
              <a:t>Problem</a:t>
            </a:r>
            <a:r>
              <a:rPr lang="fr-BE" dirty="0" smtClean="0"/>
              <a:t> </a:t>
            </a:r>
            <a:r>
              <a:rPr lang="fr-BE" dirty="0" err="1" smtClean="0"/>
              <a:t>with</a:t>
            </a:r>
            <a:r>
              <a:rPr lang="fr-BE" dirty="0" smtClean="0"/>
              <a:t> </a:t>
            </a:r>
            <a:r>
              <a:rPr lang="fr-BE" dirty="0" err="1" smtClean="0"/>
              <a:t>multidimensional</a:t>
            </a:r>
            <a:r>
              <a:rPr lang="fr-BE" dirty="0" smtClean="0"/>
              <a:t> </a:t>
            </a:r>
            <a:r>
              <a:rPr lang="fr-BE" dirty="0" err="1" smtClean="0"/>
              <a:t>pricing</a:t>
            </a:r>
            <a:endParaRPr lang="fr-BE" dirty="0"/>
          </a:p>
        </p:txBody>
      </p:sp>
    </p:spTree>
    <p:extLst>
      <p:ext uri="{BB962C8B-B14F-4D97-AF65-F5344CB8AC3E}">
        <p14:creationId xmlns:p14="http://schemas.microsoft.com/office/powerpoint/2010/main" val="21257602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r>
              <a:rPr lang="fr-BE" dirty="0" smtClean="0"/>
              <a:t>I.	Patent Hold-Up</a:t>
            </a:r>
            <a:endParaRPr lang="fr-BE" dirty="0"/>
          </a:p>
        </p:txBody>
      </p:sp>
    </p:spTree>
    <p:extLst>
      <p:ext uri="{BB962C8B-B14F-4D97-AF65-F5344CB8AC3E}">
        <p14:creationId xmlns:p14="http://schemas.microsoft.com/office/powerpoint/2010/main" val="4018008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979" y="499854"/>
            <a:ext cx="8757494" cy="658614"/>
          </a:xfrm>
        </p:spPr>
        <p:txBody>
          <a:bodyPr/>
          <a:lstStyle/>
          <a:p>
            <a:r>
              <a:rPr lang="fr-BE" dirty="0" err="1" smtClean="0"/>
              <a:t>Welfare</a:t>
            </a:r>
            <a:r>
              <a:rPr lang="fr-BE" dirty="0" smtClean="0"/>
              <a:t> </a:t>
            </a:r>
            <a:r>
              <a:rPr lang="fr-BE" dirty="0" err="1" smtClean="0"/>
              <a:t>assessment</a:t>
            </a:r>
            <a:r>
              <a:rPr lang="fr-BE" dirty="0" smtClean="0"/>
              <a:t> </a:t>
            </a:r>
            <a:r>
              <a:rPr lang="fr-BE" dirty="0" err="1" smtClean="0"/>
              <a:t>should</a:t>
            </a:r>
            <a:r>
              <a:rPr lang="fr-BE" dirty="0" smtClean="0"/>
              <a:t> focus on participation of SSO </a:t>
            </a:r>
            <a:r>
              <a:rPr lang="fr-BE" dirty="0" err="1" smtClean="0"/>
              <a:t>membership</a:t>
            </a:r>
            <a:endParaRPr lang="fr-BE" dirty="0"/>
          </a:p>
        </p:txBody>
      </p:sp>
      <p:sp>
        <p:nvSpPr>
          <p:cNvPr id="3" name="Espace réservé du contenu 2"/>
          <p:cNvSpPr>
            <a:spLocks noGrp="1"/>
          </p:cNvSpPr>
          <p:nvPr>
            <p:ph idx="1"/>
          </p:nvPr>
        </p:nvSpPr>
        <p:spPr>
          <a:xfrm>
            <a:off x="185980" y="1204773"/>
            <a:ext cx="8757493" cy="5049192"/>
          </a:xfrm>
        </p:spPr>
        <p:txBody>
          <a:bodyPr>
            <a:normAutofit lnSpcReduction="10000"/>
          </a:bodyPr>
          <a:lstStyle/>
          <a:p>
            <a:r>
              <a:rPr lang="fr-BE" dirty="0" smtClean="0"/>
              <a:t>Multi-</a:t>
            </a:r>
            <a:r>
              <a:rPr lang="fr-BE" dirty="0" err="1" smtClean="0"/>
              <a:t>sided</a:t>
            </a:r>
            <a:r>
              <a:rPr lang="fr-BE" dirty="0" smtClean="0"/>
              <a:t> </a:t>
            </a:r>
            <a:r>
              <a:rPr lang="fr-BE" dirty="0" err="1" smtClean="0"/>
              <a:t>market</a:t>
            </a:r>
            <a:r>
              <a:rPr lang="fr-BE" dirty="0" smtClean="0"/>
              <a:t> </a:t>
            </a:r>
            <a:r>
              <a:rPr lang="fr-BE" dirty="0" err="1" smtClean="0"/>
              <a:t>theory</a:t>
            </a:r>
            <a:r>
              <a:rPr lang="fr-BE" dirty="0" smtClean="0"/>
              <a:t> </a:t>
            </a:r>
            <a:r>
              <a:rPr lang="fr-BE" dirty="0" err="1" smtClean="0"/>
              <a:t>predicts</a:t>
            </a:r>
            <a:r>
              <a:rPr lang="fr-BE" dirty="0" smtClean="0"/>
              <a:t> </a:t>
            </a:r>
            <a:r>
              <a:rPr lang="fr-BE" dirty="0" err="1" smtClean="0"/>
              <a:t>that</a:t>
            </a:r>
            <a:r>
              <a:rPr lang="fr-BE" dirty="0" smtClean="0"/>
              <a:t> </a:t>
            </a:r>
            <a:r>
              <a:rPr lang="fr-BE" dirty="0" err="1" smtClean="0"/>
              <a:t>price</a:t>
            </a:r>
            <a:r>
              <a:rPr lang="fr-BE" dirty="0" smtClean="0"/>
              <a:t> structure has </a:t>
            </a:r>
            <a:r>
              <a:rPr lang="fr-BE" dirty="0" err="1" smtClean="0"/>
              <a:t>effect</a:t>
            </a:r>
            <a:r>
              <a:rPr lang="fr-BE" dirty="0" smtClean="0"/>
              <a:t> on SSO participation</a:t>
            </a:r>
          </a:p>
          <a:p>
            <a:r>
              <a:rPr lang="fr-BE" dirty="0" smtClean="0"/>
              <a:t>Hold-up or </a:t>
            </a:r>
            <a:r>
              <a:rPr lang="fr-BE" dirty="0" err="1" smtClean="0"/>
              <a:t>hold</a:t>
            </a:r>
            <a:r>
              <a:rPr lang="fr-BE" dirty="0" smtClean="0"/>
              <a:t>-out </a:t>
            </a:r>
            <a:r>
              <a:rPr lang="fr-BE" dirty="0" err="1" smtClean="0"/>
              <a:t>hypothesis</a:t>
            </a:r>
            <a:r>
              <a:rPr lang="fr-BE" dirty="0" smtClean="0"/>
              <a:t> </a:t>
            </a:r>
            <a:r>
              <a:rPr lang="fr-BE" dirty="0" err="1" smtClean="0"/>
              <a:t>should</a:t>
            </a:r>
            <a:r>
              <a:rPr lang="fr-BE" dirty="0" smtClean="0"/>
              <a:t> </a:t>
            </a:r>
            <a:r>
              <a:rPr lang="fr-BE" dirty="0" err="1" smtClean="0"/>
              <a:t>be</a:t>
            </a:r>
            <a:r>
              <a:rPr lang="fr-BE" dirty="0" smtClean="0"/>
              <a:t> </a:t>
            </a:r>
            <a:r>
              <a:rPr lang="fr-BE" dirty="0" err="1" smtClean="0"/>
              <a:t>validated</a:t>
            </a:r>
            <a:r>
              <a:rPr lang="fr-BE" dirty="0" smtClean="0"/>
              <a:t> or </a:t>
            </a:r>
            <a:r>
              <a:rPr lang="fr-BE" dirty="0" err="1" smtClean="0"/>
              <a:t>contradicted</a:t>
            </a:r>
            <a:r>
              <a:rPr lang="fr-BE" dirty="0" smtClean="0"/>
              <a:t> </a:t>
            </a:r>
            <a:r>
              <a:rPr lang="fr-BE" dirty="0" err="1" smtClean="0"/>
              <a:t>through</a:t>
            </a:r>
            <a:r>
              <a:rPr lang="fr-BE" dirty="0" smtClean="0"/>
              <a:t> </a:t>
            </a:r>
            <a:r>
              <a:rPr lang="fr-BE" dirty="0" err="1" smtClean="0"/>
              <a:t>that</a:t>
            </a:r>
            <a:r>
              <a:rPr lang="fr-BE" dirty="0" smtClean="0"/>
              <a:t> </a:t>
            </a:r>
            <a:r>
              <a:rPr lang="fr-BE" dirty="0" err="1" smtClean="0"/>
              <a:t>metric</a:t>
            </a:r>
            <a:endParaRPr lang="fr-BE" dirty="0" smtClean="0"/>
          </a:p>
          <a:p>
            <a:r>
              <a:rPr lang="fr-BE" dirty="0" smtClean="0"/>
              <a:t>More </a:t>
            </a:r>
            <a:r>
              <a:rPr lang="fr-BE" dirty="0" err="1" smtClean="0"/>
              <a:t>empirical</a:t>
            </a:r>
            <a:r>
              <a:rPr lang="fr-BE" dirty="0" smtClean="0"/>
              <a:t> </a:t>
            </a:r>
            <a:r>
              <a:rPr lang="fr-BE" dirty="0" err="1" smtClean="0"/>
              <a:t>research</a:t>
            </a:r>
            <a:r>
              <a:rPr lang="fr-BE" dirty="0" smtClean="0"/>
              <a:t> </a:t>
            </a:r>
            <a:r>
              <a:rPr lang="fr-BE" dirty="0" err="1" smtClean="0"/>
              <a:t>is</a:t>
            </a:r>
            <a:r>
              <a:rPr lang="fr-BE" dirty="0" smtClean="0"/>
              <a:t> </a:t>
            </a:r>
            <a:r>
              <a:rPr lang="fr-BE" dirty="0" err="1" smtClean="0"/>
              <a:t>needed</a:t>
            </a:r>
            <a:endParaRPr lang="fr-BE" dirty="0" smtClean="0"/>
          </a:p>
          <a:p>
            <a:r>
              <a:rPr lang="fr-BE" dirty="0" smtClean="0"/>
              <a:t>Change in SSO participation </a:t>
            </a:r>
            <a:r>
              <a:rPr lang="fr-BE" dirty="0" err="1" smtClean="0"/>
              <a:t>following</a:t>
            </a:r>
            <a:r>
              <a:rPr lang="fr-BE" dirty="0" smtClean="0"/>
              <a:t> change in SSO </a:t>
            </a:r>
            <a:r>
              <a:rPr lang="fr-BE" dirty="0" err="1" smtClean="0"/>
              <a:t>licensing</a:t>
            </a:r>
            <a:r>
              <a:rPr lang="fr-BE" dirty="0" smtClean="0"/>
              <a:t> </a:t>
            </a:r>
            <a:r>
              <a:rPr lang="fr-BE" dirty="0" err="1" smtClean="0"/>
              <a:t>policy</a:t>
            </a:r>
            <a:r>
              <a:rPr lang="fr-BE" dirty="0" smtClean="0"/>
              <a:t>?</a:t>
            </a:r>
          </a:p>
          <a:p>
            <a:pPr lvl="1"/>
            <a:r>
              <a:rPr lang="fr-BE" dirty="0" smtClean="0"/>
              <a:t>VITA 2007, IEEE 2015, etc.</a:t>
            </a:r>
          </a:p>
          <a:p>
            <a:pPr lvl="1"/>
            <a:r>
              <a:rPr lang="fr-BE" dirty="0" smtClean="0"/>
              <a:t>RF to FRAND?</a:t>
            </a:r>
          </a:p>
          <a:p>
            <a:pPr lvl="1"/>
            <a:r>
              <a:rPr lang="fr-BE" dirty="0" smtClean="0"/>
              <a:t>ISO v </a:t>
            </a:r>
            <a:r>
              <a:rPr lang="fr-BE" dirty="0" err="1" smtClean="0"/>
              <a:t>other</a:t>
            </a:r>
            <a:r>
              <a:rPr lang="fr-BE" dirty="0" smtClean="0"/>
              <a:t> standards</a:t>
            </a:r>
          </a:p>
          <a:p>
            <a:r>
              <a:rPr lang="fr-BE" dirty="0" err="1" smtClean="0"/>
              <a:t>Increase</a:t>
            </a:r>
            <a:r>
              <a:rPr lang="fr-BE" dirty="0" smtClean="0"/>
              <a:t> in standards </a:t>
            </a:r>
            <a:r>
              <a:rPr lang="fr-BE" dirty="0" err="1" smtClean="0"/>
              <a:t>wars</a:t>
            </a:r>
            <a:r>
              <a:rPr lang="fr-BE" dirty="0" smtClean="0"/>
              <a:t> in ICT?</a:t>
            </a:r>
            <a:endParaRPr lang="fr-BE" dirty="0" smtClean="0"/>
          </a:p>
        </p:txBody>
      </p:sp>
    </p:spTree>
    <p:extLst>
      <p:ext uri="{BB962C8B-B14F-4D97-AF65-F5344CB8AC3E}">
        <p14:creationId xmlns:p14="http://schemas.microsoft.com/office/powerpoint/2010/main" val="410043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Conclusion</a:t>
            </a:r>
            <a:endParaRPr lang="fr-BE" dirty="0"/>
          </a:p>
        </p:txBody>
      </p:sp>
      <p:sp>
        <p:nvSpPr>
          <p:cNvPr id="3" name="Espace réservé du contenu 2"/>
          <p:cNvSpPr>
            <a:spLocks noGrp="1"/>
          </p:cNvSpPr>
          <p:nvPr>
            <p:ph idx="1"/>
          </p:nvPr>
        </p:nvSpPr>
        <p:spPr/>
        <p:txBody>
          <a:bodyPr/>
          <a:lstStyle/>
          <a:p>
            <a:r>
              <a:rPr lang="fr-BE" dirty="0" err="1" smtClean="0"/>
              <a:t>Need</a:t>
            </a:r>
            <a:r>
              <a:rPr lang="fr-BE" dirty="0" smtClean="0"/>
              <a:t> to change </a:t>
            </a:r>
            <a:r>
              <a:rPr lang="fr-BE" dirty="0" err="1" smtClean="0"/>
              <a:t>approach</a:t>
            </a:r>
            <a:r>
              <a:rPr lang="fr-BE" dirty="0" smtClean="0"/>
              <a:t> of FRAND: not </a:t>
            </a:r>
            <a:r>
              <a:rPr lang="fr-BE" dirty="0" err="1" smtClean="0"/>
              <a:t>distributional</a:t>
            </a:r>
            <a:r>
              <a:rPr lang="fr-BE" dirty="0" smtClean="0"/>
              <a:t> but output-</a:t>
            </a:r>
            <a:r>
              <a:rPr lang="fr-BE" dirty="0" err="1" smtClean="0"/>
              <a:t>centered</a:t>
            </a:r>
            <a:endParaRPr lang="fr-BE" dirty="0" smtClean="0"/>
          </a:p>
          <a:p>
            <a:r>
              <a:rPr lang="fr-BE" dirty="0" smtClean="0"/>
              <a:t>FRAND </a:t>
            </a:r>
            <a:r>
              <a:rPr lang="fr-BE" dirty="0" err="1" smtClean="0"/>
              <a:t>is</a:t>
            </a:r>
            <a:r>
              <a:rPr lang="fr-BE" dirty="0" smtClean="0"/>
              <a:t> </a:t>
            </a:r>
            <a:r>
              <a:rPr lang="fr-BE" dirty="0" err="1" smtClean="0"/>
              <a:t>pricing</a:t>
            </a:r>
            <a:r>
              <a:rPr lang="fr-BE" dirty="0" smtClean="0"/>
              <a:t> structure </a:t>
            </a:r>
            <a:r>
              <a:rPr lang="fr-BE" dirty="0" err="1" smtClean="0"/>
              <a:t>that</a:t>
            </a:r>
            <a:r>
              <a:rPr lang="fr-BE" dirty="0" smtClean="0"/>
              <a:t> </a:t>
            </a:r>
            <a:r>
              <a:rPr lang="fr-BE" dirty="0" err="1" smtClean="0"/>
              <a:t>seeks</a:t>
            </a:r>
            <a:r>
              <a:rPr lang="fr-BE" dirty="0" smtClean="0"/>
              <a:t> to « </a:t>
            </a:r>
            <a:r>
              <a:rPr lang="fr-BE" i="1" dirty="0" err="1" smtClean="0"/>
              <a:t>get</a:t>
            </a:r>
            <a:r>
              <a:rPr lang="fr-BE" i="1" dirty="0" smtClean="0"/>
              <a:t> all </a:t>
            </a:r>
            <a:r>
              <a:rPr lang="fr-BE" i="1" dirty="0" err="1" smtClean="0"/>
              <a:t>sides</a:t>
            </a:r>
            <a:r>
              <a:rPr lang="fr-BE" i="1" dirty="0" smtClean="0"/>
              <a:t> on </a:t>
            </a:r>
            <a:r>
              <a:rPr lang="fr-BE" i="1" dirty="0" err="1" smtClean="0"/>
              <a:t>board</a:t>
            </a:r>
            <a:r>
              <a:rPr lang="fr-BE" i="1" dirty="0" smtClean="0"/>
              <a:t> </a:t>
            </a:r>
            <a:r>
              <a:rPr lang="fr-BE" dirty="0" smtClean="0"/>
              <a:t>»</a:t>
            </a:r>
          </a:p>
          <a:p>
            <a:r>
              <a:rPr lang="fr-BE" dirty="0" smtClean="0"/>
              <a:t>Admission </a:t>
            </a:r>
            <a:r>
              <a:rPr lang="fr-BE" dirty="0" err="1" smtClean="0"/>
              <a:t>that</a:t>
            </a:r>
            <a:r>
              <a:rPr lang="fr-BE" dirty="0" smtClean="0"/>
              <a:t> </a:t>
            </a:r>
            <a:r>
              <a:rPr lang="fr-BE" dirty="0" err="1" smtClean="0"/>
              <a:t>risks</a:t>
            </a:r>
            <a:r>
              <a:rPr lang="fr-BE" dirty="0" smtClean="0"/>
              <a:t> </a:t>
            </a:r>
            <a:r>
              <a:rPr lang="fr-BE" dirty="0" err="1" smtClean="0"/>
              <a:t>can</a:t>
            </a:r>
            <a:r>
              <a:rPr lang="fr-BE" dirty="0" smtClean="0"/>
              <a:t> arise (and </a:t>
            </a:r>
            <a:r>
              <a:rPr lang="fr-BE" dirty="0" err="1" smtClean="0"/>
              <a:t>scrutiny</a:t>
            </a:r>
            <a:r>
              <a:rPr lang="fr-BE" dirty="0" smtClean="0"/>
              <a:t>) on </a:t>
            </a:r>
            <a:r>
              <a:rPr lang="fr-BE" dirty="0" err="1" smtClean="0"/>
              <a:t>buyer</a:t>
            </a:r>
            <a:r>
              <a:rPr lang="fr-BE" dirty="0" smtClean="0"/>
              <a:t> </a:t>
            </a:r>
            <a:r>
              <a:rPr lang="fr-BE" dirty="0" err="1" smtClean="0"/>
              <a:t>side</a:t>
            </a:r>
            <a:r>
              <a:rPr lang="fr-BE" dirty="0" smtClean="0"/>
              <a:t> </a:t>
            </a:r>
            <a:r>
              <a:rPr lang="fr-BE" dirty="0" err="1" smtClean="0"/>
              <a:t>too</a:t>
            </a:r>
            <a:endParaRPr lang="fr-BE" dirty="0"/>
          </a:p>
        </p:txBody>
      </p:sp>
    </p:spTree>
    <p:extLst>
      <p:ext uri="{BB962C8B-B14F-4D97-AF65-F5344CB8AC3E}">
        <p14:creationId xmlns:p14="http://schemas.microsoft.com/office/powerpoint/2010/main" val="2521894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texte 17"/>
          <p:cNvSpPr>
            <a:spLocks noGrp="1"/>
          </p:cNvSpPr>
          <p:nvPr>
            <p:ph type="body" idx="1"/>
          </p:nvPr>
        </p:nvSpPr>
        <p:spPr/>
        <p:txBody>
          <a:bodyPr>
            <a:normAutofit fontScale="85000" lnSpcReduction="20000"/>
          </a:bodyPr>
          <a:lstStyle/>
          <a:p>
            <a:r>
              <a:rPr lang="fr-BE" dirty="0" err="1" smtClean="0"/>
              <a:t>Follow</a:t>
            </a:r>
            <a:r>
              <a:rPr lang="fr-BE" dirty="0" smtClean="0"/>
              <a:t> me on twitter @</a:t>
            </a:r>
            <a:r>
              <a:rPr lang="fr-BE" dirty="0" err="1" smtClean="0"/>
              <a:t>CompetitionProf</a:t>
            </a:r>
            <a:r>
              <a:rPr lang="fr-BE" dirty="0" smtClean="0"/>
              <a:t> </a:t>
            </a:r>
          </a:p>
          <a:p>
            <a:r>
              <a:rPr lang="fr-BE" dirty="0" err="1" smtClean="0"/>
              <a:t>Papers</a:t>
            </a:r>
            <a:r>
              <a:rPr lang="fr-BE" dirty="0" smtClean="0"/>
              <a:t> </a:t>
            </a:r>
            <a:r>
              <a:rPr lang="fr-BE" dirty="0" err="1" smtClean="0"/>
              <a:t>available</a:t>
            </a:r>
            <a:r>
              <a:rPr lang="fr-BE" dirty="0" smtClean="0"/>
              <a:t> @ </a:t>
            </a:r>
            <a:r>
              <a:rPr lang="fr-BE" dirty="0" smtClean="0">
                <a:hlinkClick r:id="rId2"/>
              </a:rPr>
              <a:t>http</a:t>
            </a:r>
            <a:r>
              <a:rPr lang="fr-BE" dirty="0">
                <a:hlinkClick r:id="rId2"/>
              </a:rPr>
              <a:t>://</a:t>
            </a:r>
            <a:r>
              <a:rPr lang="fr-BE" dirty="0" smtClean="0">
                <a:hlinkClick r:id="rId2"/>
              </a:rPr>
              <a:t>papers.ssrn.com/sol3/cf_dev/AbsByAuth.cfm?per_id=358753</a:t>
            </a:r>
            <a:r>
              <a:rPr lang="fr-BE" dirty="0" smtClean="0"/>
              <a:t> </a:t>
            </a:r>
            <a:endParaRPr lang="fr-BE"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mtClean="0"/>
              <a:t>1.	Market developments</a:t>
            </a:r>
            <a:endParaRPr lang="fr-BE" dirty="0"/>
          </a:p>
        </p:txBody>
      </p:sp>
      <p:sp>
        <p:nvSpPr>
          <p:cNvPr id="3" name="Espace réservé du contenu 2"/>
          <p:cNvSpPr>
            <a:spLocks noGrp="1"/>
          </p:cNvSpPr>
          <p:nvPr>
            <p:ph idx="1"/>
          </p:nvPr>
        </p:nvSpPr>
        <p:spPr/>
        <p:txBody>
          <a:bodyPr/>
          <a:lstStyle/>
          <a:p>
            <a:r>
              <a:rPr lang="fr-BE" smtClean="0"/>
              <a:t>2001, NTP sues RIM for patent infringement, </a:t>
            </a:r>
            <a:r>
              <a:rPr lang="en-GB" smtClean="0"/>
              <a:t>$612.5 million settlement</a:t>
            </a:r>
          </a:p>
          <a:p>
            <a:r>
              <a:rPr lang="en-GB" smtClean="0"/>
              <a:t>2011, Global patent war </a:t>
            </a:r>
            <a:endParaRPr lang="fr-BE" dirty="0"/>
          </a:p>
        </p:txBody>
      </p:sp>
    </p:spTree>
    <p:extLst>
      <p:ext uri="{BB962C8B-B14F-4D97-AF65-F5344CB8AC3E}">
        <p14:creationId xmlns:p14="http://schemas.microsoft.com/office/powerpoint/2010/main" val="1640258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en-US" dirty="0" smtClean="0"/>
              <a:t>Apple filing of design patents (January 2007)</a:t>
            </a:r>
            <a:endParaRPr lang="en-US" dirty="0"/>
          </a:p>
        </p:txBody>
      </p:sp>
      <p:pic>
        <p:nvPicPr>
          <p:cNvPr id="12293" name="Espace réservé du contenu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7406" y="2123281"/>
            <a:ext cx="4914900" cy="2952750"/>
          </a:xfrm>
        </p:spPr>
      </p:pic>
    </p:spTree>
    <p:extLst>
      <p:ext uri="{BB962C8B-B14F-4D97-AF65-F5344CB8AC3E}">
        <p14:creationId xmlns:p14="http://schemas.microsoft.com/office/powerpoint/2010/main" val="3758155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Apple filing of design patents (June 2007)</a:t>
            </a:r>
            <a:endParaRPr lang="en-US" dirty="0"/>
          </a:p>
        </p:txBody>
      </p:sp>
      <p:pic>
        <p:nvPicPr>
          <p:cNvPr id="13317" name="Espace réservé du contenu 5"/>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618456" y="1637506"/>
            <a:ext cx="5892800" cy="3924300"/>
          </a:xfrm>
        </p:spPr>
      </p:pic>
    </p:spTree>
    <p:extLst>
      <p:ext uri="{BB962C8B-B14F-4D97-AF65-F5344CB8AC3E}">
        <p14:creationId xmlns:p14="http://schemas.microsoft.com/office/powerpoint/2010/main" val="1012661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p:txBody>
          <a:bodyPr/>
          <a:lstStyle/>
          <a:p>
            <a:r>
              <a:rPr lang="en-US" altLang="fr-FR" dirty="0" smtClean="0"/>
              <a:t>Apple v Samsung litigation (2011)</a:t>
            </a:r>
            <a:endParaRPr lang="en-US" altLang="fr-FR" dirty="0" smtClean="0"/>
          </a:p>
        </p:txBody>
      </p:sp>
      <p:pic>
        <p:nvPicPr>
          <p:cNvPr id="14341" name="Afbeelding 1" descr="http://1.bp.blogspot.com/-AfKXoGCUYtk/UgiN9WoJCsI/AAAAAAAABkk/HXXbS0SOaNo/s320/Samsung+phones+before+and+after+iPhone+launch.jpe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2147978" y="1482500"/>
            <a:ext cx="4786267" cy="3305160"/>
          </a:xfrm>
        </p:spPr>
      </p:pic>
    </p:spTree>
    <p:extLst>
      <p:ext uri="{BB962C8B-B14F-4D97-AF65-F5344CB8AC3E}">
        <p14:creationId xmlns:p14="http://schemas.microsoft.com/office/powerpoint/2010/main" val="814726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4"/>
          </p:nvPr>
        </p:nvSpPr>
        <p:spPr/>
        <p:txBody>
          <a:bodyPr/>
          <a:lstStyle/>
          <a:p>
            <a:r>
              <a:rPr lang="en-US" dirty="0" smtClean="0"/>
              <a:t>Patent owners enforce their IPRs and seek injunctions in courts across the world (to obtain removal of infringing products)</a:t>
            </a:r>
          </a:p>
          <a:p>
            <a:r>
              <a:rPr lang="en-US" dirty="0" smtClean="0"/>
              <a:t>Some patents are core to </a:t>
            </a:r>
            <a:r>
              <a:rPr lang="en-US" dirty="0" smtClean="0">
                <a:solidFill>
                  <a:srgbClr val="FF0000"/>
                </a:solidFill>
              </a:rPr>
              <a:t>standardized</a:t>
            </a:r>
            <a:r>
              <a:rPr lang="en-US" dirty="0" smtClean="0"/>
              <a:t> technologies (though not all) =&gt; </a:t>
            </a:r>
            <a:r>
              <a:rPr lang="en-US" dirty="0" smtClean="0">
                <a:solidFill>
                  <a:srgbClr val="FF0000"/>
                </a:solidFill>
              </a:rPr>
              <a:t>SEPs</a:t>
            </a:r>
            <a:r>
              <a:rPr lang="en-US" dirty="0" smtClean="0"/>
              <a:t> (ex. </a:t>
            </a:r>
            <a:r>
              <a:rPr lang="en-US" altLang="fr-FR" dirty="0" smtClean="0"/>
              <a:t>IEEE 802.11 Wi-Fi standard</a:t>
            </a:r>
            <a:r>
              <a:rPr lang="en-US" dirty="0" smtClean="0"/>
              <a:t>)</a:t>
            </a:r>
          </a:p>
          <a:p>
            <a:r>
              <a:rPr lang="en-US" dirty="0" smtClean="0"/>
              <a:t>Some SEPs are encumbered by a </a:t>
            </a:r>
            <a:r>
              <a:rPr lang="en-US" dirty="0" smtClean="0">
                <a:solidFill>
                  <a:srgbClr val="FF0000"/>
                </a:solidFill>
              </a:rPr>
              <a:t>FRAND</a:t>
            </a:r>
            <a:r>
              <a:rPr lang="en-US" dirty="0" smtClean="0"/>
              <a:t> commitment</a:t>
            </a:r>
          </a:p>
          <a:p>
            <a:r>
              <a:rPr lang="en-US" dirty="0" smtClean="0"/>
              <a:t>Some of those players are </a:t>
            </a:r>
            <a:r>
              <a:rPr lang="en-US" dirty="0" smtClean="0">
                <a:solidFill>
                  <a:srgbClr val="FF0000"/>
                </a:solidFill>
              </a:rPr>
              <a:t>patent trolls</a:t>
            </a:r>
            <a:r>
              <a:rPr lang="en-US" dirty="0" smtClean="0"/>
              <a:t>, or non practicing entities (NPE) or patent assertion entities (PAE): NTP, Intellectual Ventures, etc.</a:t>
            </a:r>
            <a:endParaRPr lang="en-US" dirty="0"/>
          </a:p>
        </p:txBody>
      </p:sp>
      <p:sp>
        <p:nvSpPr>
          <p:cNvPr id="15362" name="Titre 1"/>
          <p:cNvSpPr>
            <a:spLocks noGrp="1"/>
          </p:cNvSpPr>
          <p:nvPr>
            <p:ph type="title"/>
          </p:nvPr>
        </p:nvSpPr>
        <p:spPr/>
        <p:txBody>
          <a:bodyPr/>
          <a:lstStyle/>
          <a:p>
            <a:r>
              <a:rPr lang="en-US" altLang="fr-FR" smtClean="0"/>
              <a:t>The global patent war</a:t>
            </a:r>
            <a:endParaRPr lang="en-US" altLang="fr-FR" dirty="0" smtClean="0"/>
          </a:p>
        </p:txBody>
      </p:sp>
      <p:pic>
        <p:nvPicPr>
          <p:cNvPr id="15366" name="Espace réservé du contenu 3"/>
          <p:cNvPicPr>
            <a:picLocks noGrp="1" noChangeAspect="1"/>
          </p:cNvPicPr>
          <p:nvPr>
            <p:ph sz="half" idx="15"/>
          </p:nvPr>
        </p:nvPicPr>
        <p:blipFill>
          <a:blip r:embed="rId2">
            <a:extLst>
              <a:ext uri="{28A0092B-C50C-407E-A947-70E740481C1C}">
                <a14:useLocalDpi xmlns:a14="http://schemas.microsoft.com/office/drawing/2010/main" val="0"/>
              </a:ext>
            </a:extLst>
          </a:blip>
          <a:srcRect/>
          <a:stretch>
            <a:fillRect/>
          </a:stretch>
        </p:blipFill>
        <p:spPr>
          <a:xfrm>
            <a:off x="185738" y="2550677"/>
            <a:ext cx="4192587" cy="2229720"/>
          </a:xfrm>
        </p:spPr>
      </p:pic>
    </p:spTree>
    <p:extLst>
      <p:ext uri="{BB962C8B-B14F-4D97-AF65-F5344CB8AC3E}">
        <p14:creationId xmlns:p14="http://schemas.microsoft.com/office/powerpoint/2010/main" val="480086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BE" smtClean="0"/>
              <a:t>2.	Academic developments</a:t>
            </a:r>
            <a:endParaRPr lang="fr-BE" dirty="0"/>
          </a:p>
        </p:txBody>
      </p:sp>
      <p:sp>
        <p:nvSpPr>
          <p:cNvPr id="7" name="Espace réservé du texte 6"/>
          <p:cNvSpPr>
            <a:spLocks noGrp="1"/>
          </p:cNvSpPr>
          <p:nvPr>
            <p:ph type="body" idx="1"/>
          </p:nvPr>
        </p:nvSpPr>
        <p:spPr/>
        <p:txBody>
          <a:bodyPr/>
          <a:lstStyle/>
          <a:p>
            <a:r>
              <a:rPr lang="fr-BE" smtClean="0"/>
              <a:t>Papers</a:t>
            </a:r>
            <a:endParaRPr lang="fr-BE" dirty="0"/>
          </a:p>
        </p:txBody>
      </p:sp>
      <p:sp>
        <p:nvSpPr>
          <p:cNvPr id="6" name="Espace réservé du contenu 5"/>
          <p:cNvSpPr>
            <a:spLocks noGrp="1"/>
          </p:cNvSpPr>
          <p:nvPr>
            <p:ph sz="half" idx="2"/>
          </p:nvPr>
        </p:nvSpPr>
        <p:spPr/>
        <p:txBody>
          <a:bodyPr/>
          <a:lstStyle/>
          <a:p>
            <a:r>
              <a:rPr lang="en-GB" smtClean="0"/>
              <a:t>Shapiro, “Navigating the Patent Thicket: Cross Licences, Patent Pools and Standard Setting”, non formal policy paper of 2001 </a:t>
            </a:r>
          </a:p>
          <a:p>
            <a:r>
              <a:rPr lang="en-GB" smtClean="0"/>
              <a:t>Shapiro, </a:t>
            </a:r>
            <a:r>
              <a:rPr lang="en-US" smtClean="0"/>
              <a:t>“Injunctions, Hold-up and Patent Royalties”, </a:t>
            </a:r>
            <a:r>
              <a:rPr lang="en-GB" smtClean="0"/>
              <a:t>Formal economics working paper of 2006 later published in American Law and Economics Review</a:t>
            </a:r>
          </a:p>
          <a:p>
            <a:r>
              <a:rPr lang="en-GB" smtClean="0"/>
              <a:t>Shapiro and Lemley, “</a:t>
            </a:r>
            <a:r>
              <a:rPr lang="en-US" smtClean="0"/>
              <a:t>Patent holdup and royalty stacking”, </a:t>
            </a:r>
            <a:r>
              <a:rPr lang="en-GB" smtClean="0"/>
              <a:t>Interdisciplinary paper of 2007</a:t>
            </a:r>
            <a:endParaRPr lang="fr-BE" dirty="0"/>
          </a:p>
        </p:txBody>
      </p:sp>
      <p:sp>
        <p:nvSpPr>
          <p:cNvPr id="8" name="Espace réservé du texte 7"/>
          <p:cNvSpPr>
            <a:spLocks noGrp="1"/>
          </p:cNvSpPr>
          <p:nvPr>
            <p:ph type="body" sz="quarter" idx="10"/>
          </p:nvPr>
        </p:nvSpPr>
        <p:spPr/>
        <p:txBody>
          <a:bodyPr/>
          <a:lstStyle/>
          <a:p>
            <a:r>
              <a:rPr lang="fr-BE" smtClean="0"/>
              <a:t>Idea</a:t>
            </a:r>
            <a:endParaRPr lang="fr-BE" dirty="0"/>
          </a:p>
        </p:txBody>
      </p:sp>
      <p:sp>
        <p:nvSpPr>
          <p:cNvPr id="23" name="Espace réservé du contenu 22"/>
          <p:cNvSpPr>
            <a:spLocks noGrp="1"/>
          </p:cNvSpPr>
          <p:nvPr>
            <p:ph sz="half" idx="11"/>
          </p:nvPr>
        </p:nvSpPr>
        <p:spPr>
          <a:xfrm>
            <a:off x="4751780" y="1833326"/>
            <a:ext cx="4262824" cy="4895278"/>
          </a:xfrm>
        </p:spPr>
        <p:txBody>
          <a:bodyPr>
            <a:normAutofit fontScale="92500" lnSpcReduction="20000"/>
          </a:bodyPr>
          <a:lstStyle/>
          <a:p>
            <a:r>
              <a:rPr lang="en-US" dirty="0"/>
              <a:t>Focus on ICT where products integrate multiple patented components</a:t>
            </a:r>
          </a:p>
          <a:p>
            <a:r>
              <a:rPr lang="en-US" dirty="0"/>
              <a:t>“</a:t>
            </a:r>
            <a:r>
              <a:rPr lang="en-US" i="1" dirty="0"/>
              <a:t>injunction threats</a:t>
            </a:r>
            <a:r>
              <a:rPr lang="en-US" dirty="0"/>
              <a:t>” entitle patent holders to “</a:t>
            </a:r>
            <a:r>
              <a:rPr lang="en-US" i="1" dirty="0"/>
              <a:t>negotiate royalties far in excess of the patent holder’s true economic contribution</a:t>
            </a:r>
            <a:r>
              <a:rPr lang="en-US" dirty="0"/>
              <a:t>”</a:t>
            </a:r>
          </a:p>
          <a:p>
            <a:r>
              <a:rPr lang="en-US" dirty="0"/>
              <a:t>Severe in the case of “</a:t>
            </a:r>
            <a:r>
              <a:rPr lang="en-US" i="1" dirty="0"/>
              <a:t>private standard setting</a:t>
            </a:r>
            <a:r>
              <a:rPr lang="en-US" dirty="0"/>
              <a:t>”, because “</a:t>
            </a:r>
            <a:r>
              <a:rPr lang="en-US" i="1" dirty="0"/>
              <a:t>it is extremely costly or even impossible as a practical matter to “redesign” a product standard to avoid infringing a patented technology</a:t>
            </a:r>
            <a:r>
              <a:rPr lang="en-US" dirty="0"/>
              <a:t>”</a:t>
            </a:r>
          </a:p>
          <a:p>
            <a:r>
              <a:rPr lang="en-US" dirty="0"/>
              <a:t>“</a:t>
            </a:r>
            <a:r>
              <a:rPr lang="en-US" i="1" dirty="0"/>
              <a:t>Patent surprise</a:t>
            </a:r>
            <a:r>
              <a:rPr lang="en-US" dirty="0"/>
              <a:t>” scenario (implementer ignored there was a patent) as well as “</a:t>
            </a:r>
            <a:r>
              <a:rPr lang="en-US" i="1" dirty="0"/>
              <a:t>early renegotiation</a:t>
            </a:r>
            <a:r>
              <a:rPr lang="en-US" dirty="0"/>
              <a:t>” (implementer knew there was a patent)</a:t>
            </a:r>
          </a:p>
        </p:txBody>
      </p:sp>
    </p:spTree>
    <p:extLst>
      <p:ext uri="{BB962C8B-B14F-4D97-AF65-F5344CB8AC3E}">
        <p14:creationId xmlns:p14="http://schemas.microsoft.com/office/powerpoint/2010/main" val="349129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25cbc9ac5a4a286a51e07cd0646c2cb9d7c0bd8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duweb_présentation_power-point_template">
  <a:themeElements>
    <a:clrScheme name="LCII">
      <a:dk1>
        <a:srgbClr val="1B5B77"/>
      </a:dk1>
      <a:lt1>
        <a:srgbClr val="FFFFFF"/>
      </a:lt1>
      <a:dk2>
        <a:srgbClr val="1B5B77"/>
      </a:dk2>
      <a:lt2>
        <a:srgbClr val="FFFFFF"/>
      </a:lt2>
      <a:accent1>
        <a:srgbClr val="FFDD00"/>
      </a:accent1>
      <a:accent2>
        <a:srgbClr val="F6D300"/>
      </a:accent2>
      <a:accent3>
        <a:srgbClr val="E6C500"/>
      </a:accent3>
      <a:accent4>
        <a:srgbClr val="DEB400"/>
      </a:accent4>
      <a:accent5>
        <a:srgbClr val="D6AD00"/>
      </a:accent5>
      <a:accent6>
        <a:srgbClr val="CCA500"/>
      </a:accent6>
      <a:hlink>
        <a:srgbClr val="F1CF01"/>
      </a:hlink>
      <a:folHlink>
        <a:srgbClr val="A5A5A5"/>
      </a:folHlink>
    </a:clrScheme>
    <a:fontScheme name="LCII">
      <a:majorFont>
        <a:latin typeface="Adobe Garamond Pro Bold"/>
        <a:ea typeface=""/>
        <a:cs typeface=""/>
      </a:majorFont>
      <a:minorFont>
        <a:latin typeface="Calibri"/>
        <a:ea typeface=""/>
        <a:cs typeface=""/>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PDW_présentation_power-point_template</Template>
  <TotalTime>474</TotalTime>
  <Words>1638</Words>
  <Application>Microsoft Office PowerPoint</Application>
  <PresentationFormat>Affichage à l'écran (4:3)</PresentationFormat>
  <Paragraphs>183</Paragraphs>
  <Slides>32</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Arial</vt:lpstr>
      <vt:lpstr>Calibri</vt:lpstr>
      <vt:lpstr>Vollkorn Regular</vt:lpstr>
      <vt:lpstr>Wingdings</vt:lpstr>
      <vt:lpstr>Wingdings 2</vt:lpstr>
      <vt:lpstr>Wingdings 3</vt:lpstr>
      <vt:lpstr>Produweb_présentation_power-point_template</vt:lpstr>
      <vt:lpstr>Présentation PowerPoint</vt:lpstr>
      <vt:lpstr>Goals of the presentation</vt:lpstr>
      <vt:lpstr>Présentation PowerPoint</vt:lpstr>
      <vt:lpstr>1. Market developments</vt:lpstr>
      <vt:lpstr>Apple filing of design patents (January 2007)</vt:lpstr>
      <vt:lpstr>Apple filing of design patents (June 2007)</vt:lpstr>
      <vt:lpstr>Apple v Samsung litigation (2011)</vt:lpstr>
      <vt:lpstr>The global patent war</vt:lpstr>
      <vt:lpstr>2. Academic developments</vt:lpstr>
      <vt:lpstr>3. Legal recognition of patent hold up </vt:lpstr>
      <vt:lpstr>Présentation PowerPoint</vt:lpstr>
      <vt:lpstr>Issue </vt:lpstr>
      <vt:lpstr>Two possible approaches</vt:lpstr>
      <vt:lpstr>The law</vt:lpstr>
      <vt:lpstr>Legal problem with FRAND « Antitrustization »</vt:lpstr>
      <vt:lpstr>Economic problem with FRAND « antitrustization »</vt:lpstr>
      <vt:lpstr>Prices (Galetovic, Haber and Levine, 2014)</vt:lpstr>
      <vt:lpstr>EU Commission  Joint Research Centre</vt:lpstr>
      <vt:lpstr>EU Commission  Joint Research Centre</vt:lpstr>
      <vt:lpstr>Présentation PowerPoint</vt:lpstr>
      <vt:lpstr>Présentation PowerPoint</vt:lpstr>
      <vt:lpstr>Intuition</vt:lpstr>
      <vt:lpstr>FRAND AS a matching mechanism</vt:lpstr>
      <vt:lpstr>Superiority</vt:lpstr>
      <vt:lpstr>FRAND has two sides</vt:lpstr>
      <vt:lpstr>IEEE, DoJ Business review letter, February 2015</vt:lpstr>
      <vt:lpstr>Refine understanding of « monopoly price- setting » in SSOs</vt:lpstr>
      <vt:lpstr>The price problem</vt:lpstr>
      <vt:lpstr>Tirole and Lerner, 2014</vt:lpstr>
      <vt:lpstr>Welfare assessment should focus on participation of SSO membership</vt:lpstr>
      <vt:lpstr>Conclusion</vt:lpstr>
      <vt:lpstr>Présentation PowerPoint</vt:lpstr>
    </vt:vector>
  </TitlesOfParts>
  <Manager>Rodolphe FInamore</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Impulso</dc:subject>
  <dc:creator>Laurent Schoonbrodt</dc:creator>
  <cp:lastModifiedBy>Nicolas Petit</cp:lastModifiedBy>
  <cp:revision>57</cp:revision>
  <dcterms:created xsi:type="dcterms:W3CDTF">2014-09-11T08:12:46Z</dcterms:created>
  <dcterms:modified xsi:type="dcterms:W3CDTF">2015-06-18T08:58:57Z</dcterms:modified>
  <cp:category>Présentation Officielle</cp:category>
</cp:coreProperties>
</file>