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0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63" r:id="rId11"/>
  </p:sldIdLst>
  <p:sldSz cx="9144000" cy="6858000" type="screen4x3"/>
  <p:notesSz cx="6662738" cy="9926638"/>
  <p:custDataLst>
    <p:tags r:id="rId14"/>
  </p:custDataLst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133"/>
    <a:srgbClr val="313131"/>
    <a:srgbClr val="FFDD00"/>
    <a:srgbClr val="060E9F"/>
    <a:srgbClr val="FFD100"/>
    <a:srgbClr val="203B8E"/>
    <a:srgbClr val="B9B8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85" autoAdjust="0"/>
  </p:normalViewPr>
  <p:slideViewPr>
    <p:cSldViewPr snapToGrid="0" snapToObjects="1">
      <p:cViewPr varScale="1">
        <p:scale>
          <a:sx n="89" d="100"/>
          <a:sy n="89" d="100"/>
        </p:scale>
        <p:origin x="1262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3130" y="62"/>
      </p:cViewPr>
      <p:guideLst>
        <p:guide orient="horz" pos="2880"/>
        <p:guide pos="2160"/>
        <p:guide orient="horz" pos="312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BD789-9524-4E99-B88E-014A08D1788B}" type="datetimeFigureOut">
              <a:rPr lang="fr-BE" smtClean="0"/>
              <a:pPr/>
              <a:t>17-06-15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C0FBF-6EB4-415E-9B8C-EAE1D8326D36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3785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FDDFE-784A-4BBD-A50A-4FCB748C393C}" type="datetimeFigureOut">
              <a:rPr lang="fr-BE" smtClean="0"/>
              <a:pPr/>
              <a:t>17-06-15</a:t>
            </a:fld>
            <a:endParaRPr lang="fr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E9347A-56F2-47E9-87C5-05979952153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9647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E9347A-56F2-47E9-87C5-05979952153C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84462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7008" y="4848361"/>
            <a:ext cx="8092502" cy="1607857"/>
          </a:xfrm>
        </p:spPr>
        <p:txBody>
          <a:bodyPr anchor="ctr">
            <a:noAutofit/>
          </a:bodyPr>
          <a:lstStyle>
            <a:lvl1pPr marL="0" indent="0" algn="l">
              <a:buNone/>
              <a:defRPr sz="2400" b="0" cap="none" baseline="0">
                <a:solidFill>
                  <a:schemeClr val="bg2"/>
                </a:solidFill>
                <a:latin typeface="Vollkorn Regular" panose="02000503070000020003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En-tête de section">
    <p:bg>
      <p:bgPr>
        <a:solidFill>
          <a:schemeClr val="tx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8632" y="4665578"/>
            <a:ext cx="7852442" cy="1006016"/>
          </a:xfrm>
        </p:spPr>
        <p:txBody>
          <a:bodyPr anchor="t">
            <a:normAutofit/>
          </a:bodyPr>
          <a:lstStyle>
            <a:lvl1pPr marL="0" indent="0" algn="ctr">
              <a:buNone/>
              <a:defRPr sz="3000" b="0" i="0" cap="none" baseline="0">
                <a:solidFill>
                  <a:schemeClr val="bg2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89733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 + Naviga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185980" y="1080000"/>
            <a:ext cx="8757494" cy="5149349"/>
          </a:xfrm>
        </p:spPr>
        <p:txBody>
          <a:bodyPr/>
          <a:lstStyle>
            <a:lvl1pPr>
              <a:defRPr sz="2000" b="1" i="0" baseline="0">
                <a:latin typeface="Vollkorn Regular" panose="02000503070000020003" pitchFamily="2" charset="0"/>
              </a:defRPr>
            </a:lvl1pPr>
            <a:lvl2pPr>
              <a:defRPr sz="2000" baseline="0">
                <a:latin typeface="Vollkorn Regular" panose="02000503070000020003" pitchFamily="2" charset="0"/>
              </a:defRPr>
            </a:lvl2pPr>
            <a:lvl3pPr>
              <a:defRPr baseline="0">
                <a:latin typeface="Vollkorn Regular" panose="02000503070000020003" pitchFamily="2" charset="0"/>
              </a:defRPr>
            </a:lvl3pPr>
            <a:lvl4pPr>
              <a:defRPr baseline="0">
                <a:latin typeface="Vollkorn Regular" panose="02000503070000020003" pitchFamily="2" charset="0"/>
              </a:defRPr>
            </a:lvl4pPr>
            <a:lvl5pPr>
              <a:buClr>
                <a:srgbClr val="313131"/>
              </a:buClr>
              <a:buFont typeface="Arial" pitchFamily="34" charset="0"/>
              <a:buChar char="•"/>
              <a:defRPr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867447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751780" y="1073577"/>
            <a:ext cx="4191694" cy="5184100"/>
          </a:xfrm>
        </p:spPr>
        <p:txBody>
          <a:bodyPr/>
          <a:lstStyle>
            <a:lvl1pPr>
              <a:defRPr sz="2000" b="1" i="0" baseline="0">
                <a:latin typeface="Vollkorn Regular" panose="02000503070000020003" pitchFamily="2" charset="0"/>
              </a:defRPr>
            </a:lvl1pPr>
            <a:lvl2pPr>
              <a:defRPr baseline="0">
                <a:latin typeface="Vollkorn Regular" panose="02000503070000020003" pitchFamily="2" charset="0"/>
              </a:defRPr>
            </a:lvl2pPr>
            <a:lvl3pPr>
              <a:defRPr baseline="0">
                <a:latin typeface="Vollkorn Regular" panose="02000503070000020003" pitchFamily="2" charset="0"/>
              </a:defRPr>
            </a:lvl3pPr>
            <a:lvl4pPr>
              <a:defRPr baseline="0">
                <a:latin typeface="Vollkorn Regular" panose="02000503070000020003" pitchFamily="2" charset="0"/>
              </a:defRPr>
            </a:lvl4pPr>
            <a:lvl5pPr>
              <a:defRPr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BE" dirty="0"/>
          </a:p>
        </p:txBody>
      </p:sp>
      <p:sp>
        <p:nvSpPr>
          <p:cNvPr id="5" name="Content Placeholder 10"/>
          <p:cNvSpPr>
            <a:spLocks noGrp="1"/>
          </p:cNvSpPr>
          <p:nvPr>
            <p:ph sz="quarter" idx="15"/>
          </p:nvPr>
        </p:nvSpPr>
        <p:spPr>
          <a:xfrm>
            <a:off x="185980" y="1073577"/>
            <a:ext cx="4191694" cy="5184100"/>
          </a:xfrm>
        </p:spPr>
        <p:txBody>
          <a:bodyPr/>
          <a:lstStyle>
            <a:lvl1pPr>
              <a:defRPr sz="2000" b="1" i="0" baseline="0">
                <a:latin typeface="Vollkorn Regular" panose="02000503070000020003" pitchFamily="2" charset="0"/>
              </a:defRPr>
            </a:lvl1pPr>
            <a:lvl2pPr>
              <a:defRPr baseline="0">
                <a:latin typeface="Vollkorn Regular" panose="02000503070000020003" pitchFamily="2" charset="0"/>
              </a:defRPr>
            </a:lvl2pPr>
            <a:lvl3pPr>
              <a:defRPr baseline="0">
                <a:latin typeface="Vollkorn Regular" panose="02000503070000020003" pitchFamily="2" charset="0"/>
              </a:defRPr>
            </a:lvl3pPr>
            <a:lvl4pPr>
              <a:defRPr baseline="0">
                <a:latin typeface="Vollkorn Regular" panose="02000503070000020003" pitchFamily="2" charset="0"/>
              </a:defRPr>
            </a:lvl4pPr>
            <a:lvl5pPr>
              <a:defRPr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85980" y="1139360"/>
            <a:ext cx="4191694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800" b="1" cap="none" baseline="0">
                <a:solidFill>
                  <a:schemeClr val="tx2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85980" y="1833327"/>
            <a:ext cx="4191694" cy="4490134"/>
          </a:xfrm>
        </p:spPr>
        <p:txBody>
          <a:bodyPr/>
          <a:lstStyle>
            <a:lvl1pPr>
              <a:defRPr sz="2200" b="1" i="0" cap="none" baseline="0">
                <a:solidFill>
                  <a:srgbClr val="313131"/>
                </a:solidFill>
                <a:latin typeface="Vollkorn Regular" panose="02000503070000020003" pitchFamily="2" charset="0"/>
              </a:defRPr>
            </a:lvl1pPr>
            <a:lvl2pPr>
              <a:defRPr sz="2000" b="0" i="0" baseline="0">
                <a:latin typeface="Vollkorn Regular" panose="02000503070000020003" pitchFamily="2" charset="0"/>
              </a:defRPr>
            </a:lvl2pPr>
            <a:lvl3pPr>
              <a:defRPr sz="1800" baseline="0">
                <a:latin typeface="Vollkorn Regular" panose="02000503070000020003" pitchFamily="2" charset="0"/>
              </a:defRPr>
            </a:lvl3pPr>
            <a:lvl4pPr>
              <a:defRPr sz="1600" baseline="0">
                <a:latin typeface="Vollkorn Regular" panose="02000503070000020003" pitchFamily="2" charset="0"/>
              </a:defRPr>
            </a:lvl4pPr>
            <a:lvl5pPr>
              <a:defRPr sz="1400"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 </a:t>
            </a:r>
            <a:endParaRPr lang="en-US" dirty="0"/>
          </a:p>
        </p:txBody>
      </p:sp>
      <p:cxnSp>
        <p:nvCxnSpPr>
          <p:cNvPr id="15" name="Connecteur droit 14"/>
          <p:cNvCxnSpPr/>
          <p:nvPr/>
        </p:nvCxnSpPr>
        <p:spPr>
          <a:xfrm>
            <a:off x="185980" y="1796862"/>
            <a:ext cx="4191694" cy="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2"/>
          <p:cNvSpPr>
            <a:spLocks noGrp="1"/>
          </p:cNvSpPr>
          <p:nvPr>
            <p:ph type="body" idx="10" hasCustomPrompt="1"/>
          </p:nvPr>
        </p:nvSpPr>
        <p:spPr>
          <a:xfrm>
            <a:off x="4751780" y="1139360"/>
            <a:ext cx="4191694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800" b="1" cap="none" baseline="0">
                <a:solidFill>
                  <a:schemeClr val="tx2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1" hasCustomPrompt="1"/>
          </p:nvPr>
        </p:nvSpPr>
        <p:spPr>
          <a:xfrm>
            <a:off x="4751780" y="1833327"/>
            <a:ext cx="4191694" cy="4490134"/>
          </a:xfrm>
        </p:spPr>
        <p:txBody>
          <a:bodyPr/>
          <a:lstStyle>
            <a:lvl1pPr>
              <a:defRPr sz="2200" b="1" i="0" cap="none" baseline="0">
                <a:solidFill>
                  <a:srgbClr val="313131"/>
                </a:solidFill>
                <a:latin typeface="Vollkorn Regular" panose="02000503070000020003" pitchFamily="2" charset="0"/>
              </a:defRPr>
            </a:lvl1pPr>
            <a:lvl2pPr>
              <a:defRPr sz="2000" b="0" i="0" baseline="0">
                <a:latin typeface="Vollkorn Regular" panose="02000503070000020003" pitchFamily="2" charset="0"/>
              </a:defRPr>
            </a:lvl2pPr>
            <a:lvl3pPr>
              <a:defRPr sz="1800" baseline="0">
                <a:latin typeface="Vollkorn Regular" panose="02000503070000020003" pitchFamily="2" charset="0"/>
              </a:defRPr>
            </a:lvl3pPr>
            <a:lvl4pPr>
              <a:defRPr sz="1600" baseline="0">
                <a:latin typeface="Vollkorn Regular" panose="02000503070000020003" pitchFamily="2" charset="0"/>
              </a:defRPr>
            </a:lvl4pPr>
            <a:lvl5pPr>
              <a:defRPr sz="1400" baseline="0">
                <a:solidFill>
                  <a:schemeClr val="tx2"/>
                </a:solidFill>
                <a:latin typeface="Vollkorn Regular" panose="02000503070000020003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 </a:t>
            </a:r>
            <a:endParaRPr lang="en-US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4751780" y="1796862"/>
            <a:ext cx="4191694" cy="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- Image -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  7"/>
          <p:cNvSpPr>
            <a:spLocks noGrp="1"/>
          </p:cNvSpPr>
          <p:nvPr>
            <p:ph type="pic" sz="quarter" idx="12"/>
          </p:nvPr>
        </p:nvSpPr>
        <p:spPr>
          <a:xfrm>
            <a:off x="185981" y="1131469"/>
            <a:ext cx="8757994" cy="4688305"/>
          </a:xfrm>
        </p:spPr>
        <p:txBody>
          <a:bodyPr>
            <a:normAutofit/>
          </a:bodyPr>
          <a:lstStyle>
            <a:lvl1pPr>
              <a:defRPr sz="2800" baseline="0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Cliquez sur l'icône pour ajouter une image</a:t>
            </a:r>
            <a:endParaRPr lang="fr-FR" dirty="0"/>
          </a:p>
        </p:txBody>
      </p:sp>
      <p:sp>
        <p:nvSpPr>
          <p:cNvPr id="9" name="Titre 8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idx="13"/>
          </p:nvPr>
        </p:nvSpPr>
        <p:spPr>
          <a:xfrm>
            <a:off x="185981" y="5937601"/>
            <a:ext cx="8757993" cy="393457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 b="0" baseline="0">
                <a:solidFill>
                  <a:srgbClr val="444444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- Tableau -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sz="3600"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7" name="Espace réservé du tableau 6"/>
          <p:cNvSpPr>
            <a:spLocks noGrp="1"/>
          </p:cNvSpPr>
          <p:nvPr>
            <p:ph type="tbl" sz="quarter" idx="13"/>
          </p:nvPr>
        </p:nvSpPr>
        <p:spPr>
          <a:xfrm>
            <a:off x="185981" y="1136649"/>
            <a:ext cx="8757994" cy="4664076"/>
          </a:xfrm>
        </p:spPr>
        <p:txBody>
          <a:bodyPr/>
          <a:lstStyle>
            <a:lvl1pPr>
              <a:defRPr baseline="0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Cliquez sur l'icône pour ajouter un tableau</a:t>
            </a:r>
            <a:endParaRPr lang="fr-FR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4"/>
          </p:nvPr>
        </p:nvSpPr>
        <p:spPr>
          <a:xfrm>
            <a:off x="185981" y="5937601"/>
            <a:ext cx="8757993" cy="385707"/>
          </a:xfrm>
        </p:spPr>
        <p:txBody>
          <a:bodyPr anchor="t" anchorCtr="0">
            <a:noAutofit/>
          </a:bodyPr>
          <a:lstStyle>
            <a:lvl1pPr marL="0" indent="0" algn="l">
              <a:buNone/>
              <a:defRPr sz="2000" b="0" baseline="0">
                <a:solidFill>
                  <a:srgbClr val="444444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2392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>
            <a:lvl1pPr>
              <a:defRPr cap="none">
                <a:latin typeface="Vollkorn Regular" panose="02000503070000020003" pitchFamily="2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351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En-tête de sec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4526" y="3616958"/>
            <a:ext cx="8146548" cy="1962431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0" i="0" cap="none" baseline="0">
                <a:solidFill>
                  <a:schemeClr val="bg2"/>
                </a:solidFill>
                <a:latin typeface="Vollkorn Regular" panose="02000503070000020003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Merci</a:t>
            </a:r>
            <a:endParaRPr lang="fr-BE" sz="850" dirty="0" smtClean="0">
              <a:solidFill>
                <a:schemeClr val="tx1"/>
              </a:solidFill>
              <a:latin typeface="Vollkorn Regular" panose="02000503070000020003" pitchFamily="2" charset="0"/>
            </a:endParaRPr>
          </a:p>
        </p:txBody>
      </p:sp>
      <p:sp>
        <p:nvSpPr>
          <p:cNvPr id="7" name="ZoneTexte 6"/>
          <p:cNvSpPr txBox="1"/>
          <p:nvPr userDrawn="1"/>
        </p:nvSpPr>
        <p:spPr>
          <a:xfrm>
            <a:off x="454526" y="5754993"/>
            <a:ext cx="81465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1400" b="1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Liege</a:t>
            </a:r>
            <a:r>
              <a:rPr lang="fr-BE" sz="1400" b="1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 </a:t>
            </a:r>
            <a:r>
              <a:rPr lang="fr-BE" sz="1400" b="1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Competition</a:t>
            </a:r>
            <a:r>
              <a:rPr lang="fr-BE" sz="1400" b="1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 and Innovation Institute (LCII)</a:t>
            </a:r>
          </a:p>
          <a:p>
            <a:pPr algn="ctr"/>
            <a:r>
              <a:rPr lang="fr-BE" sz="1400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University</a:t>
            </a:r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 of </a:t>
            </a:r>
            <a:r>
              <a:rPr lang="fr-BE" sz="1400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Liege</a:t>
            </a:r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 (</a:t>
            </a:r>
            <a:r>
              <a:rPr lang="fr-BE" sz="1400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ULg</a:t>
            </a:r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)</a:t>
            </a:r>
          </a:p>
          <a:p>
            <a:pPr algn="ctr"/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Quartier Agora | Place des Orateurs, 1, Bât. B 33, 4000 </a:t>
            </a:r>
            <a:r>
              <a:rPr lang="fr-BE" sz="1400" dirty="0" err="1" smtClean="0">
                <a:solidFill>
                  <a:schemeClr val="bg2"/>
                </a:solidFill>
                <a:latin typeface="Vollkorn Regular" panose="02000503070000020003" pitchFamily="2" charset="0"/>
              </a:rPr>
              <a:t>Liege</a:t>
            </a:r>
            <a:r>
              <a:rPr lang="fr-BE" sz="1400" dirty="0" smtClean="0">
                <a:solidFill>
                  <a:schemeClr val="bg2"/>
                </a:solidFill>
                <a:latin typeface="Vollkorn Regular" panose="02000503070000020003" pitchFamily="2" charset="0"/>
              </a:rPr>
              <a:t>, BELGIUM</a:t>
            </a:r>
          </a:p>
        </p:txBody>
      </p:sp>
    </p:spTree>
    <p:extLst>
      <p:ext uri="{BB962C8B-B14F-4D97-AF65-F5344CB8AC3E}">
        <p14:creationId xmlns:p14="http://schemas.microsoft.com/office/powerpoint/2010/main" val="14269422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980" y="170547"/>
            <a:ext cx="8757494" cy="65861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980" y="1075383"/>
            <a:ext cx="8757493" cy="50491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3"/>
            <a:endParaRPr lang="fr-F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" y="6427113"/>
            <a:ext cx="9143999" cy="430887"/>
          </a:xfrm>
          <a:prstGeom prst="rect">
            <a:avLst/>
          </a:prstGeom>
          <a:solidFill>
            <a:schemeClr val="tx1"/>
          </a:solidFill>
        </p:spPr>
        <p:txBody>
          <a:bodyPr wrap="square" rtlCol="0" anchor="ctr">
            <a:spAutoFit/>
          </a:bodyPr>
          <a:lstStyle/>
          <a:p>
            <a:pPr algn="ctr">
              <a:lnSpc>
                <a:spcPct val="200000"/>
              </a:lnSpc>
            </a:pPr>
            <a:r>
              <a:rPr lang="fr-BE" sz="1100" b="1" spc="0" dirty="0" smtClean="0">
                <a:solidFill>
                  <a:schemeClr val="bg1"/>
                </a:solidFill>
                <a:latin typeface="Vollkorn Regular" panose="02000503070000020003" pitchFamily="2" charset="0"/>
              </a:rPr>
              <a:t>www.lcii.eu</a:t>
            </a:r>
            <a:endParaRPr lang="fr-BE" sz="850" spc="0" dirty="0">
              <a:solidFill>
                <a:schemeClr val="bg1"/>
              </a:solidFill>
              <a:latin typeface="Vollkorn Regular" panose="02000503070000020003" pitchFamily="2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63" r:id="rId3"/>
    <p:sldLayoutId id="2147483665" r:id="rId4"/>
    <p:sldLayoutId id="2147483666" r:id="rId5"/>
    <p:sldLayoutId id="2147483668" r:id="rId6"/>
    <p:sldLayoutId id="2147483669" r:id="rId7"/>
    <p:sldLayoutId id="2147483670" r:id="rId8"/>
    <p:sldLayoutId id="2147483672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0" kern="1200" cap="none" baseline="0">
          <a:solidFill>
            <a:schemeClr val="tx1"/>
          </a:solidFill>
          <a:latin typeface="Vollkorn Regular" panose="02000503070000020003" pitchFamily="2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49238" algn="l" defTabSz="914400" rtl="0" eaLnBrk="1" latinLnBrk="0" hangingPunct="1">
        <a:spcBef>
          <a:spcPct val="20000"/>
        </a:spcBef>
        <a:buClr>
          <a:schemeClr val="tx1"/>
        </a:buClr>
        <a:buSzPct val="76000"/>
        <a:buFont typeface="Wingdings 3" pitchFamily="18" charset="2"/>
        <a:buChar char=""/>
        <a:defRPr sz="2800" b="1" i="0" kern="1200" baseline="0">
          <a:solidFill>
            <a:srgbClr val="444444"/>
          </a:solidFill>
          <a:latin typeface="Vollkorn Regular" panose="02000503070000020003" pitchFamily="2" charset="0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rgbClr val="444444"/>
        </a:buClr>
        <a:buSzPct val="50000"/>
        <a:buFont typeface="Wingdings 3" pitchFamily="18" charset="2"/>
        <a:buChar char="}"/>
        <a:defRPr sz="2600" kern="1200">
          <a:solidFill>
            <a:srgbClr val="444444"/>
          </a:solidFill>
          <a:latin typeface="Vollkorn Regular" panose="02000503070000020003" pitchFamily="2" charset="0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rgbClr val="313131"/>
        </a:buClr>
        <a:buSzPct val="40000"/>
        <a:buFont typeface="Wingdings 3" pitchFamily="18" charset="2"/>
        <a:buChar char="}"/>
        <a:defRPr sz="2400" kern="1200">
          <a:solidFill>
            <a:srgbClr val="444444"/>
          </a:solidFill>
          <a:latin typeface="Vollkorn Regular" panose="02000503070000020003" pitchFamily="2" charset="0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rgbClr val="444444"/>
        </a:buClr>
        <a:buSzPct val="76000"/>
        <a:buFont typeface="Arial" pitchFamily="34" charset="0"/>
        <a:buChar char="•"/>
        <a:defRPr sz="2000" kern="1200">
          <a:solidFill>
            <a:srgbClr val="444444"/>
          </a:solidFill>
          <a:latin typeface="Vollkorn Regular" panose="02000503070000020003" pitchFamily="2" charset="0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rgbClr val="313131"/>
        </a:buClr>
        <a:buSzPct val="76000"/>
        <a:buFont typeface="Wingdings" pitchFamily="2" charset="2"/>
        <a:buChar char="§"/>
        <a:defRPr sz="1600" kern="1200" baseline="0">
          <a:solidFill>
            <a:srgbClr val="313131"/>
          </a:solidFill>
          <a:latin typeface="Vollkorn Regular" pitchFamily="2" charset="0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IMPLICATIONS OF COMPETITIVE NEUTRALITY FOR COMPETITION AGENCIES: A PROCESS PERSPECTIVE</a:t>
            </a:r>
          </a:p>
          <a:p>
            <a:r>
              <a:rPr lang="fr-BE" dirty="0" smtClean="0"/>
              <a:t>OECD, 17 </a:t>
            </a:r>
            <a:r>
              <a:rPr lang="fr-BE" dirty="0" err="1" smtClean="0"/>
              <a:t>June</a:t>
            </a:r>
            <a:r>
              <a:rPr lang="fr-BE" smtClean="0"/>
              <a:t> 2015</a:t>
            </a:r>
          </a:p>
          <a:p>
            <a:r>
              <a:rPr lang="fr-BE" smtClean="0"/>
              <a:t>Prof</a:t>
            </a:r>
            <a:r>
              <a:rPr lang="fr-BE" dirty="0" smtClean="0"/>
              <a:t>. Nicolas PETIT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58429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space réservé du texte 1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err="1" smtClean="0"/>
              <a:t>Thank</a:t>
            </a:r>
            <a:r>
              <a:rPr lang="fr-BE" dirty="0" smtClean="0"/>
              <a:t> </a:t>
            </a:r>
            <a:r>
              <a:rPr lang="fr-BE" dirty="0" err="1" smtClean="0"/>
              <a:t>you</a:t>
            </a:r>
            <a:r>
              <a:rPr lang="fr-BE" dirty="0" smtClean="0"/>
              <a:t>!</a:t>
            </a:r>
          </a:p>
          <a:p>
            <a:r>
              <a:rPr lang="fr-BE" dirty="0" smtClean="0"/>
              <a:t>Twitter </a:t>
            </a:r>
            <a:r>
              <a:rPr lang="fr-BE" dirty="0" err="1" smtClean="0"/>
              <a:t>account</a:t>
            </a:r>
            <a:r>
              <a:rPr lang="fr-BE" dirty="0" smtClean="0"/>
              <a:t>: @</a:t>
            </a:r>
            <a:r>
              <a:rPr lang="fr-BE" dirty="0" err="1" smtClean="0"/>
              <a:t>CompetitionProf</a:t>
            </a:r>
            <a:r>
              <a:rPr lang="fr-BE" dirty="0" smtClean="0"/>
              <a:t> </a:t>
            </a:r>
            <a:endParaRPr lang="fr-B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 smtClean="0"/>
              <a:t>Outline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8012" indent="-514350">
              <a:buFont typeface="+mj-lt"/>
              <a:buAutoNum type="arabicPeriod"/>
            </a:pPr>
            <a:r>
              <a:rPr lang="en-GB" sz="2800" dirty="0" smtClean="0"/>
              <a:t>Conceptual framework</a:t>
            </a:r>
          </a:p>
          <a:p>
            <a:pPr marL="608012" indent="-514350">
              <a:buFont typeface="+mj-lt"/>
              <a:buAutoNum type="arabicPeriod"/>
            </a:pPr>
            <a:r>
              <a:rPr lang="en-GB" sz="2800" dirty="0" smtClean="0"/>
              <a:t>The State-related firm as defendant</a:t>
            </a:r>
          </a:p>
          <a:p>
            <a:pPr marL="608012" indent="-514350">
              <a:buFont typeface="+mj-lt"/>
              <a:buAutoNum type="arabicPeriod"/>
            </a:pPr>
            <a:r>
              <a:rPr lang="en-GB" sz="2800" dirty="0" smtClean="0"/>
              <a:t>The State-related firm as complainant</a:t>
            </a:r>
          </a:p>
          <a:p>
            <a:pPr marL="608012" indent="-514350">
              <a:buFont typeface="+mj-lt"/>
              <a:buAutoNum type="arabicPeriod"/>
            </a:pPr>
            <a:r>
              <a:rPr lang="en-GB" sz="2800" dirty="0" smtClean="0"/>
              <a:t>The State as “third party”</a:t>
            </a:r>
          </a:p>
          <a:p>
            <a:pPr marL="608012" indent="-514350">
              <a:buFont typeface="+mj-lt"/>
              <a:buAutoNum type="arabicPeriod"/>
            </a:pPr>
            <a:r>
              <a:rPr lang="en-GB" sz="2800" dirty="0" err="1" smtClean="0"/>
              <a:t>Debiasing</a:t>
            </a:r>
            <a:r>
              <a:rPr lang="en-GB" sz="2800" dirty="0" smtClean="0"/>
              <a:t> tools</a:t>
            </a:r>
          </a:p>
          <a:p>
            <a:pPr marL="608012" indent="-514350">
              <a:buFont typeface="+mj-lt"/>
              <a:buAutoNum type="arabicPeriod"/>
            </a:pPr>
            <a:r>
              <a:rPr lang="en-GB" sz="2800" dirty="0" smtClean="0"/>
              <a:t>Advocacy</a:t>
            </a:r>
          </a:p>
          <a:p>
            <a:pPr marL="608012" indent="-514350">
              <a:buFont typeface="+mj-lt"/>
              <a:buAutoNum type="arabicPeriod"/>
            </a:pPr>
            <a:r>
              <a:rPr lang="en-GB" sz="2800" dirty="0" smtClean="0"/>
              <a:t>Conclusion</a:t>
            </a:r>
          </a:p>
          <a:p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159249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</a:t>
            </a:r>
            <a:r>
              <a:rPr lang="en-GB" dirty="0"/>
              <a:t>	</a:t>
            </a:r>
            <a:r>
              <a:rPr lang="en-GB" dirty="0" smtClean="0"/>
              <a:t>Conceptual </a:t>
            </a:r>
            <a:r>
              <a:rPr lang="en-GB" dirty="0"/>
              <a:t>framework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</a:t>
            </a:r>
            <a:r>
              <a:rPr lang="en-US" sz="2800" dirty="0"/>
              <a:t>State-related firm must not be unduly advantaged in proceedings that take place before the competition agency of its domestic </a:t>
            </a:r>
            <a:r>
              <a:rPr lang="en-US" sz="2800" dirty="0" smtClean="0"/>
              <a:t>State</a:t>
            </a:r>
          </a:p>
          <a:p>
            <a:r>
              <a:rPr lang="en-US" sz="2800" dirty="0" smtClean="0"/>
              <a:t>Advantages at </a:t>
            </a:r>
            <a:r>
              <a:rPr lang="en-US" sz="2800" dirty="0" smtClean="0"/>
              <a:t>four possible stages</a:t>
            </a:r>
            <a:endParaRPr lang="en-US" sz="2800" dirty="0" smtClean="0"/>
          </a:p>
          <a:p>
            <a:pPr lvl="1"/>
            <a:r>
              <a:rPr lang="en-US" sz="2800" dirty="0"/>
              <a:t>Case-selection</a:t>
            </a:r>
          </a:p>
          <a:p>
            <a:pPr lvl="1"/>
            <a:r>
              <a:rPr lang="en-US" sz="2800" dirty="0"/>
              <a:t>Investigation</a:t>
            </a:r>
          </a:p>
          <a:p>
            <a:pPr lvl="1"/>
            <a:r>
              <a:rPr lang="en-US" sz="2800" dirty="0"/>
              <a:t>Evaluation</a:t>
            </a:r>
          </a:p>
          <a:p>
            <a:pPr lvl="1"/>
            <a:r>
              <a:rPr lang="en-US" sz="2800" dirty="0"/>
              <a:t>Remediation</a:t>
            </a:r>
            <a:endParaRPr lang="fr-BE" sz="2800" dirty="0"/>
          </a:p>
          <a:p>
            <a:r>
              <a:rPr lang="en-US" sz="2800" dirty="0" smtClean="0"/>
              <a:t>State-related firm: ownership, control, subsidies, entrustment, regulatory devolution</a:t>
            </a:r>
          </a:p>
        </p:txBody>
      </p:sp>
    </p:spTree>
    <p:extLst>
      <p:ext uri="{BB962C8B-B14F-4D97-AF65-F5344CB8AC3E}">
        <p14:creationId xmlns:p14="http://schemas.microsoft.com/office/powerpoint/2010/main" val="1849497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608012" indent="-514350"/>
            <a:r>
              <a:rPr lang="en-GB" dirty="0" smtClean="0"/>
              <a:t>2.		The </a:t>
            </a:r>
            <a:r>
              <a:rPr lang="en-GB" dirty="0"/>
              <a:t>State-related firm as defendant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 undue </a:t>
            </a:r>
            <a:r>
              <a:rPr lang="en-US" sz="2800" dirty="0"/>
              <a:t>procedural </a:t>
            </a:r>
            <a:r>
              <a:rPr lang="en-US" sz="2800" dirty="0" smtClean="0"/>
              <a:t>humility vis-à-vis State-related </a:t>
            </a:r>
            <a:r>
              <a:rPr lang="en-US" sz="2800" dirty="0"/>
              <a:t>firms that are defendants in competition </a:t>
            </a:r>
            <a:r>
              <a:rPr lang="en-US" sz="2800" dirty="0" smtClean="0"/>
              <a:t>proceedings</a:t>
            </a:r>
          </a:p>
          <a:p>
            <a:r>
              <a:rPr lang="en-US" sz="2800" dirty="0" smtClean="0"/>
              <a:t>Coordinated conduct</a:t>
            </a:r>
          </a:p>
          <a:p>
            <a:pPr lvl="1"/>
            <a:r>
              <a:rPr lang="en-US" sz="2800" dirty="0" smtClean="0"/>
              <a:t>Cartels </a:t>
            </a:r>
            <a:r>
              <a:rPr lang="en-US" sz="2800" dirty="0"/>
              <a:t>in financial services v public rescue measures towards banking </a:t>
            </a:r>
            <a:r>
              <a:rPr lang="en-US" sz="2800" dirty="0" smtClean="0"/>
              <a:t>institutions</a:t>
            </a:r>
          </a:p>
          <a:p>
            <a:r>
              <a:rPr lang="en-US" sz="2800" dirty="0" smtClean="0"/>
              <a:t>Unilateral conduct</a:t>
            </a:r>
          </a:p>
          <a:p>
            <a:pPr lvl="1"/>
            <a:r>
              <a:rPr lang="en-US" sz="2800" dirty="0" smtClean="0"/>
              <a:t>Utilities: fines v systematic regulatory approach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77879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	The State-</a:t>
            </a:r>
            <a:r>
              <a:rPr lang="fr-BE" dirty="0" err="1" smtClean="0"/>
              <a:t>related</a:t>
            </a:r>
            <a:r>
              <a:rPr lang="fr-BE" dirty="0" smtClean="0"/>
              <a:t> </a:t>
            </a:r>
            <a:r>
              <a:rPr lang="fr-BE" dirty="0" err="1" smtClean="0"/>
              <a:t>firm</a:t>
            </a:r>
            <a:r>
              <a:rPr lang="fr-BE" dirty="0" smtClean="0"/>
              <a:t> as </a:t>
            </a:r>
            <a:r>
              <a:rPr lang="fr-BE" dirty="0" err="1" smtClean="0"/>
              <a:t>complainant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No undue </a:t>
            </a:r>
            <a:r>
              <a:rPr lang="en-GB" sz="2800" dirty="0"/>
              <a:t>procedural zeal when a State-related firm is </a:t>
            </a:r>
            <a:r>
              <a:rPr lang="en-GB" sz="2800" dirty="0" smtClean="0"/>
              <a:t>complainant</a:t>
            </a:r>
          </a:p>
          <a:p>
            <a:r>
              <a:rPr lang="en-GB" sz="2800" dirty="0" smtClean="0"/>
              <a:t>Coordinated conduct</a:t>
            </a:r>
          </a:p>
          <a:p>
            <a:pPr lvl="1"/>
            <a:r>
              <a:rPr lang="en-GB" sz="2800" dirty="0" smtClean="0"/>
              <a:t>Heightened severity for bid rigging in public procurement?</a:t>
            </a:r>
          </a:p>
          <a:p>
            <a:r>
              <a:rPr lang="en-GB" sz="2800" dirty="0" smtClean="0"/>
              <a:t>Unilateral conduct</a:t>
            </a:r>
          </a:p>
          <a:p>
            <a:pPr lvl="1"/>
            <a:r>
              <a:rPr lang="en-GB" sz="2800" dirty="0"/>
              <a:t>Specific scrutiny for pharmaceutical and medical devices sectors?</a:t>
            </a:r>
          </a:p>
          <a:p>
            <a:pPr lvl="1"/>
            <a:r>
              <a:rPr lang="en-GB" sz="2800" dirty="0" smtClean="0"/>
              <a:t>By object liability for abuse of originating companies? </a:t>
            </a:r>
            <a:endParaRPr lang="en-GB" sz="2800" dirty="0" smtClean="0"/>
          </a:p>
          <a:p>
            <a:pPr lvl="1"/>
            <a:r>
              <a:rPr lang="en-GB" sz="2800" dirty="0" smtClean="0"/>
              <a:t>Higher fines (French </a:t>
            </a:r>
            <a:r>
              <a:rPr lang="en-GB" sz="2800" i="1" dirty="0" smtClean="0"/>
              <a:t>Plavix </a:t>
            </a:r>
            <a:r>
              <a:rPr lang="en-GB" sz="2800" dirty="0" smtClean="0"/>
              <a:t>case)</a:t>
            </a:r>
            <a:endParaRPr lang="en-GB" sz="2800" dirty="0" smtClean="0"/>
          </a:p>
          <a:p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277561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	The State as « </a:t>
            </a:r>
            <a:r>
              <a:rPr lang="fr-BE" dirty="0" err="1" smtClean="0"/>
              <a:t>Third</a:t>
            </a:r>
            <a:r>
              <a:rPr lang="fr-BE" dirty="0" smtClean="0"/>
              <a:t> Party »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800" dirty="0" smtClean="0"/>
              <a:t>Outsider </a:t>
            </a:r>
            <a:r>
              <a:rPr lang="fr-BE" sz="2800" dirty="0" err="1" smtClean="0"/>
              <a:t>that</a:t>
            </a:r>
            <a:r>
              <a:rPr lang="fr-BE" sz="2800" dirty="0" smtClean="0"/>
              <a:t> </a:t>
            </a:r>
            <a:r>
              <a:rPr lang="fr-BE" sz="2800" dirty="0" err="1" smtClean="0"/>
              <a:t>seeks</a:t>
            </a:r>
            <a:r>
              <a:rPr lang="fr-BE" sz="2800" dirty="0" smtClean="0"/>
              <a:t> to influence </a:t>
            </a:r>
            <a:r>
              <a:rPr lang="fr-BE" sz="2800" dirty="0" err="1" smtClean="0"/>
              <a:t>competition</a:t>
            </a:r>
            <a:r>
              <a:rPr lang="fr-BE" sz="2800" dirty="0" smtClean="0"/>
              <a:t> </a:t>
            </a:r>
            <a:r>
              <a:rPr lang="fr-BE" sz="2800" dirty="0" err="1" smtClean="0"/>
              <a:t>proceedings</a:t>
            </a:r>
            <a:endParaRPr lang="fr-BE" sz="2800" dirty="0" smtClean="0"/>
          </a:p>
          <a:p>
            <a:r>
              <a:rPr lang="fr-BE" sz="2800" dirty="0" err="1" smtClean="0"/>
              <a:t>Competition</a:t>
            </a:r>
            <a:r>
              <a:rPr lang="fr-BE" sz="2800" dirty="0" smtClean="0"/>
              <a:t> </a:t>
            </a:r>
            <a:r>
              <a:rPr lang="fr-BE" sz="2800" dirty="0" err="1" smtClean="0"/>
              <a:t>agency</a:t>
            </a:r>
            <a:r>
              <a:rPr lang="fr-BE" sz="2800" dirty="0" smtClean="0"/>
              <a:t> </a:t>
            </a:r>
            <a:r>
              <a:rPr lang="fr-BE" sz="2800" dirty="0" err="1" smtClean="0"/>
              <a:t>unwillingly</a:t>
            </a:r>
            <a:r>
              <a:rPr lang="fr-BE" sz="2800" dirty="0" smtClean="0"/>
              <a:t> </a:t>
            </a:r>
            <a:r>
              <a:rPr lang="fr-BE" sz="2800" dirty="0" err="1" smtClean="0"/>
              <a:t>strays</a:t>
            </a:r>
            <a:r>
              <a:rPr lang="fr-BE" sz="2800" dirty="0" smtClean="0"/>
              <a:t> </a:t>
            </a:r>
            <a:r>
              <a:rPr lang="fr-BE" sz="2800" dirty="0" err="1" smtClean="0"/>
              <a:t>from</a:t>
            </a:r>
            <a:r>
              <a:rPr lang="fr-BE" sz="2800" dirty="0" smtClean="0"/>
              <a:t> </a:t>
            </a:r>
            <a:r>
              <a:rPr lang="fr-BE" sz="2800" dirty="0" err="1" smtClean="0"/>
              <a:t>competitive</a:t>
            </a:r>
            <a:r>
              <a:rPr lang="fr-BE" sz="2800" dirty="0" smtClean="0"/>
              <a:t> </a:t>
            </a:r>
            <a:r>
              <a:rPr lang="fr-BE" sz="2800" dirty="0" err="1" smtClean="0"/>
              <a:t>neutrality</a:t>
            </a:r>
            <a:endParaRPr lang="fr-BE" sz="2800" dirty="0" smtClean="0"/>
          </a:p>
          <a:p>
            <a:r>
              <a:rPr lang="fr-BE" sz="2800" dirty="0" err="1" smtClean="0"/>
              <a:t>Merger</a:t>
            </a:r>
            <a:r>
              <a:rPr lang="fr-BE" sz="2800" dirty="0" smtClean="0"/>
              <a:t> control</a:t>
            </a:r>
          </a:p>
          <a:p>
            <a:pPr lvl="1"/>
            <a:r>
              <a:rPr lang="fr-BE" sz="2800" dirty="0" smtClean="0"/>
              <a:t>State </a:t>
            </a:r>
            <a:r>
              <a:rPr lang="fr-BE" sz="2800" dirty="0" err="1" smtClean="0"/>
              <a:t>wants</a:t>
            </a:r>
            <a:r>
              <a:rPr lang="fr-BE" sz="2800" dirty="0" smtClean="0"/>
              <a:t> to </a:t>
            </a:r>
            <a:r>
              <a:rPr lang="fr-BE" sz="2800" dirty="0" err="1" smtClean="0"/>
              <a:t>thwart</a:t>
            </a:r>
            <a:r>
              <a:rPr lang="fr-BE" sz="2800" dirty="0" smtClean="0"/>
              <a:t> </a:t>
            </a:r>
            <a:r>
              <a:rPr lang="fr-BE" sz="2800" dirty="0" err="1" smtClean="0"/>
              <a:t>merger</a:t>
            </a:r>
            <a:r>
              <a:rPr lang="fr-BE" sz="2800" dirty="0" smtClean="0"/>
              <a:t>: </a:t>
            </a:r>
            <a:r>
              <a:rPr lang="fr-BE" sz="2800" dirty="0" err="1" smtClean="0"/>
              <a:t>additional</a:t>
            </a:r>
            <a:r>
              <a:rPr lang="fr-BE" sz="2800" dirty="0" smtClean="0"/>
              <a:t> conditions </a:t>
            </a:r>
            <a:r>
              <a:rPr lang="fr-BE" sz="2800" dirty="0" err="1" smtClean="0"/>
              <a:t>that</a:t>
            </a:r>
            <a:r>
              <a:rPr lang="fr-BE" sz="2800" dirty="0" smtClean="0"/>
              <a:t> </a:t>
            </a:r>
            <a:r>
              <a:rPr lang="fr-BE" sz="2800" dirty="0" err="1" smtClean="0"/>
              <a:t>create</a:t>
            </a:r>
            <a:r>
              <a:rPr lang="fr-BE" sz="2800" dirty="0" smtClean="0"/>
              <a:t> </a:t>
            </a:r>
            <a:r>
              <a:rPr lang="fr-BE" sz="2800" dirty="0" err="1" smtClean="0"/>
              <a:t>remedial</a:t>
            </a:r>
            <a:r>
              <a:rPr lang="fr-BE" sz="2800" dirty="0" smtClean="0"/>
              <a:t> « fatigue » (</a:t>
            </a:r>
            <a:r>
              <a:rPr lang="fr-BE" sz="2800" i="1" dirty="0" smtClean="0"/>
              <a:t>GE/Alstom</a:t>
            </a:r>
            <a:r>
              <a:rPr lang="fr-BE" sz="2800" dirty="0" smtClean="0"/>
              <a:t>)?</a:t>
            </a:r>
          </a:p>
          <a:p>
            <a:pPr lvl="1"/>
            <a:r>
              <a:rPr lang="fr-BE" sz="2800" dirty="0" smtClean="0"/>
              <a:t>State </a:t>
            </a:r>
            <a:r>
              <a:rPr lang="fr-BE" sz="2800" dirty="0" err="1" smtClean="0"/>
              <a:t>wants</a:t>
            </a:r>
            <a:r>
              <a:rPr lang="fr-BE" sz="2800" dirty="0" smtClean="0"/>
              <a:t> to </a:t>
            </a:r>
            <a:r>
              <a:rPr lang="fr-BE" sz="2800" dirty="0" err="1" smtClean="0"/>
              <a:t>secure</a:t>
            </a:r>
            <a:r>
              <a:rPr lang="fr-BE" sz="2800" dirty="0" smtClean="0"/>
              <a:t> </a:t>
            </a:r>
            <a:r>
              <a:rPr lang="fr-BE" sz="2800" dirty="0" err="1" smtClean="0"/>
              <a:t>merger</a:t>
            </a:r>
            <a:r>
              <a:rPr lang="fr-BE" sz="2800" dirty="0" smtClean="0"/>
              <a:t>: </a:t>
            </a:r>
            <a:r>
              <a:rPr lang="fr-BE" sz="2800" dirty="0" err="1" smtClean="0"/>
              <a:t>plays</a:t>
            </a:r>
            <a:r>
              <a:rPr lang="fr-BE" sz="2800" dirty="0" smtClean="0"/>
              <a:t> « </a:t>
            </a:r>
            <a:r>
              <a:rPr lang="fr-BE" sz="2800" i="1" dirty="0" smtClean="0"/>
              <a:t>white </a:t>
            </a:r>
            <a:r>
              <a:rPr lang="fr-BE" sz="2800" i="1" dirty="0" err="1" smtClean="0"/>
              <a:t>knight</a:t>
            </a:r>
            <a:r>
              <a:rPr lang="fr-BE" sz="2800" dirty="0" smtClean="0"/>
              <a:t> » </a:t>
            </a:r>
            <a:r>
              <a:rPr lang="fr-BE" sz="2800" dirty="0" err="1" smtClean="0"/>
              <a:t>upfront</a:t>
            </a:r>
            <a:r>
              <a:rPr lang="fr-BE" sz="2800" dirty="0" smtClean="0"/>
              <a:t> </a:t>
            </a:r>
            <a:r>
              <a:rPr lang="fr-BE" sz="2800" dirty="0" err="1" smtClean="0"/>
              <a:t>buyer</a:t>
            </a:r>
            <a:r>
              <a:rPr lang="fr-BE" sz="2800" dirty="0" smtClean="0"/>
              <a:t>?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75786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5.	</a:t>
            </a:r>
            <a:r>
              <a:rPr lang="fr-BE" dirty="0" err="1" smtClean="0"/>
              <a:t>Debiasing</a:t>
            </a:r>
            <a:r>
              <a:rPr lang="fr-BE" dirty="0" smtClean="0"/>
              <a:t> </a:t>
            </a:r>
            <a:r>
              <a:rPr lang="fr-BE" dirty="0" err="1" smtClean="0"/>
              <a:t>tools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sz="2800" dirty="0" err="1" smtClean="0"/>
              <a:t>Institutional</a:t>
            </a:r>
            <a:r>
              <a:rPr lang="fr-BE" sz="2800" dirty="0" smtClean="0"/>
              <a:t> </a:t>
            </a:r>
            <a:r>
              <a:rPr lang="fr-BE" sz="2800" dirty="0" err="1" smtClean="0"/>
              <a:t>approach</a:t>
            </a:r>
            <a:endParaRPr lang="fr-BE" sz="2800" dirty="0" smtClean="0"/>
          </a:p>
          <a:p>
            <a:pPr lvl="1"/>
            <a:r>
              <a:rPr lang="fr-BE" sz="2800" dirty="0" smtClean="0"/>
              <a:t>Expatriation</a:t>
            </a:r>
          </a:p>
          <a:p>
            <a:pPr lvl="1"/>
            <a:r>
              <a:rPr lang="fr-BE" sz="2800" dirty="0" err="1" smtClean="0"/>
              <a:t>Judiciarization</a:t>
            </a:r>
            <a:endParaRPr lang="fr-BE" sz="2800" dirty="0" smtClean="0"/>
          </a:p>
          <a:p>
            <a:r>
              <a:rPr lang="fr-BE" sz="2800" dirty="0" smtClean="0"/>
              <a:t>Substantive </a:t>
            </a:r>
            <a:r>
              <a:rPr lang="fr-BE" sz="2800" dirty="0" err="1" smtClean="0"/>
              <a:t>approach</a:t>
            </a:r>
            <a:endParaRPr lang="fr-BE" sz="2800" dirty="0" smtClean="0"/>
          </a:p>
          <a:p>
            <a:pPr lvl="1"/>
            <a:r>
              <a:rPr lang="fr-BE" sz="2800" dirty="0" err="1" smtClean="0"/>
              <a:t>Stricter</a:t>
            </a:r>
            <a:r>
              <a:rPr lang="fr-BE" sz="2800" dirty="0" smtClean="0"/>
              <a:t> normative </a:t>
            </a:r>
            <a:r>
              <a:rPr lang="fr-BE" sz="2800" dirty="0" err="1" smtClean="0"/>
              <a:t>rules</a:t>
            </a:r>
            <a:r>
              <a:rPr lang="fr-BE" sz="2800" dirty="0" smtClean="0"/>
              <a:t> for State-</a:t>
            </a:r>
            <a:r>
              <a:rPr lang="fr-BE" sz="2800" dirty="0" err="1" smtClean="0"/>
              <a:t>related</a:t>
            </a:r>
            <a:r>
              <a:rPr lang="fr-BE" sz="2800" dirty="0" smtClean="0"/>
              <a:t> </a:t>
            </a:r>
            <a:r>
              <a:rPr lang="fr-BE" sz="2800" dirty="0" err="1" smtClean="0"/>
              <a:t>companies</a:t>
            </a:r>
            <a:r>
              <a:rPr lang="fr-BE" sz="2800" dirty="0" smtClean="0"/>
              <a:t>?</a:t>
            </a:r>
          </a:p>
          <a:p>
            <a:pPr lvl="1"/>
            <a:r>
              <a:rPr lang="fr-BE" sz="2800" dirty="0" smtClean="0"/>
              <a:t>EU </a:t>
            </a:r>
            <a:r>
              <a:rPr lang="fr-BE" sz="2800" dirty="0" err="1" smtClean="0"/>
              <a:t>approach</a:t>
            </a:r>
            <a:endParaRPr lang="fr-BE" sz="3200" dirty="0" smtClean="0"/>
          </a:p>
          <a:p>
            <a:pPr lvl="0">
              <a:buClr>
                <a:srgbClr val="1B5B77"/>
              </a:buClr>
            </a:pPr>
            <a:r>
              <a:rPr lang="fr-BE" sz="2800" dirty="0" err="1" smtClean="0"/>
              <a:t>Procedural</a:t>
            </a:r>
            <a:r>
              <a:rPr lang="fr-BE" sz="2800" dirty="0" smtClean="0"/>
              <a:t> </a:t>
            </a:r>
            <a:r>
              <a:rPr lang="fr-BE" sz="2800" dirty="0" err="1" smtClean="0"/>
              <a:t>approach</a:t>
            </a:r>
            <a:endParaRPr lang="fr-BE" sz="2800" dirty="0" smtClean="0"/>
          </a:p>
          <a:p>
            <a:pPr lvl="1">
              <a:buClr>
                <a:srgbClr val="1B5B77"/>
              </a:buClr>
            </a:pPr>
            <a:r>
              <a:rPr lang="fr-BE" sz="2800" dirty="0" err="1"/>
              <a:t>Competitive</a:t>
            </a:r>
            <a:r>
              <a:rPr lang="fr-BE" sz="2800" dirty="0"/>
              <a:t> </a:t>
            </a:r>
            <a:r>
              <a:rPr lang="fr-BE" sz="2800" dirty="0" err="1"/>
              <a:t>neutrality</a:t>
            </a:r>
            <a:r>
              <a:rPr lang="fr-BE" sz="2800" dirty="0"/>
              <a:t> as due </a:t>
            </a:r>
            <a:r>
              <a:rPr lang="fr-BE" sz="2800" dirty="0" err="1"/>
              <a:t>process</a:t>
            </a:r>
            <a:r>
              <a:rPr lang="fr-BE" sz="2800" dirty="0"/>
              <a:t> </a:t>
            </a:r>
            <a:r>
              <a:rPr lang="fr-BE" sz="2800" dirty="0" err="1"/>
              <a:t>requirement</a:t>
            </a:r>
            <a:endParaRPr lang="fr-BE" sz="2800" dirty="0"/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223139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6.	</a:t>
            </a:r>
            <a:r>
              <a:rPr lang="fr-BE" dirty="0" err="1" smtClean="0"/>
              <a:t>Advocacy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sz="2800" dirty="0" smtClean="0"/>
              <a:t>CN distortions that cannot be typified as a competition infringement</a:t>
            </a:r>
          </a:p>
          <a:p>
            <a:pPr lvl="1"/>
            <a:r>
              <a:rPr lang="fr-BE" sz="2800" dirty="0" smtClean="0"/>
              <a:t>Entry </a:t>
            </a:r>
            <a:r>
              <a:rPr lang="fr-BE" sz="2800" dirty="0" err="1" smtClean="0"/>
              <a:t>regulation</a:t>
            </a:r>
            <a:r>
              <a:rPr lang="fr-BE" sz="2800" dirty="0" smtClean="0"/>
              <a:t>, </a:t>
            </a:r>
            <a:r>
              <a:rPr lang="fr-BE" sz="2800" dirty="0" err="1" smtClean="0"/>
              <a:t>mandatory</a:t>
            </a:r>
            <a:r>
              <a:rPr lang="fr-BE" sz="2800" dirty="0" smtClean="0"/>
              <a:t> standard, </a:t>
            </a:r>
            <a:r>
              <a:rPr lang="fr-BE" sz="2800" dirty="0" err="1" smtClean="0"/>
              <a:t>entrustment</a:t>
            </a:r>
            <a:endParaRPr lang="fr-BE" sz="2800" dirty="0" smtClean="0"/>
          </a:p>
          <a:p>
            <a:pPr lvl="1"/>
            <a:r>
              <a:rPr lang="fr-BE" sz="2800" dirty="0" smtClean="0"/>
              <a:t>In </a:t>
            </a:r>
            <a:r>
              <a:rPr lang="fr-BE" sz="2800" dirty="0" err="1"/>
              <a:t>advocacy</a:t>
            </a:r>
            <a:r>
              <a:rPr lang="fr-BE" sz="2800" dirty="0"/>
              <a:t>, </a:t>
            </a:r>
            <a:r>
              <a:rPr lang="fr-BE" sz="2800" dirty="0" err="1"/>
              <a:t>storytelling</a:t>
            </a:r>
            <a:r>
              <a:rPr lang="fr-BE" sz="2800" dirty="0"/>
              <a:t> </a:t>
            </a:r>
            <a:r>
              <a:rPr lang="fr-BE" sz="2800" dirty="0" err="1"/>
              <a:t>matters</a:t>
            </a:r>
            <a:endParaRPr lang="fr-BE" sz="2800" dirty="0"/>
          </a:p>
          <a:p>
            <a:pPr lvl="1"/>
            <a:r>
              <a:rPr lang="fr-BE" sz="2800" dirty="0"/>
              <a:t>Link </a:t>
            </a:r>
            <a:r>
              <a:rPr lang="fr-BE" sz="2800" dirty="0" err="1"/>
              <a:t>with</a:t>
            </a:r>
            <a:r>
              <a:rPr lang="fr-BE" sz="2800" dirty="0"/>
              <a:t> </a:t>
            </a:r>
            <a:r>
              <a:rPr lang="fr-BE" sz="2800" dirty="0" err="1"/>
              <a:t>secondary</a:t>
            </a:r>
            <a:r>
              <a:rPr lang="fr-BE" sz="2800" dirty="0"/>
              <a:t> line </a:t>
            </a:r>
            <a:r>
              <a:rPr lang="fr-BE" sz="2800" dirty="0" err="1"/>
              <a:t>injury</a:t>
            </a:r>
            <a:r>
              <a:rPr lang="fr-BE" sz="2800" dirty="0"/>
              <a:t> discrimination (101(d) and 102(c) TFEU</a:t>
            </a:r>
            <a:r>
              <a:rPr lang="fr-BE" sz="2800" dirty="0" smtClean="0"/>
              <a:t>)?</a:t>
            </a:r>
          </a:p>
          <a:p>
            <a:pPr lvl="0"/>
            <a:r>
              <a:rPr lang="fr-BE" sz="2800" dirty="0" smtClean="0"/>
              <a:t>CN </a:t>
            </a:r>
            <a:r>
              <a:rPr lang="fr-BE" sz="2800" dirty="0" err="1" smtClean="0"/>
              <a:t>distortions</a:t>
            </a:r>
            <a:r>
              <a:rPr lang="fr-BE" sz="2800" dirty="0" smtClean="0"/>
              <a:t> </a:t>
            </a:r>
            <a:r>
              <a:rPr lang="fr-BE" sz="2800" dirty="0" err="1" smtClean="0"/>
              <a:t>typified</a:t>
            </a:r>
            <a:r>
              <a:rPr lang="fr-BE" sz="2800" dirty="0" smtClean="0"/>
              <a:t> as </a:t>
            </a:r>
            <a:r>
              <a:rPr lang="fr-BE" sz="2800" dirty="0" err="1" smtClean="0"/>
              <a:t>anticompetitive</a:t>
            </a:r>
            <a:r>
              <a:rPr lang="fr-BE" sz="2800" dirty="0" smtClean="0"/>
              <a:t> </a:t>
            </a:r>
            <a:r>
              <a:rPr lang="fr-BE" sz="2800" dirty="0" err="1" smtClean="0"/>
              <a:t>conduct</a:t>
            </a:r>
            <a:r>
              <a:rPr lang="fr-BE" sz="2800" dirty="0" smtClean="0"/>
              <a:t>, but </a:t>
            </a:r>
            <a:r>
              <a:rPr lang="fr-BE" sz="2800" dirty="0" err="1" smtClean="0"/>
              <a:t>exonerated</a:t>
            </a:r>
            <a:endParaRPr lang="fr-BE" sz="2800" dirty="0" smtClean="0"/>
          </a:p>
          <a:p>
            <a:pPr lvl="1"/>
            <a:r>
              <a:rPr lang="fr-BE" sz="2800" dirty="0" smtClean="0"/>
              <a:t>State action doctrine, </a:t>
            </a:r>
            <a:r>
              <a:rPr lang="fr-BE" sz="2800" dirty="0" err="1" smtClean="0"/>
              <a:t>professional</a:t>
            </a:r>
            <a:r>
              <a:rPr lang="fr-BE" sz="2800" dirty="0" smtClean="0"/>
              <a:t> services, </a:t>
            </a:r>
            <a:r>
              <a:rPr lang="fr-BE" sz="2800" dirty="0" err="1" smtClean="0"/>
              <a:t>SMEs</a:t>
            </a:r>
            <a:r>
              <a:rPr lang="fr-BE" sz="2800" dirty="0" smtClean="0"/>
              <a:t> </a:t>
            </a:r>
            <a:r>
              <a:rPr lang="fr-BE" sz="2800" dirty="0" err="1" smtClean="0"/>
              <a:t>derogations</a:t>
            </a:r>
            <a:endParaRPr lang="fr-BE" sz="2800" dirty="0" smtClean="0"/>
          </a:p>
          <a:p>
            <a:pPr lvl="1"/>
            <a:r>
              <a:rPr lang="fr-BE" sz="2800" dirty="0" smtClean="0"/>
              <a:t>« Spirit » </a:t>
            </a:r>
            <a:r>
              <a:rPr lang="fr-BE" sz="2800" dirty="0" err="1" smtClean="0"/>
              <a:t>theory</a:t>
            </a:r>
            <a:r>
              <a:rPr lang="fr-BE" sz="2800" dirty="0" smtClean="0"/>
              <a:t> ?</a:t>
            </a:r>
            <a:endParaRPr lang="fr-BE" sz="2800" dirty="0"/>
          </a:p>
          <a:p>
            <a:endParaRPr lang="fr-BE" sz="2800" dirty="0" smtClean="0"/>
          </a:p>
        </p:txBody>
      </p:sp>
    </p:spTree>
    <p:extLst>
      <p:ext uri="{BB962C8B-B14F-4D97-AF65-F5344CB8AC3E}">
        <p14:creationId xmlns:p14="http://schemas.microsoft.com/office/powerpoint/2010/main" val="129121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7.	Conclusion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800" dirty="0" err="1" smtClean="0"/>
              <a:t>Finding</a:t>
            </a:r>
            <a:r>
              <a:rPr lang="fr-BE" sz="2800" dirty="0" smtClean="0"/>
              <a:t> n°1: CN </a:t>
            </a:r>
            <a:r>
              <a:rPr lang="fr-BE" sz="2800" dirty="0" err="1" smtClean="0"/>
              <a:t>distortions</a:t>
            </a:r>
            <a:r>
              <a:rPr lang="fr-BE" sz="2800" dirty="0" smtClean="0"/>
              <a:t> more </a:t>
            </a:r>
            <a:r>
              <a:rPr lang="fr-BE" sz="2800" dirty="0" err="1" smtClean="0"/>
              <a:t>likely</a:t>
            </a:r>
            <a:r>
              <a:rPr lang="fr-BE" sz="2800" dirty="0" smtClean="0"/>
              <a:t> to </a:t>
            </a:r>
            <a:r>
              <a:rPr lang="fr-BE" sz="2800" dirty="0" err="1" smtClean="0"/>
              <a:t>occur</a:t>
            </a:r>
            <a:r>
              <a:rPr lang="fr-BE" sz="2800" dirty="0" smtClean="0"/>
              <a:t> </a:t>
            </a:r>
            <a:r>
              <a:rPr lang="fr-BE" sz="2800" dirty="0" err="1" smtClean="0"/>
              <a:t>through</a:t>
            </a:r>
            <a:r>
              <a:rPr lang="fr-BE" sz="2800" dirty="0" smtClean="0"/>
              <a:t> </a:t>
            </a:r>
            <a:r>
              <a:rPr lang="fr-BE" sz="2800" dirty="0" err="1" smtClean="0"/>
              <a:t>tacit</a:t>
            </a:r>
            <a:r>
              <a:rPr lang="fr-BE" sz="2800" dirty="0" smtClean="0"/>
              <a:t> </a:t>
            </a:r>
            <a:r>
              <a:rPr lang="fr-BE" sz="2800" dirty="0" err="1" smtClean="0"/>
              <a:t>biases</a:t>
            </a:r>
            <a:r>
              <a:rPr lang="fr-BE" sz="2800" dirty="0" smtClean="0"/>
              <a:t> and routines in </a:t>
            </a:r>
            <a:r>
              <a:rPr lang="fr-BE" sz="2800" dirty="0" err="1" smtClean="0"/>
              <a:t>decision-making</a:t>
            </a:r>
            <a:endParaRPr lang="fr-BE" sz="2800" dirty="0" smtClean="0"/>
          </a:p>
          <a:p>
            <a:r>
              <a:rPr lang="fr-BE" sz="2800" dirty="0" err="1" smtClean="0"/>
              <a:t>Finding</a:t>
            </a:r>
            <a:r>
              <a:rPr lang="fr-BE" sz="2800" dirty="0" smtClean="0"/>
              <a:t> n°2: </a:t>
            </a:r>
            <a:r>
              <a:rPr lang="fr-BE" sz="2800" dirty="0" err="1" smtClean="0"/>
              <a:t>orthodox</a:t>
            </a:r>
            <a:r>
              <a:rPr lang="fr-BE" sz="2800" dirty="0" smtClean="0"/>
              <a:t> application of </a:t>
            </a:r>
            <a:r>
              <a:rPr lang="fr-BE" sz="2800" dirty="0" err="1" smtClean="0"/>
              <a:t>competitive</a:t>
            </a:r>
            <a:r>
              <a:rPr lang="fr-BE" sz="2800" dirty="0" smtClean="0"/>
              <a:t> </a:t>
            </a:r>
            <a:r>
              <a:rPr lang="fr-BE" sz="2800" dirty="0" err="1" smtClean="0"/>
              <a:t>neutrality</a:t>
            </a:r>
            <a:r>
              <a:rPr lang="fr-BE" sz="2800" dirty="0" smtClean="0"/>
              <a:t> as </a:t>
            </a:r>
            <a:r>
              <a:rPr lang="fr-BE" sz="2800" dirty="0" err="1" smtClean="0"/>
              <a:t>constraint</a:t>
            </a:r>
            <a:r>
              <a:rPr lang="fr-BE" sz="2800" dirty="0" smtClean="0"/>
              <a:t> on </a:t>
            </a:r>
            <a:r>
              <a:rPr lang="fr-BE" sz="2800" dirty="0" err="1" smtClean="0"/>
              <a:t>agency</a:t>
            </a:r>
            <a:r>
              <a:rPr lang="fr-BE" sz="2800" dirty="0" smtClean="0"/>
              <a:t> </a:t>
            </a:r>
            <a:r>
              <a:rPr lang="fr-BE" sz="2800" dirty="0" err="1" smtClean="0"/>
              <a:t>discretion</a:t>
            </a:r>
            <a:endParaRPr lang="fr-BE" sz="2800" dirty="0" smtClean="0"/>
          </a:p>
          <a:p>
            <a:r>
              <a:rPr lang="fr-BE" sz="2800" dirty="0" err="1" smtClean="0"/>
              <a:t>Finding</a:t>
            </a:r>
            <a:r>
              <a:rPr lang="fr-BE" sz="2800" dirty="0" smtClean="0"/>
              <a:t> </a:t>
            </a:r>
            <a:r>
              <a:rPr lang="fr-BE" sz="2800" dirty="0" smtClean="0"/>
              <a:t>n°3: </a:t>
            </a:r>
            <a:r>
              <a:rPr lang="fr-BE" sz="2800" dirty="0" smtClean="0"/>
              <a:t>strict application of </a:t>
            </a:r>
            <a:r>
              <a:rPr lang="fr-BE" sz="2800" dirty="0" err="1" smtClean="0"/>
              <a:t>competitive</a:t>
            </a:r>
            <a:r>
              <a:rPr lang="fr-BE" sz="2800" dirty="0" smtClean="0"/>
              <a:t> </a:t>
            </a:r>
            <a:r>
              <a:rPr lang="fr-BE" sz="2800" dirty="0" err="1" smtClean="0"/>
              <a:t>neutrality</a:t>
            </a:r>
            <a:r>
              <a:rPr lang="fr-BE" sz="2800" dirty="0" smtClean="0"/>
              <a:t> </a:t>
            </a:r>
            <a:r>
              <a:rPr lang="fr-BE" sz="2800" dirty="0" err="1" smtClean="0"/>
              <a:t>risks</a:t>
            </a:r>
            <a:r>
              <a:rPr lang="fr-BE" sz="2800" dirty="0" smtClean="0"/>
              <a:t> </a:t>
            </a:r>
            <a:r>
              <a:rPr lang="fr-BE" sz="2800" dirty="0" err="1" smtClean="0"/>
              <a:t>divorcing</a:t>
            </a:r>
            <a:r>
              <a:rPr lang="fr-BE" sz="2800" dirty="0" smtClean="0"/>
              <a:t> </a:t>
            </a:r>
            <a:r>
              <a:rPr lang="fr-BE" sz="2800" dirty="0" err="1" smtClean="0"/>
              <a:t>agency</a:t>
            </a:r>
            <a:r>
              <a:rPr lang="fr-BE" sz="2800" dirty="0" smtClean="0"/>
              <a:t> </a:t>
            </a:r>
            <a:r>
              <a:rPr lang="fr-BE" sz="2800" dirty="0" err="1" smtClean="0"/>
              <a:t>from</a:t>
            </a:r>
            <a:r>
              <a:rPr lang="fr-BE" sz="2800" dirty="0" smtClean="0"/>
              <a:t> </a:t>
            </a:r>
            <a:r>
              <a:rPr lang="fr-BE" sz="2800" dirty="0" err="1" smtClean="0"/>
              <a:t>big</a:t>
            </a:r>
            <a:r>
              <a:rPr lang="fr-BE" sz="2800" dirty="0" smtClean="0"/>
              <a:t> </a:t>
            </a:r>
            <a:r>
              <a:rPr lang="fr-BE" sz="2800" dirty="0" err="1" smtClean="0"/>
              <a:t>economic</a:t>
            </a:r>
            <a:r>
              <a:rPr lang="fr-BE" sz="2800" dirty="0" smtClean="0"/>
              <a:t> </a:t>
            </a:r>
            <a:r>
              <a:rPr lang="fr-BE" sz="2800" dirty="0" err="1" smtClean="0"/>
              <a:t>picture</a:t>
            </a:r>
            <a:endParaRPr lang="fr-BE" sz="2800" dirty="0"/>
          </a:p>
        </p:txBody>
      </p:sp>
    </p:spTree>
    <p:extLst>
      <p:ext uri="{BB962C8B-B14F-4D97-AF65-F5344CB8AC3E}">
        <p14:creationId xmlns:p14="http://schemas.microsoft.com/office/powerpoint/2010/main" val="414858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5cbc9ac5a4a286a51e07cd0646c2cb9d7c0bd8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duweb_présentation_power-point_template">
  <a:themeElements>
    <a:clrScheme name="LCII">
      <a:dk1>
        <a:srgbClr val="1B5B77"/>
      </a:dk1>
      <a:lt1>
        <a:srgbClr val="FFFFFF"/>
      </a:lt1>
      <a:dk2>
        <a:srgbClr val="1B5B77"/>
      </a:dk2>
      <a:lt2>
        <a:srgbClr val="FFFFFF"/>
      </a:lt2>
      <a:accent1>
        <a:srgbClr val="FFDD00"/>
      </a:accent1>
      <a:accent2>
        <a:srgbClr val="F6D300"/>
      </a:accent2>
      <a:accent3>
        <a:srgbClr val="E6C500"/>
      </a:accent3>
      <a:accent4>
        <a:srgbClr val="DEB400"/>
      </a:accent4>
      <a:accent5>
        <a:srgbClr val="D6AD00"/>
      </a:accent5>
      <a:accent6>
        <a:srgbClr val="CCA500"/>
      </a:accent6>
      <a:hlink>
        <a:srgbClr val="F1CF01"/>
      </a:hlink>
      <a:folHlink>
        <a:srgbClr val="A5A5A5"/>
      </a:folHlink>
    </a:clrScheme>
    <a:fontScheme name="LCII">
      <a:majorFont>
        <a:latin typeface="Adobe Garamond Pro Bold"/>
        <a:ea typeface=""/>
        <a:cs typeface=""/>
      </a:majorFont>
      <a:minorFont>
        <a:latin typeface="Calibri"/>
        <a:ea typeface=""/>
        <a:cs typeface="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PDW_présentation_power-point_template</Template>
  <TotalTime>936</TotalTime>
  <Words>343</Words>
  <Application>Microsoft Office PowerPoint</Application>
  <PresentationFormat>Affichage à l'écran (4:3)</PresentationFormat>
  <Paragraphs>63</Paragraphs>
  <Slides>10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Arial</vt:lpstr>
      <vt:lpstr>Calibri</vt:lpstr>
      <vt:lpstr>Vollkorn Regular</vt:lpstr>
      <vt:lpstr>Wingdings</vt:lpstr>
      <vt:lpstr>Wingdings 2</vt:lpstr>
      <vt:lpstr>Wingdings 3</vt:lpstr>
      <vt:lpstr>Produweb_présentation_power-point_template</vt:lpstr>
      <vt:lpstr>Présentation PowerPoint</vt:lpstr>
      <vt:lpstr>Outline</vt:lpstr>
      <vt:lpstr>1. Conceptual framework</vt:lpstr>
      <vt:lpstr>2.  The State-related firm as defendant</vt:lpstr>
      <vt:lpstr>3. The State-related firm as complainant</vt:lpstr>
      <vt:lpstr>4. The State as « Third Party »</vt:lpstr>
      <vt:lpstr>5. Debiasing tools</vt:lpstr>
      <vt:lpstr>6. Advocacy</vt:lpstr>
      <vt:lpstr>7. Conclusion</vt:lpstr>
      <vt:lpstr>Présentation PowerPoint</vt:lpstr>
    </vt:vector>
  </TitlesOfParts>
  <Manager>Rodolphe FInamore</Manager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Impulso</dc:subject>
  <dc:creator>Laurent Schoonbrodt</dc:creator>
  <cp:lastModifiedBy>Nicolas Petit</cp:lastModifiedBy>
  <cp:revision>48</cp:revision>
  <dcterms:created xsi:type="dcterms:W3CDTF">2014-09-11T08:12:46Z</dcterms:created>
  <dcterms:modified xsi:type="dcterms:W3CDTF">2015-06-17T09:54:58Z</dcterms:modified>
  <cp:category>Présentation Officielle</cp:category>
</cp:coreProperties>
</file>