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97" r:id="rId3"/>
    <p:sldId id="300" r:id="rId4"/>
    <p:sldId id="299" r:id="rId5"/>
    <p:sldId id="286" r:id="rId6"/>
    <p:sldId id="301" r:id="rId7"/>
    <p:sldId id="275" r:id="rId8"/>
    <p:sldId id="276" r:id="rId9"/>
    <p:sldId id="277" r:id="rId10"/>
    <p:sldId id="278" r:id="rId11"/>
    <p:sldId id="279" r:id="rId12"/>
    <p:sldId id="284" r:id="rId13"/>
    <p:sldId id="294" r:id="rId14"/>
    <p:sldId id="295" r:id="rId15"/>
    <p:sldId id="296" r:id="rId16"/>
    <p:sldId id="285" r:id="rId17"/>
    <p:sldId id="298" r:id="rId18"/>
    <p:sldId id="26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">
          <p15:clr>
            <a:srgbClr val="A4A3A4"/>
          </p15:clr>
        </p15:guide>
        <p15:guide id="2" orient="horz" pos="3628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24">
          <p15:clr>
            <a:srgbClr val="A4A3A4"/>
          </p15:clr>
        </p15:guide>
        <p15:guide id="5" pos="5647" userDrawn="1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9AF"/>
    <a:srgbClr val="735A01"/>
    <a:srgbClr val="5F7577"/>
    <a:srgbClr val="395B73"/>
    <a:srgbClr val="777A71"/>
    <a:srgbClr val="D9E3DF"/>
    <a:srgbClr val="ECBC00"/>
    <a:srgbClr val="859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1722" y="108"/>
      </p:cViewPr>
      <p:guideLst>
        <p:guide orient="horz" pos="226"/>
        <p:guide orient="horz" pos="3628"/>
        <p:guide orient="horz" pos="2160"/>
        <p:guide pos="224"/>
        <p:guide pos="564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50C8F-C136-4C39-A481-671A37638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43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RA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5934075"/>
            <a:ext cx="208438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719138" y="5795326"/>
            <a:ext cx="5004990" cy="83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9B9B9B"/>
                </a:solidFill>
              </a:rPr>
              <a:t>Raphaël De Coninck, PhD</a:t>
            </a:r>
            <a:endParaRPr lang="en-US" sz="1400" baseline="0" dirty="0" smtClean="0">
              <a:solidFill>
                <a:srgbClr val="9B9B9B"/>
              </a:solidFill>
            </a:endParaRPr>
          </a:p>
          <a:p>
            <a:pPr>
              <a:lnSpc>
                <a:spcPts val="1500"/>
              </a:lnSpc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9B9B9B"/>
                </a:solidFill>
              </a:rPr>
              <a:t>Vice President and Head of CRA’s</a:t>
            </a:r>
            <a:r>
              <a:rPr lang="en-US" sz="1400" baseline="0" dirty="0" smtClean="0">
                <a:solidFill>
                  <a:srgbClr val="9B9B9B"/>
                </a:solidFill>
              </a:rPr>
              <a:t> Brussels </a:t>
            </a:r>
            <a:r>
              <a:rPr lang="en-US" sz="1400" baseline="0" dirty="0" smtClean="0">
                <a:solidFill>
                  <a:srgbClr val="9B9B9B"/>
                </a:solidFill>
              </a:rPr>
              <a:t>Office</a:t>
            </a:r>
          </a:p>
          <a:p>
            <a:pPr>
              <a:lnSpc>
                <a:spcPts val="1500"/>
              </a:lnSpc>
              <a:spcBef>
                <a:spcPct val="30000"/>
              </a:spcBef>
              <a:defRPr/>
            </a:pPr>
            <a:r>
              <a:rPr lang="en-US" sz="1400" baseline="0" dirty="0" smtClean="0">
                <a:solidFill>
                  <a:srgbClr val="9B9B9B"/>
                </a:solidFill>
              </a:rPr>
              <a:t>Disclaimer: all opinions are strictly personal and do no necessarily represent the views of CRA or of any of its clients.</a:t>
            </a:r>
            <a:endParaRPr lang="en-US" sz="1400" dirty="0" smtClean="0">
              <a:solidFill>
                <a:srgbClr val="9B9B9B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719138" y="2787650"/>
            <a:ext cx="4648200" cy="48895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719138" y="3394075"/>
            <a:ext cx="4535487" cy="4159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24800" y="6629400"/>
            <a:ext cx="850900" cy="1651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5D3AE4B6-4FD6-4B26-99D6-B453A4748D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0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403350"/>
            <a:ext cx="3780854" cy="4173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716016" y="1403350"/>
            <a:ext cx="3780854" cy="4173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88BA7-4EE3-482E-BF97-E7B0DED9F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7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428B2-031F-4CBE-A8A3-C66B92A4B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1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1B0CA-2137-4609-BD33-1A6FE0349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9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26C99-4636-4189-A229-0FCF96E21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1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611188"/>
            <a:ext cx="77724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403350"/>
            <a:ext cx="7772400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11"/>
          <p:cNvGrpSpPr>
            <a:grpSpLocks/>
          </p:cNvGrpSpPr>
          <p:nvPr userDrawn="1"/>
        </p:nvGrpSpPr>
        <p:grpSpPr bwMode="auto">
          <a:xfrm>
            <a:off x="354013" y="358775"/>
            <a:ext cx="8421687" cy="107950"/>
            <a:chOff x="226" y="226"/>
            <a:chExt cx="5305" cy="68"/>
          </a:xfrm>
        </p:grpSpPr>
        <p:sp>
          <p:nvSpPr>
            <p:cNvPr id="1035" name="Line 9"/>
            <p:cNvSpPr>
              <a:spLocks noChangeShapeType="1"/>
            </p:cNvSpPr>
            <p:nvPr userDrawn="1"/>
          </p:nvSpPr>
          <p:spPr bwMode="auto">
            <a:xfrm>
              <a:off x="226" y="226"/>
              <a:ext cx="5305" cy="0"/>
            </a:xfrm>
            <a:prstGeom prst="line">
              <a:avLst/>
            </a:prstGeom>
            <a:noFill/>
            <a:ln w="9525">
              <a:solidFill>
                <a:srgbClr val="9B9B9B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6" name="Line 10"/>
            <p:cNvSpPr>
              <a:spLocks noChangeShapeType="1"/>
            </p:cNvSpPr>
            <p:nvPr userDrawn="1"/>
          </p:nvSpPr>
          <p:spPr bwMode="auto">
            <a:xfrm>
              <a:off x="385" y="226"/>
              <a:ext cx="0" cy="68"/>
            </a:xfrm>
            <a:prstGeom prst="line">
              <a:avLst/>
            </a:prstGeom>
            <a:noFill/>
            <a:ln w="9525">
              <a:solidFill>
                <a:srgbClr val="9B9B9B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29" name="Group 13"/>
          <p:cNvGrpSpPr>
            <a:grpSpLocks/>
          </p:cNvGrpSpPr>
          <p:nvPr userDrawn="1"/>
        </p:nvGrpSpPr>
        <p:grpSpPr bwMode="auto">
          <a:xfrm>
            <a:off x="354013" y="5741988"/>
            <a:ext cx="8421687" cy="107950"/>
            <a:chOff x="226" y="226"/>
            <a:chExt cx="5305" cy="68"/>
          </a:xfrm>
        </p:grpSpPr>
        <p:sp>
          <p:nvSpPr>
            <p:cNvPr id="1033" name="Line 14"/>
            <p:cNvSpPr>
              <a:spLocks noChangeShapeType="1"/>
            </p:cNvSpPr>
            <p:nvPr userDrawn="1"/>
          </p:nvSpPr>
          <p:spPr bwMode="auto">
            <a:xfrm>
              <a:off x="226" y="226"/>
              <a:ext cx="5305" cy="0"/>
            </a:xfrm>
            <a:prstGeom prst="line">
              <a:avLst/>
            </a:prstGeom>
            <a:noFill/>
            <a:ln w="9525">
              <a:solidFill>
                <a:srgbClr val="9B9B9B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4" name="Line 15"/>
            <p:cNvSpPr>
              <a:spLocks noChangeShapeType="1"/>
            </p:cNvSpPr>
            <p:nvPr userDrawn="1"/>
          </p:nvSpPr>
          <p:spPr bwMode="auto">
            <a:xfrm>
              <a:off x="385" y="226"/>
              <a:ext cx="0" cy="68"/>
            </a:xfrm>
            <a:prstGeom prst="line">
              <a:avLst/>
            </a:prstGeom>
            <a:noFill/>
            <a:ln w="9525">
              <a:solidFill>
                <a:srgbClr val="9B9B9B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030" name="Picture 16" descr="CRA_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934075"/>
            <a:ext cx="208438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7"/>
          <p:cNvSpPr txBox="1">
            <a:spLocks noChangeArrowheads="1"/>
          </p:cNvSpPr>
          <p:nvPr userDrawn="1"/>
        </p:nvSpPr>
        <p:spPr bwMode="auto">
          <a:xfrm>
            <a:off x="719138" y="5911398"/>
            <a:ext cx="4157662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300"/>
              </a:lnSpc>
              <a:defRPr/>
            </a:pPr>
            <a:r>
              <a:rPr lang="en-US" sz="1100" dirty="0" smtClean="0">
                <a:solidFill>
                  <a:srgbClr val="9B9B9B"/>
                </a:solidFill>
              </a:rPr>
              <a:t>Raphaël De Coninck </a:t>
            </a:r>
          </a:p>
          <a:p>
            <a:pPr>
              <a:lnSpc>
                <a:spcPts val="1300"/>
              </a:lnSpc>
              <a:defRPr/>
            </a:pPr>
            <a:r>
              <a:rPr lang="en-US" sz="1100" dirty="0" smtClean="0">
                <a:solidFill>
                  <a:srgbClr val="9B9B9B"/>
                </a:solidFill>
              </a:rPr>
              <a:t>30/05/2017</a:t>
            </a:r>
            <a:endParaRPr lang="en-US" sz="1100" dirty="0" smtClean="0">
              <a:solidFill>
                <a:srgbClr val="9B9B9B"/>
              </a:solidFill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629400"/>
            <a:ext cx="6223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B9B"/>
                </a:solidFill>
              </a:defRPr>
            </a:lvl1pPr>
          </a:lstStyle>
          <a:p>
            <a:fld id="{117F1307-ABCA-45EB-96A6-62CC74F7B2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3" r:id="rId2"/>
    <p:sldLayoutId id="2147483804" r:id="rId3"/>
    <p:sldLayoutId id="2147483805" r:id="rId4"/>
    <p:sldLayoutId id="214748380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7013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457200" indent="-219075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728663" indent="-261938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992188" indent="-252413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449388" indent="-252413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1906588" indent="-252413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363788" indent="-252413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820988" indent="-252413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growth/tools-databases/newsroom/cf/itemdetail.cfm?item_id=9028&amp;lang=e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deconinck@crai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7936" y="332656"/>
            <a:ext cx="8428347" cy="537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138" y="1080000"/>
            <a:ext cx="7205662" cy="488950"/>
          </a:xfrm>
        </p:spPr>
        <p:txBody>
          <a:bodyPr/>
          <a:lstStyle/>
          <a:p>
            <a:r>
              <a:rPr lang="en-GB" dirty="0" smtClean="0"/>
              <a:t>Transparency, Predictability and Efficiency of SSO-based Standardization </a:t>
            </a:r>
            <a:br>
              <a:rPr lang="en-GB" dirty="0" smtClean="0"/>
            </a:br>
            <a:r>
              <a:rPr lang="en-GB" dirty="0" smtClean="0"/>
              <a:t>and SEP Licensing</a:t>
            </a:r>
            <a:endParaRPr lang="en-GB" dirty="0"/>
          </a:p>
        </p:txBody>
      </p:sp>
      <p:sp>
        <p:nvSpPr>
          <p:cNvPr id="9217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5080A2D-4278-4CE9-A96C-1705BDFAA68B}" type="slidenum">
              <a:rPr lang="en-US" sz="1000">
                <a:solidFill>
                  <a:srgbClr val="9B9B9B"/>
                </a:solidFill>
              </a:rPr>
              <a:pPr/>
              <a:t>1</a:t>
            </a:fld>
            <a:endParaRPr lang="en-US" sz="1000">
              <a:solidFill>
                <a:srgbClr val="9B9B9B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white">
          <a:xfrm>
            <a:off x="719138" y="2777405"/>
            <a:ext cx="72056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9B9B9B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9B9B9B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9B9B9B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9B9B9B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9B9B9B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9B9B9B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9B9B9B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9B9B9B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2000" kern="0" dirty="0" smtClean="0"/>
              <a:t>LCII-TILEC conference, 30 May </a:t>
            </a:r>
            <a:r>
              <a:rPr lang="en-GB" sz="2000" kern="0" dirty="0" smtClean="0"/>
              <a:t>2017</a:t>
            </a:r>
            <a:endParaRPr lang="en-GB" sz="2000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ex-ante and ex-post royalty stacks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F6A2278-1E37-47EF-AC68-A80404EBB03D}" type="slidenum">
              <a:rPr lang="en-US" sz="1000">
                <a:solidFill>
                  <a:srgbClr val="9B9B9B"/>
                </a:solidFill>
              </a:rPr>
              <a:pPr/>
              <a:t>10</a:t>
            </a:fld>
            <a:endParaRPr lang="en-US" sz="1000">
              <a:solidFill>
                <a:srgbClr val="9B9B9B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28800"/>
            <a:ext cx="7806345" cy="380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81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719138" y="480195"/>
            <a:ext cx="7772400" cy="655637"/>
          </a:xfrm>
        </p:spPr>
        <p:txBody>
          <a:bodyPr/>
          <a:lstStyle/>
          <a:p>
            <a:r>
              <a:rPr lang="en-US" dirty="0" smtClean="0"/>
              <a:t>Disclosure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719138" y="1135832"/>
            <a:ext cx="7885310" cy="4173538"/>
          </a:xfrm>
        </p:spPr>
        <p:txBody>
          <a:bodyPr/>
          <a:lstStyle/>
          <a:p>
            <a:pPr marL="0" indent="0"/>
            <a:r>
              <a:rPr lang="en-US" b="1" dirty="0" smtClean="0"/>
              <a:t>Ex-ante disclosure</a:t>
            </a: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Necessary complement to FRAND and royalty commitments (since IPRs to which such commitments apply need to be identified).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Specific declaration</a:t>
            </a:r>
            <a:r>
              <a:rPr lang="en-US" dirty="0"/>
              <a:t>: identifies all patents that patent-holder believes to be relevant for the standard to be designed.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Negative </a:t>
            </a:r>
            <a:r>
              <a:rPr lang="en-US" i="1" dirty="0" smtClean="0"/>
              <a:t>declaration </a:t>
            </a:r>
            <a:r>
              <a:rPr lang="en-US" dirty="0" smtClean="0"/>
              <a:t>(linked to a commitment): patent holder only identifies patents not available at committed conditions (e.g. FRAND).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Should </a:t>
            </a:r>
            <a:r>
              <a:rPr lang="en-US" dirty="0" smtClean="0"/>
              <a:t>aim at limiting </a:t>
            </a:r>
            <a:r>
              <a:rPr lang="en-US" dirty="0"/>
              <a:t>transaction </a:t>
            </a:r>
            <a:r>
              <a:rPr lang="en-US" dirty="0" smtClean="0"/>
              <a:t>costs and addressing over-declaration.</a:t>
            </a:r>
            <a:endParaRPr lang="en-US" dirty="0"/>
          </a:p>
          <a:p>
            <a:pPr marL="0" indent="0"/>
            <a:r>
              <a:rPr lang="en-US" b="1" dirty="0" smtClean="0"/>
              <a:t>Ex-post disclosure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Identification of patents that are deemed to read on the standard (necessarily specific).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lower uncertainty affecting the licensing process and transaction costs of licensing negotiations.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External essentiality assessments can be a useful complement (e.g. random sampling).</a:t>
            </a:r>
            <a:endParaRPr lang="en-US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F6A2278-1E37-47EF-AC68-A80404EBB03D}" type="slidenum">
              <a:rPr lang="en-US" sz="1000">
                <a:solidFill>
                  <a:srgbClr val="9B9B9B"/>
                </a:solidFill>
              </a:rPr>
              <a:pPr/>
              <a:t>11</a:t>
            </a:fld>
            <a:endParaRPr lang="en-US" sz="1000">
              <a:solidFill>
                <a:srgbClr val="9B9B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6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 (1)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719138" y="1266825"/>
            <a:ext cx="7885310" cy="4173538"/>
          </a:xfrm>
        </p:spPr>
        <p:txBody>
          <a:bodyPr/>
          <a:lstStyle/>
          <a:p>
            <a:pPr marL="0" indent="0"/>
            <a:endParaRPr lang="en-US" sz="800" b="1" dirty="0" smtClean="0"/>
          </a:p>
          <a:p>
            <a:pPr marL="0" indent="0"/>
            <a:r>
              <a:rPr lang="en-US" b="1" dirty="0" smtClean="0"/>
              <a:t>Patent </a:t>
            </a:r>
            <a:r>
              <a:rPr lang="en-US" b="1" dirty="0"/>
              <a:t>t</a:t>
            </a:r>
            <a:r>
              <a:rPr lang="en-US" b="1" dirty="0" smtClean="0"/>
              <a:t>ransfer rules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Patent holder selling all or part of SEP portfolio to third parties, such as NPEs.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General agreement that purchasers of portfolios should be bound by prior FRAND commitments (otherwise FRAND commitments not worth much).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But should they be bound by the previous owner’s interpretation of FRAND (i.e. can they charge more while claiming it is still respecting FRAND)?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Transfer that goes against reasonably formed expectations may lead to additional hold-up issue.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F6A2278-1E37-47EF-AC68-A80404EBB03D}" type="slidenum">
              <a:rPr lang="en-US" sz="1000">
                <a:solidFill>
                  <a:srgbClr val="9B9B9B"/>
                </a:solidFill>
              </a:rPr>
              <a:pPr/>
              <a:t>12</a:t>
            </a:fld>
            <a:endParaRPr lang="en-US" sz="1000">
              <a:solidFill>
                <a:srgbClr val="9B9B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27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495301"/>
            <a:ext cx="7772400" cy="655637"/>
          </a:xfrm>
        </p:spPr>
        <p:txBody>
          <a:bodyPr/>
          <a:lstStyle/>
          <a:p>
            <a:r>
              <a:rPr lang="en-GB" dirty="0" smtClean="0"/>
              <a:t>Licensing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594" y="1052736"/>
            <a:ext cx="7772400" cy="4173538"/>
          </a:xfrm>
        </p:spPr>
        <p:txBody>
          <a:bodyPr/>
          <a:lstStyle/>
          <a:p>
            <a:pPr marL="0" indent="0"/>
            <a:r>
              <a:rPr lang="en-US" b="1" dirty="0"/>
              <a:t>Portfolio </a:t>
            </a:r>
            <a:r>
              <a:rPr lang="en-US" b="1" dirty="0" smtClean="0"/>
              <a:t>licensing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Reduce transaction costs for both licensors and licensees.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Combination of SEPs and non-SEPs (or cross licensing) to circumvent FRAND commitments?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 found to be a major issue by respondents.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Issue does not arise as long as patent-holder makes a mixed bundling offer (i.e. there is also an offer on the SEP portfolio only).</a:t>
            </a:r>
            <a:endParaRPr lang="en-US" dirty="0"/>
          </a:p>
          <a:p>
            <a:pPr marL="0" indent="0"/>
            <a:r>
              <a:rPr lang="en-US" b="1" dirty="0"/>
              <a:t>Patent Pools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Patent pools typically charge a single overall royalty to licensees.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address stacking + reduces transaction cost (“one-stop” shopping).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practice, limited: need agreement on the sharing rule and royalty level, diverging interest of patent-holders (some of which may also be implementers) plus set-up costs.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SSO can encourage voluntary formation of patent pools (e.g. by appointing a pool management company early). 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BA7-4EE3-482E-BF97-E7B0DED9F67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87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470710"/>
            <a:ext cx="7772400" cy="655637"/>
          </a:xfrm>
        </p:spPr>
        <p:txBody>
          <a:bodyPr/>
          <a:lstStyle/>
          <a:p>
            <a:r>
              <a:rPr lang="en-GB" dirty="0" smtClean="0"/>
              <a:t>Licensing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124744"/>
            <a:ext cx="7885310" cy="4173538"/>
          </a:xfrm>
        </p:spPr>
        <p:txBody>
          <a:bodyPr/>
          <a:lstStyle/>
          <a:p>
            <a:pPr marL="0" indent="0"/>
            <a:r>
              <a:rPr lang="en-US" b="1" dirty="0"/>
              <a:t>The royalty </a:t>
            </a:r>
            <a:r>
              <a:rPr lang="en-US" b="1" dirty="0" smtClean="0"/>
              <a:t>base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first </a:t>
            </a:r>
            <a:r>
              <a:rPr lang="en-US" dirty="0"/>
              <a:t>principle is that a given total payment can be expressed in terms of a broad base (with a low rate) or with a narrow base (with a high rate</a:t>
            </a:r>
            <a:r>
              <a:rPr lang="en-US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 principle: the base should be closely related to the part of the final good’s value which is affected by the technology included in the SEP.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Efficient choice of the base depends on the characteristics of the technology (e.g. smartphones versus cars), and hence it makes little sense to mandate a single type of royalty base (such as the “smallest tradable unit” or total value of the good).</a:t>
            </a:r>
          </a:p>
          <a:p>
            <a:pPr marL="0" indent="0"/>
            <a:r>
              <a:rPr lang="en-US" b="1" dirty="0"/>
              <a:t>V</a:t>
            </a:r>
            <a:r>
              <a:rPr lang="en-US" b="1" dirty="0" smtClean="0"/>
              <a:t>ertical </a:t>
            </a:r>
            <a:r>
              <a:rPr lang="en-US" b="1" dirty="0"/>
              <a:t>level of licensing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First principle: does upstream licensing significantly affect the ability to discriminate across fields of use (e.g. if chips used are similar across applications)?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 principle: minimizing transaction costs (e.g. less costly to negotiate upstream if more concentrated).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BA7-4EE3-482E-BF97-E7B0DED9F67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8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Licensing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041" y="1266825"/>
            <a:ext cx="7772400" cy="4173538"/>
          </a:xfrm>
        </p:spPr>
        <p:txBody>
          <a:bodyPr/>
          <a:lstStyle/>
          <a:p>
            <a:pPr marL="0" indent="0"/>
            <a:r>
              <a:rPr lang="en-US" b="1" dirty="0"/>
              <a:t>SSO policies on dispute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Courts are last resort to put content into FRAND and determine whether commitments have been honored.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Courts are building and clarifying over time their approach for solving FRAND disputes.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Mixed views on making alternate dispute resolution (</a:t>
            </a:r>
            <a:r>
              <a:rPr lang="en-US" dirty="0"/>
              <a:t>arbitration and mediation)</a:t>
            </a:r>
            <a:r>
              <a:rPr lang="en-US" dirty="0" smtClean="0"/>
              <a:t> mandatory: many fear of being deprived of legal rights to go to court, and highlight that courts are better placed to rule on infringement and validity.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is however a role for encouraging arbitration/mediation regarding “simpler” disputes on the level of royalties.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Such dispute resolution must then be properly designed (e.g. “high-low” versus “baseball” or “night baseball” mechanisms). Plus value in having the decisions published.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BA7-4EE3-482E-BF97-E7B0DED9F67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78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2150" y="548680"/>
            <a:ext cx="7772400" cy="655637"/>
          </a:xfrm>
        </p:spPr>
        <p:txBody>
          <a:bodyPr/>
          <a:lstStyle/>
          <a:p>
            <a:r>
              <a:rPr lang="en-US" dirty="0" smtClean="0"/>
              <a:t>Illustration of proposed policies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F6A2278-1E37-47EF-AC68-A80404EBB03D}" type="slidenum">
              <a:rPr lang="en-US" sz="1000">
                <a:solidFill>
                  <a:srgbClr val="9B9B9B"/>
                </a:solidFill>
              </a:rPr>
              <a:pPr/>
              <a:t>16</a:t>
            </a:fld>
            <a:endParaRPr lang="en-US" sz="1000">
              <a:solidFill>
                <a:srgbClr val="9B9B9B"/>
              </a:solidFill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892899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61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403350"/>
            <a:ext cx="8056562" cy="4173538"/>
          </a:xfrm>
        </p:spPr>
        <p:txBody>
          <a:bodyPr/>
          <a:lstStyle/>
          <a:p>
            <a:endParaRPr lang="en-GB" dirty="0" smtClean="0"/>
          </a:p>
          <a:p>
            <a:pPr marL="0" indent="0"/>
            <a:r>
              <a:rPr lang="en-GB" b="1" dirty="0" smtClean="0"/>
              <a:t>Transparency, Predictability and Efficiency of SSO-based Standardization and SEP Licensing, A Report for the European Commission</a:t>
            </a:r>
            <a:r>
              <a:rPr lang="en-GB" dirty="0" smtClean="0"/>
              <a:t>, prepared by Pierre </a:t>
            </a:r>
            <a:r>
              <a:rPr lang="en-GB" dirty="0" err="1" smtClean="0"/>
              <a:t>Régibeau</a:t>
            </a:r>
            <a:r>
              <a:rPr lang="en-GB" dirty="0" smtClean="0"/>
              <a:t>, Raphaël De Coninck and Hans Zenger, June 2016 (published on 12 December 2016 on </a:t>
            </a:r>
            <a:r>
              <a:rPr lang="en-GB" dirty="0" smtClean="0">
                <a:hlinkClick r:id="rId2"/>
              </a:rPr>
              <a:t>DG GROW's website</a:t>
            </a:r>
            <a:r>
              <a:rPr lang="en-GB" dirty="0" smtClean="0"/>
              <a:t>).</a:t>
            </a:r>
          </a:p>
          <a:p>
            <a:endParaRPr lang="en-GB" sz="1400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BA7-4EE3-482E-BF97-E7B0DED9F67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9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358775"/>
            <a:ext cx="8280400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5FF7B92-F84A-4FE6-A405-61279CE90D80}" type="slidenum">
              <a:rPr lang="en-US" sz="1000">
                <a:solidFill>
                  <a:srgbClr val="9B9B9B"/>
                </a:solidFill>
              </a:rPr>
              <a:pPr/>
              <a:t>18</a:t>
            </a:fld>
            <a:endParaRPr lang="en-US" sz="1000">
              <a:solidFill>
                <a:srgbClr val="9B9B9B"/>
              </a:solidFill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ctrTitle"/>
          </p:nvPr>
        </p:nvSpPr>
        <p:spPr bwMode="white">
          <a:xfrm>
            <a:off x="719138" y="533400"/>
            <a:ext cx="2328862" cy="4767263"/>
          </a:xfrm>
          <a:noFill/>
        </p:spPr>
        <p:txBody>
          <a:bodyPr/>
          <a:lstStyle/>
          <a:p>
            <a:pPr>
              <a:lnSpc>
                <a:spcPts val="1400"/>
              </a:lnSpc>
              <a:spcBef>
                <a:spcPct val="150000"/>
              </a:spcBef>
              <a:spcAft>
                <a:spcPts val="1200"/>
              </a:spcAft>
            </a:pPr>
            <a:r>
              <a:rPr lang="en-US" sz="1200" b="1" dirty="0"/>
              <a:t>Raphaël De </a:t>
            </a:r>
            <a:r>
              <a:rPr lang="en-US" sz="1200" b="1" dirty="0" smtClean="0"/>
              <a:t>Coninck </a:t>
            </a:r>
            <a:r>
              <a:rPr lang="en-US" sz="1200" dirty="0" smtClean="0">
                <a:hlinkClick r:id="rId3"/>
              </a:rPr>
              <a:t>rdeconinck@crai.com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Tel +32 (0)2 627 </a:t>
            </a:r>
            <a:r>
              <a:rPr lang="en-US" sz="1200" dirty="0" smtClean="0"/>
              <a:t>1401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+32 (</a:t>
            </a:r>
            <a:r>
              <a:rPr lang="en-US" sz="1200" dirty="0" smtClean="0"/>
              <a:t>0)492 738010</a:t>
            </a: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Brussels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fr-FR" sz="1200" dirty="0"/>
              <a:t>Tel +32 (0)2 627 1400</a:t>
            </a:r>
            <a:br>
              <a:rPr lang="fr-FR" sz="1200" dirty="0"/>
            </a:br>
            <a:r>
              <a:rPr lang="fr-FR" sz="1200" dirty="0"/>
              <a:t>143 Avenue Louise</a:t>
            </a:r>
            <a:br>
              <a:rPr lang="fr-FR" sz="1200" dirty="0"/>
            </a:br>
            <a:r>
              <a:rPr lang="fr-FR" sz="1200" dirty="0"/>
              <a:t>B-1050 Brussels</a:t>
            </a:r>
            <a:br>
              <a:rPr lang="fr-FR" sz="1200" dirty="0"/>
            </a:br>
            <a:r>
              <a:rPr lang="fr-FR" sz="1200" dirty="0" err="1" smtClean="0"/>
              <a:t>Belgium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London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Tel +44 (0)20 7664 3700 </a:t>
            </a:r>
            <a:br>
              <a:rPr lang="en-US" sz="1200" dirty="0" smtClean="0"/>
            </a:br>
            <a:r>
              <a:rPr lang="en-US" sz="1200" dirty="0" smtClean="0"/>
              <a:t>99 </a:t>
            </a:r>
            <a:r>
              <a:rPr lang="en-US" sz="1200" dirty="0" err="1" smtClean="0"/>
              <a:t>Bishopsgate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London EC2M 3XD </a:t>
            </a:r>
            <a:br>
              <a:rPr lang="en-US" sz="1200" dirty="0" smtClean="0"/>
            </a:br>
            <a:r>
              <a:rPr lang="en-US" sz="1200" dirty="0" smtClean="0"/>
              <a:t>United Kingdom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/>
              <a:t>Munich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Tel +49 89 20 18 36 36 </a:t>
            </a:r>
            <a:r>
              <a:rPr lang="en-US" sz="1200" dirty="0" smtClean="0"/>
              <a:t>0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Leopoldstraße</a:t>
            </a:r>
            <a:r>
              <a:rPr lang="en-US" sz="1200" dirty="0"/>
              <a:t> 8-12</a:t>
            </a:r>
            <a:br>
              <a:rPr lang="en-US" sz="1200" dirty="0"/>
            </a:br>
            <a:r>
              <a:rPr lang="en-US" sz="1200" dirty="0"/>
              <a:t>80802 </a:t>
            </a:r>
            <a:r>
              <a:rPr lang="en-US" sz="1200" dirty="0" err="1"/>
              <a:t>München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Germany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Paris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fr-FR" sz="1200" dirty="0" smtClean="0"/>
              <a:t>Tel +33 (0)1 70 38 52 78</a:t>
            </a:r>
            <a:br>
              <a:rPr lang="fr-FR" sz="1200" dirty="0" smtClean="0"/>
            </a:br>
            <a:r>
              <a:rPr lang="fr-FR" sz="1200" dirty="0" smtClean="0"/>
              <a:t>27 Avenue de l</a:t>
            </a:r>
            <a:r>
              <a:rPr lang="fr-FR" altLang="en-US" sz="1200" dirty="0" smtClean="0"/>
              <a:t>’</a:t>
            </a:r>
            <a:r>
              <a:rPr lang="fr-FR" sz="1200" dirty="0" smtClean="0"/>
              <a:t>Opéra</a:t>
            </a:r>
            <a:br>
              <a:rPr lang="fr-FR" sz="1200" dirty="0" smtClean="0"/>
            </a:br>
            <a:r>
              <a:rPr lang="fr-FR" sz="1200" dirty="0" smtClean="0"/>
              <a:t>75001 Paris</a:t>
            </a:r>
            <a:br>
              <a:rPr lang="fr-FR" sz="1200" dirty="0" smtClean="0"/>
            </a:br>
            <a:r>
              <a:rPr lang="fr-FR" sz="1200" dirty="0" smtClean="0"/>
              <a:t>France</a:t>
            </a:r>
            <a:br>
              <a:rPr lang="fr-FR" sz="1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CRA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196752"/>
            <a:ext cx="8056562" cy="4173538"/>
          </a:xfrm>
        </p:spPr>
        <p:txBody>
          <a:bodyPr/>
          <a:lstStyle/>
          <a:p>
            <a:r>
              <a:rPr lang="en-GB" dirty="0" smtClean="0"/>
              <a:t>The CRA study makes concrete proposals for </a:t>
            </a:r>
            <a:r>
              <a:rPr lang="en-GB" b="1" dirty="0" smtClean="0"/>
              <a:t>improving the efficiency of the standardization process and SEP licensing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CRA study builds on comments </a:t>
            </a:r>
            <a:r>
              <a:rPr lang="en-GB" dirty="0"/>
              <a:t>and ideas that </a:t>
            </a:r>
            <a:r>
              <a:rPr lang="en-GB" dirty="0" smtClean="0"/>
              <a:t>were gathered </a:t>
            </a:r>
            <a:r>
              <a:rPr lang="en-GB" dirty="0"/>
              <a:t>from a variety of </a:t>
            </a:r>
            <a:r>
              <a:rPr lang="en-GB" dirty="0" smtClean="0"/>
              <a:t>stakeholders, and in particular: </a:t>
            </a:r>
            <a:endParaRPr lang="en-GB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b="1" dirty="0"/>
              <a:t>consultation exercise </a:t>
            </a:r>
            <a:r>
              <a:rPr lang="en-GB" dirty="0"/>
              <a:t>organised by DG Growth before the launch of this research project, to which 40 stakeholders </a:t>
            </a:r>
            <a:r>
              <a:rPr lang="en-GB" dirty="0" smtClean="0"/>
              <a:t>responded.</a:t>
            </a:r>
            <a:endParaRPr lang="en-GB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set of 36 hour-long </a:t>
            </a:r>
            <a:r>
              <a:rPr lang="en-GB" b="1" dirty="0"/>
              <a:t>interviews</a:t>
            </a:r>
            <a:r>
              <a:rPr lang="en-GB" dirty="0"/>
              <a:t>, and: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A </a:t>
            </a:r>
            <a:r>
              <a:rPr lang="en-GB" b="1" dirty="0"/>
              <a:t>workshop</a:t>
            </a:r>
            <a:r>
              <a:rPr lang="en-GB" dirty="0"/>
              <a:t> organised at CRA’s Brussels </a:t>
            </a:r>
            <a:r>
              <a:rPr lang="en-GB" dirty="0" smtClean="0"/>
              <a:t>offices, </a:t>
            </a:r>
            <a:r>
              <a:rPr lang="en-GB" dirty="0"/>
              <a:t>with participants representing 17 </a:t>
            </a:r>
            <a:r>
              <a:rPr lang="en-GB" dirty="0" smtClean="0"/>
              <a:t>companies.</a:t>
            </a:r>
          </a:p>
          <a:p>
            <a:pPr lvl="0"/>
            <a:r>
              <a:rPr lang="en-GB" dirty="0" smtClean="0"/>
              <a:t>Stakeholders included representatives from </a:t>
            </a:r>
            <a:r>
              <a:rPr lang="en-GB" b="1" dirty="0"/>
              <a:t>i</a:t>
            </a:r>
            <a:r>
              <a:rPr lang="en-GB" b="1" dirty="0" smtClean="0"/>
              <a:t>ndustry (ICT, Automotive, Machine Tools,…), SSOs, patent </a:t>
            </a:r>
            <a:r>
              <a:rPr lang="en-GB" b="1" dirty="0"/>
              <a:t>p</a:t>
            </a:r>
            <a:r>
              <a:rPr lang="en-GB" b="1" dirty="0" smtClean="0"/>
              <a:t>ools, academia, trade </a:t>
            </a:r>
            <a:r>
              <a:rPr lang="en-GB" b="1" dirty="0"/>
              <a:t>a</a:t>
            </a:r>
            <a:r>
              <a:rPr lang="en-GB" b="1" dirty="0" smtClean="0"/>
              <a:t>ssociations, patent offices and public authorities</a:t>
            </a:r>
            <a:r>
              <a:rPr lang="en-GB" dirty="0" smtClean="0"/>
              <a:t>.  </a:t>
            </a:r>
          </a:p>
          <a:p>
            <a:r>
              <a:rPr lang="en-GB" b="1" dirty="0" smtClean="0"/>
              <a:t>Different points of views and interests of stakeholders </a:t>
            </a:r>
            <a:r>
              <a:rPr lang="en-GB" dirty="0"/>
              <a:t>(e.g. patent-holders versus implementers, whether the respondent is from a complex, patent-dense </a:t>
            </a:r>
            <a:r>
              <a:rPr lang="en-GB" dirty="0" smtClean="0"/>
              <a:t>industry) taken into account for designing policy recommendations.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BA7-4EE3-482E-BF97-E7B0DED9F67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5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“Spirit” of the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This </a:t>
            </a:r>
            <a:r>
              <a:rPr lang="en-GB" dirty="0" smtClean="0"/>
              <a:t>is not about “who should get the rents” </a:t>
            </a:r>
            <a:r>
              <a:rPr lang="en-GB" dirty="0" smtClean="0"/>
              <a:t>: t</a:t>
            </a:r>
            <a:r>
              <a:rPr lang="en-GB" dirty="0" smtClean="0"/>
              <a:t>ry </a:t>
            </a:r>
            <a:r>
              <a:rPr lang="en-GB" dirty="0" smtClean="0"/>
              <a:t>to propose a “package” of measures that </a:t>
            </a:r>
            <a:r>
              <a:rPr lang="en-GB" u="sng" dirty="0" smtClean="0"/>
              <a:t>overall</a:t>
            </a:r>
            <a:r>
              <a:rPr lang="en-GB" dirty="0" smtClean="0"/>
              <a:t> makes all parties better off, not compared to their own preferred scenario but compared to the status quo.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Preserving </a:t>
            </a:r>
            <a:r>
              <a:rPr lang="en-GB" dirty="0"/>
              <a:t>flexibility along dimensions where economic analysis is inconclusive and/or suggests that there is no “one size fits all” solution. 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Propose a</a:t>
            </a:r>
            <a:r>
              <a:rPr lang="en-GB" dirty="0" smtClean="0"/>
              <a:t> </a:t>
            </a:r>
            <a:r>
              <a:rPr lang="en-GB" dirty="0" smtClean="0"/>
              <a:t>“package” </a:t>
            </a:r>
            <a:r>
              <a:rPr lang="en-GB" dirty="0" smtClean="0"/>
              <a:t>of measures </a:t>
            </a:r>
            <a:r>
              <a:rPr lang="en-GB" dirty="0" smtClean="0"/>
              <a:t>but a</a:t>
            </a:r>
            <a:r>
              <a:rPr lang="en-GB" dirty="0" smtClean="0"/>
              <a:t>llow </a:t>
            </a:r>
            <a:r>
              <a:rPr lang="en-GB" dirty="0" smtClean="0"/>
              <a:t>for different approaches in different industries.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Guidance </a:t>
            </a:r>
            <a:r>
              <a:rPr lang="en-GB" dirty="0" smtClean="0"/>
              <a:t>rather than formal obligations</a:t>
            </a:r>
            <a:r>
              <a:rPr lang="en-GB" dirty="0"/>
              <a:t>. 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Keeping </a:t>
            </a:r>
            <a:r>
              <a:rPr lang="en-GB" dirty="0"/>
              <a:t>things simple.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428B2-031F-4CBE-A8A3-C66B92A4BE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0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26C99-4636-4189-A229-0FCF96E2143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768585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90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stake-holder views (issues)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743335"/>
              </p:ext>
            </p:extLst>
          </p:nvPr>
        </p:nvGraphicFramePr>
        <p:xfrm>
          <a:off x="667423" y="1124744"/>
          <a:ext cx="8108277" cy="4576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4440"/>
                <a:gridCol w="1712526"/>
                <a:gridCol w="1794905"/>
                <a:gridCol w="2796406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Complex </a:t>
                      </a:r>
                      <a:r>
                        <a:rPr lang="en-GB" sz="1200" dirty="0">
                          <a:effectLst/>
                        </a:rPr>
                        <a:t>Industries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Agreement?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dirty="0">
                          <a:effectLst/>
                        </a:rPr>
                        <a:t>SEP-Holders</a:t>
                      </a:r>
                      <a:endParaRPr lang="en-GB" sz="1200" b="1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u="sng" dirty="0">
                          <a:effectLst/>
                        </a:rPr>
                        <a:t>Implementers</a:t>
                      </a:r>
                      <a:endParaRPr lang="en-GB" sz="1200" b="1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</a:tr>
              <a:tr h="45075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Hold-Up and Ambush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Play down practical importance of these issues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Emphasise the damage resulting from these issues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NO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</a:tr>
              <a:tr h="86332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Reverse Hold-Up and Hold – Out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Insist on the need to recover large R&amp;D investments. See unwilling licensees as a pervasive problem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Not a significant issues. Courts are well armed to deal with hold-out.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NO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</a:tr>
              <a:tr h="575550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Royalty-Stacking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A problem but one that should be addressed collectively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Same as SEP-owners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r>
                        <a:rPr lang="en-GB" sz="1200" dirty="0">
                          <a:effectLst/>
                        </a:rPr>
                        <a:t>, in principle.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</a:tr>
              <a:tr h="86332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Choice of Standard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Favour a choice based on technical criteria only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Favour the introduction of economic considerations (i.e. best quality price ratio)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NO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</a:tr>
              <a:tr h="575550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Transaction Costs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Favour </a:t>
                      </a:r>
                      <a:r>
                        <a:rPr lang="en-GB" sz="1200" dirty="0">
                          <a:effectLst/>
                        </a:rPr>
                        <a:t>reduction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Favour reduction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YES on overall reduction in transaction costs/uncertainty but opposing interests about the sharing of costs and benefits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3" marR="35773" marT="36000" marB="36000"/>
                </a:tc>
              </a:tr>
            </a:tbl>
          </a:graphicData>
        </a:graphic>
      </p:graphicFrame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F6A2278-1E37-47EF-AC68-A80404EBB03D}" type="slidenum">
              <a:rPr lang="en-US" sz="1000">
                <a:solidFill>
                  <a:srgbClr val="9B9B9B"/>
                </a:solidFill>
              </a:rPr>
              <a:pPr/>
              <a:t>5</a:t>
            </a:fld>
            <a:endParaRPr lang="en-US" sz="1000">
              <a:solidFill>
                <a:srgbClr val="9B9B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6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91462"/>
            <a:ext cx="7772400" cy="655637"/>
          </a:xfrm>
        </p:spPr>
        <p:txBody>
          <a:bodyPr/>
          <a:lstStyle/>
          <a:p>
            <a:r>
              <a:rPr lang="en-GB" dirty="0" smtClean="0"/>
              <a:t>Mapping Policies to Issues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B0CA-2137-4609-BD33-1A6FE034902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827584" y="1124744"/>
            <a:ext cx="1440160" cy="358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Hold-Up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27584" y="1628800"/>
            <a:ext cx="1440160" cy="3676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Hold-Out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27584" y="2142356"/>
            <a:ext cx="1440160" cy="3505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Stacking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3356991"/>
            <a:ext cx="1440160" cy="50405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Too many SEPs/ Essentiality</a:t>
            </a:r>
            <a:endParaRPr kumimoji="0" lang="en-GB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27584" y="4437112"/>
            <a:ext cx="1440160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Licensing Practices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27584" y="5157192"/>
            <a:ext cx="144016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Litigation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1" name="Straight Connector 10"/>
          <p:cNvCxnSpPr>
            <a:stCxn id="9" idx="3"/>
          </p:cNvCxnSpPr>
          <p:nvPr/>
        </p:nvCxnSpPr>
        <p:spPr bwMode="auto">
          <a:xfrm>
            <a:off x="2267744" y="5373216"/>
            <a:ext cx="72008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>
            <a:off x="2987824" y="5157192"/>
            <a:ext cx="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987824" y="5157192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987824" y="5589240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923928" y="4941168"/>
            <a:ext cx="122413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Injunctions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923928" y="5373216"/>
            <a:ext cx="122413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Arbitration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2267744" y="4509120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987824" y="3717032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987824" y="4653136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3919023" y="4426191"/>
            <a:ext cx="1224136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Portfolio Licensing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987824" y="4221088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3923928" y="3933056"/>
            <a:ext cx="1224136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Level of Licensing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987824" y="3717032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3923928" y="3501008"/>
            <a:ext cx="122413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Royalty Base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52120" y="980728"/>
            <a:ext cx="2952328" cy="502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(Negative) Ex Ante Declaration +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Frand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Commitment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52120" y="2123356"/>
            <a:ext cx="2952328" cy="5135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Ex Ante Commitment to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/ Indication of maximum Total Stack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652120" y="2852936"/>
            <a:ext cx="295232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Patent Pools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52120" y="3501008"/>
            <a:ext cx="295232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PTO(?) Database and Essentiality Tests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27584" y="2638847"/>
            <a:ext cx="1440160" cy="574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Transparency of Licensing Process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5" name="Straight Arrow Connector 44"/>
          <p:cNvCxnSpPr>
            <a:stCxn id="37" idx="1"/>
          </p:cNvCxnSpPr>
          <p:nvPr/>
        </p:nvCxnSpPr>
        <p:spPr bwMode="auto">
          <a:xfrm flipH="1">
            <a:off x="2339752" y="1231788"/>
            <a:ext cx="3312368" cy="350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Rectangle 47"/>
          <p:cNvSpPr/>
          <p:nvPr/>
        </p:nvSpPr>
        <p:spPr bwMode="auto">
          <a:xfrm>
            <a:off x="5652120" y="1554857"/>
            <a:ext cx="2952328" cy="4415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arify Duties in Negotiation (Huawei)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0" name="Straight Arrow Connector 49"/>
          <p:cNvCxnSpPr>
            <a:stCxn id="48" idx="1"/>
          </p:cNvCxnSpPr>
          <p:nvPr/>
        </p:nvCxnSpPr>
        <p:spPr bwMode="auto">
          <a:xfrm flipH="1" flipV="1">
            <a:off x="2411760" y="1772816"/>
            <a:ext cx="3240360" cy="2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38" idx="1"/>
          </p:cNvCxnSpPr>
          <p:nvPr/>
        </p:nvCxnSpPr>
        <p:spPr bwMode="auto">
          <a:xfrm flipH="1" flipV="1">
            <a:off x="2339752" y="1412776"/>
            <a:ext cx="3312368" cy="9673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>
            <a:stCxn id="38" idx="1"/>
            <a:endCxn id="6" idx="3"/>
          </p:cNvCxnSpPr>
          <p:nvPr/>
        </p:nvCxnSpPr>
        <p:spPr bwMode="auto">
          <a:xfrm flipH="1" flipV="1">
            <a:off x="2267744" y="2317626"/>
            <a:ext cx="3384376" cy="625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>
            <a:stCxn id="39" idx="1"/>
          </p:cNvCxnSpPr>
          <p:nvPr/>
        </p:nvCxnSpPr>
        <p:spPr bwMode="auto">
          <a:xfrm flipH="1" flipV="1">
            <a:off x="2339752" y="2996952"/>
            <a:ext cx="3312368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>
            <a:stCxn id="39" idx="1"/>
          </p:cNvCxnSpPr>
          <p:nvPr/>
        </p:nvCxnSpPr>
        <p:spPr bwMode="auto">
          <a:xfrm flipH="1" flipV="1">
            <a:off x="2339752" y="2492896"/>
            <a:ext cx="3312368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 flipH="1" flipV="1">
            <a:off x="2339752" y="2852936"/>
            <a:ext cx="3312368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>
            <a:stCxn id="40" idx="1"/>
          </p:cNvCxnSpPr>
          <p:nvPr/>
        </p:nvCxnSpPr>
        <p:spPr bwMode="auto">
          <a:xfrm flipH="1">
            <a:off x="5364088" y="3717032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5364088" y="3212974"/>
            <a:ext cx="0" cy="1296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2339752" y="3212974"/>
            <a:ext cx="3024336" cy="2880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7" name="Rectangle 66"/>
          <p:cNvSpPr/>
          <p:nvPr/>
        </p:nvSpPr>
        <p:spPr bwMode="auto">
          <a:xfrm>
            <a:off x="5652120" y="4149080"/>
            <a:ext cx="2952328" cy="678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Allocate “total stack” according to number of SEPs and average quality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of portfolio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 flipH="1" flipV="1">
            <a:off x="5364088" y="4503993"/>
            <a:ext cx="288032" cy="161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>
            <a:stCxn id="67" idx="1"/>
          </p:cNvCxnSpPr>
          <p:nvPr/>
        </p:nvCxnSpPr>
        <p:spPr bwMode="auto">
          <a:xfrm flipH="1">
            <a:off x="5220072" y="4488172"/>
            <a:ext cx="432048" cy="5970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>
            <a:stCxn id="67" idx="1"/>
          </p:cNvCxnSpPr>
          <p:nvPr/>
        </p:nvCxnSpPr>
        <p:spPr bwMode="auto">
          <a:xfrm flipH="1">
            <a:off x="5220072" y="4488172"/>
            <a:ext cx="432048" cy="1101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5" name="Rectangle 74"/>
          <p:cNvSpPr/>
          <p:nvPr/>
        </p:nvSpPr>
        <p:spPr bwMode="auto">
          <a:xfrm>
            <a:off x="5652120" y="5027091"/>
            <a:ext cx="2952328" cy="3461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“baseball-type” arbitration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7" name="Straight Arrow Connector 76"/>
          <p:cNvCxnSpPr>
            <a:stCxn id="75" idx="1"/>
            <a:endCxn id="19" idx="3"/>
          </p:cNvCxnSpPr>
          <p:nvPr/>
        </p:nvCxnSpPr>
        <p:spPr bwMode="auto">
          <a:xfrm flipH="1">
            <a:off x="5148064" y="5200154"/>
            <a:ext cx="504056" cy="353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9549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F6A2278-1E37-47EF-AC68-A80404EBB03D}" type="slidenum">
              <a:rPr lang="en-US" sz="1000">
                <a:solidFill>
                  <a:srgbClr val="9B9B9B"/>
                </a:solidFill>
              </a:rPr>
              <a:pPr/>
              <a:t>7</a:t>
            </a:fld>
            <a:endParaRPr lang="en-US" sz="1000">
              <a:solidFill>
                <a:srgbClr val="9B9B9B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84982" y="1340768"/>
            <a:ext cx="2952328" cy="172819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Commitments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059832" y="2509372"/>
            <a:ext cx="2952328" cy="172819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  Disclosure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539210" y="3573016"/>
            <a:ext cx="2952328" cy="172819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  Licensing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19138" y="611188"/>
            <a:ext cx="7772400" cy="655637"/>
          </a:xfrm>
        </p:spPr>
        <p:txBody>
          <a:bodyPr/>
          <a:lstStyle/>
          <a:p>
            <a:r>
              <a:rPr lang="en-GB" dirty="0" smtClean="0"/>
              <a:t>Considered Policy Options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13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2150" y="469107"/>
            <a:ext cx="7772400" cy="655637"/>
          </a:xfrm>
        </p:spPr>
        <p:txBody>
          <a:bodyPr/>
          <a:lstStyle/>
          <a:p>
            <a:r>
              <a:rPr lang="en-US" dirty="0" smtClean="0"/>
              <a:t>Commitments – FRAND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713988" y="1199678"/>
            <a:ext cx="8061711" cy="41735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Mean to </a:t>
            </a:r>
            <a:r>
              <a:rPr lang="en-US" b="1" dirty="0"/>
              <a:t>address </a:t>
            </a:r>
            <a:r>
              <a:rPr lang="en-US" b="1" dirty="0" smtClean="0"/>
              <a:t>hold-up</a:t>
            </a:r>
            <a:r>
              <a:rPr lang="en-US" dirty="0" smtClean="0"/>
              <a:t>: hold-up may arise when there is no commitment on terms and conditions before the standard is set.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FRAND constitutes an ex-ante commitment to </a:t>
            </a:r>
            <a:r>
              <a:rPr lang="en-US" b="1" dirty="0" smtClean="0"/>
              <a:t>limit ex-post market power</a:t>
            </a:r>
            <a:r>
              <a:rPr lang="en-US" dirty="0" smtClean="0"/>
              <a:t>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Conceptual definition: </a:t>
            </a:r>
            <a:r>
              <a:rPr lang="en-US" i="1" dirty="0" smtClean="0"/>
              <a:t>agreement that a given patent-holder and a given licensee would have struck if they had signed a licensing deal before any of the features of the standard were set.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Since different licensees have different needs, possibility that an agreement would be reached ex-ante on </a:t>
            </a:r>
            <a:r>
              <a:rPr lang="en-US" b="1" dirty="0" smtClean="0"/>
              <a:t>different royalty and licensing conditions </a:t>
            </a:r>
            <a:r>
              <a:rPr lang="en-US" dirty="0" smtClean="0"/>
              <a:t>(but “ND” part of FRAND...)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FRAND rates may be quite high </a:t>
            </a:r>
            <a:r>
              <a:rPr lang="en-US" dirty="0" smtClean="0"/>
              <a:t>for some portfolios: if some technologies are hard to design around, patent-owner may have considerable bargaining power, even ex-ante.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Potential </a:t>
            </a:r>
            <a:r>
              <a:rPr lang="en-US" b="1" dirty="0" smtClean="0"/>
              <a:t>role for SSO? </a:t>
            </a:r>
            <a:r>
              <a:rPr lang="en-US" dirty="0" smtClean="0"/>
              <a:t>E.g. regarding specific clauses not being considered FRAND or arbitration related to FRAND.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F6A2278-1E37-47EF-AC68-A80404EBB03D}" type="slidenum">
              <a:rPr lang="en-US" sz="1000">
                <a:solidFill>
                  <a:srgbClr val="9B9B9B"/>
                </a:solidFill>
              </a:rPr>
              <a:pPr/>
              <a:t>8</a:t>
            </a:fld>
            <a:endParaRPr lang="en-US" sz="1000">
              <a:solidFill>
                <a:srgbClr val="9B9B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4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Commitments – Royalty caps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719138" y="1271715"/>
            <a:ext cx="7885310" cy="4173538"/>
          </a:xfrm>
        </p:spPr>
        <p:txBody>
          <a:bodyPr/>
          <a:lstStyle/>
          <a:p>
            <a:pPr marL="0" indent="0"/>
            <a:r>
              <a:rPr lang="en-US" b="1" dirty="0" smtClean="0"/>
              <a:t>Royalty caps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Ex-ante commitment on maximum royalty rate/conditions at which IPRs would be available if they happen to read on the chosen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Potential benefits: make it possible to consider possible trade-offs between technological excellence and economic efficiency.</a:t>
            </a:r>
            <a:endParaRPr lang="en-US" dirty="0"/>
          </a:p>
          <a:p>
            <a:pPr marL="0" indent="0"/>
            <a:r>
              <a:rPr lang="en-US" b="1" dirty="0" smtClean="0"/>
              <a:t>Individual caps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Typically apply to entire portfolio of the declaring member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Reintroduce </a:t>
            </a:r>
            <a:r>
              <a:rPr lang="en-US" dirty="0"/>
              <a:t>some form of </a:t>
            </a:r>
            <a:r>
              <a:rPr lang="en-US" dirty="0" smtClean="0"/>
              <a:t>ex-ante </a:t>
            </a:r>
            <a:r>
              <a:rPr lang="en-US" dirty="0"/>
              <a:t>competition </a:t>
            </a:r>
            <a:r>
              <a:rPr lang="en-US" dirty="0" smtClean="0"/>
              <a:t>between technologies considered for a standard to alleviate hold-up issue.</a:t>
            </a:r>
            <a:endParaRPr lang="en-US" dirty="0"/>
          </a:p>
          <a:p>
            <a:pPr marL="0" indent="0"/>
            <a:r>
              <a:rPr lang="en-US" b="1" dirty="0" smtClean="0"/>
              <a:t>Aggregate caps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alleviate both hold-up and royalty stacking.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Alleviates hold-up if competition between standard-setting is a possibility.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Directly addresses the stacking issue (coordinated pricing of strict complements may limit excessive pricing by individual licensors).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F6A2278-1E37-47EF-AC68-A80404EBB03D}" type="slidenum">
              <a:rPr lang="en-US" sz="1000">
                <a:solidFill>
                  <a:srgbClr val="9B9B9B"/>
                </a:solidFill>
              </a:rPr>
              <a:pPr/>
              <a:t>9</a:t>
            </a:fld>
            <a:endParaRPr lang="en-US" sz="1000">
              <a:solidFill>
                <a:srgbClr val="9B9B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512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_v2_2015.pptx" id="{78872E4E-EAD0-480F-98E0-9167C8E53CFD}" vid="{1E94F9F2-DA26-440E-B007-657F0C5D0CF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Template_v2_2015</Template>
  <TotalTime>1708</TotalTime>
  <Words>1470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Times</vt:lpstr>
      <vt:lpstr>Times New Roman</vt:lpstr>
      <vt:lpstr>Blank Presentation</vt:lpstr>
      <vt:lpstr>Transparency, Predictability and Efficiency of SSO-based Standardization  and SEP Licensing</vt:lpstr>
      <vt:lpstr>CRA study</vt:lpstr>
      <vt:lpstr>The “Spirit” of the Study</vt:lpstr>
      <vt:lpstr>PowerPoint Presentation</vt:lpstr>
      <vt:lpstr>Expected stake-holder views (issues)</vt:lpstr>
      <vt:lpstr>Mapping Policies to Issues</vt:lpstr>
      <vt:lpstr>Considered Policy Options</vt:lpstr>
      <vt:lpstr>Commitments – FRAND</vt:lpstr>
      <vt:lpstr>Commitments – Royalty caps</vt:lpstr>
      <vt:lpstr>Comparison of ex-ante and ex-post royalty stacks</vt:lpstr>
      <vt:lpstr>Disclosure</vt:lpstr>
      <vt:lpstr>Licensing (1)</vt:lpstr>
      <vt:lpstr>Licensing (2)</vt:lpstr>
      <vt:lpstr>Licensing (3)</vt:lpstr>
      <vt:lpstr>Licensing (4)</vt:lpstr>
      <vt:lpstr>Illustration of proposed policies</vt:lpstr>
      <vt:lpstr>Reference</vt:lpstr>
      <vt:lpstr>Raphaël De Coninck rdeconinck@crai.com Tel +32 (0)2 627 1401       +32 (0)492 738010  Brussels Tel +32 (0)2 627 1400 143 Avenue Louise B-1050 Brussels Belgium  London Tel +44 (0)20 7664 3700  99 Bishopsgate  London EC2M 3XD  United Kingdom  Munich Tel +49 89 20 18 36 36 0 Leopoldstraße 8-12 80802 München Germany  Paris Tel +33 (0)1 70 38 52 78 27 Avenue de l’Opéra 75001 Paris France  </vt:lpstr>
    </vt:vector>
  </TitlesOfParts>
  <Company>Mike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</dc:creator>
  <cp:lastModifiedBy>CRA</cp:lastModifiedBy>
  <cp:revision>71</cp:revision>
  <cp:lastPrinted>2017-05-30T09:11:00Z</cp:lastPrinted>
  <dcterms:created xsi:type="dcterms:W3CDTF">2017-02-19T16:48:12Z</dcterms:created>
  <dcterms:modified xsi:type="dcterms:W3CDTF">2017-05-30T09:19:37Z</dcterms:modified>
</cp:coreProperties>
</file>